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7" r:id="rId3"/>
    <p:sldId id="258" r:id="rId4"/>
    <p:sldId id="259" r:id="rId5"/>
    <p:sldId id="260" r:id="rId6"/>
    <p:sldId id="261" r:id="rId7"/>
    <p:sldId id="30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32" autoAdjust="0"/>
  </p:normalViewPr>
  <p:slideViewPr>
    <p:cSldViewPr snapToGrid="0" snapToObjects="1">
      <p:cViewPr varScale="1">
        <p:scale>
          <a:sx n="91" d="100"/>
          <a:sy n="91" d="100"/>
        </p:scale>
        <p:origin x="-2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77B5AB-F846-477D-9AA5-E8E10F32D1CB}" type="datetimeFigureOut">
              <a:rPr lang="en-US" smtClean="0"/>
              <a:t>10/18/2010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87D1C-BFF0-4A32-8705-F7A269E8A6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387D1C-BFF0-4A32-8705-F7A269E8A6F5}" type="slidenum">
              <a:rPr lang="en-US" smtClean="0"/>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447AADF-1961-4346-9CA0-FC121D8F9B71}" type="datetimeFigureOut">
              <a:rPr lang="en-US"/>
              <a:pPr>
                <a:defRPr/>
              </a:pPr>
              <a:t>10/18/2010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3C0D0B8-C571-4284-B595-4C0E59BCEBA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C57510-AB6B-4612-9710-BAA05F0B74ED}" type="datetimeFigureOut">
              <a:rPr lang="en-US"/>
              <a:pPr>
                <a:defRPr/>
              </a:pPr>
              <a:t>10/18/2010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991D8B-6776-4D85-96A5-2423B404081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57CA0C-6BE4-4B9C-A49F-5A5BE45768B2}" type="datetimeFigureOut">
              <a:rPr lang="en-US"/>
              <a:pPr>
                <a:defRPr/>
              </a:pPr>
              <a:t>10/18/2010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1C996D-579B-4FC4-ACE1-E08ED5287C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4257E1-98CA-4C6B-83B0-0C729CE67456}" type="datetimeFigureOut">
              <a:rPr lang="en-US"/>
              <a:pPr>
                <a:defRPr/>
              </a:pPr>
              <a:t>10/18/2010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EC0BA0E-07B9-4B76-A02A-0C822D829FF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FA0234-FC62-4C7E-A4D9-DF75B2759DFD}" type="datetimeFigureOut">
              <a:rPr lang="en-US"/>
              <a:pPr>
                <a:defRPr/>
              </a:pPr>
              <a:t>10/18/2010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0396F8E-ACCA-4895-92E0-F12610BBED1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37861E-F79B-45F0-86DC-6A14CF3B11AB}" type="datetimeFigureOut">
              <a:rPr lang="en-US"/>
              <a:pPr>
                <a:defRPr/>
              </a:pPr>
              <a:t>10/18/2010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906B11-CD8F-49D2-9E82-CF52BB42657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E6DF24-44EA-4D83-B03A-48456481D264}" type="datetimeFigureOut">
              <a:rPr lang="en-US"/>
              <a:pPr>
                <a:defRPr/>
              </a:pPr>
              <a:t>10/18/2010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4294460-1325-4D8E-9502-EC87DE4C90F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144E5C-5115-44B9-9453-C7130DB0F6B1}" type="datetimeFigureOut">
              <a:rPr lang="en-US"/>
              <a:pPr>
                <a:defRPr/>
              </a:pPr>
              <a:t>10/18/2010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E8DC5B2-0222-4B8B-86E9-FB50DE38AE9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86EF84-8DA7-45D5-9968-557ADA32BD3C}" type="datetimeFigureOut">
              <a:rPr lang="en-US"/>
              <a:pPr>
                <a:defRPr/>
              </a:pPr>
              <a:t>10/18/2010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F88E276-89BB-40C3-BA43-247C0158ECB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30C5AC-349E-4822-872D-6F0241549F05}" type="datetimeFigureOut">
              <a:rPr lang="en-US"/>
              <a:pPr>
                <a:defRPr/>
              </a:pPr>
              <a:t>10/18/2010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94BD2AC-8146-4004-BDEA-D04F45BC74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0430DC-AF13-423F-8888-7BE4E50EF7D6}" type="datetimeFigureOut">
              <a:rPr lang="en-US"/>
              <a:pPr>
                <a:defRPr/>
              </a:pPr>
              <a:t>10/18/2010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85FC7EF-0C98-4287-8E63-CC5A8D1155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9EEC628-1CA6-44A7-A661-43DD323C7799}" type="datetimeFigureOut">
              <a:rPr lang="en-US"/>
              <a:pPr>
                <a:defRPr/>
              </a:pPr>
              <a:t>10/18/2010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61DA19-CC96-4553-A154-06FCAFBF93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627063" y="146050"/>
            <a:ext cx="8172450" cy="6559550"/>
          </a:xfrm>
          <a:prstGeom prst="rect">
            <a:avLst/>
          </a:prstGeom>
          <a:noFill/>
          <a:ln w="9525">
            <a:noFill/>
            <a:miter lim="800000"/>
            <a:headEnd/>
            <a:tailEnd/>
          </a:ln>
        </p:spPr>
        <p:txBody>
          <a:bodyPr>
            <a:spAutoFit/>
          </a:bodyPr>
          <a:lstStyle/>
          <a:p>
            <a:pPr algn="ctr"/>
            <a:r>
              <a:rPr lang="en-US" sz="2400" b="1" dirty="0">
                <a:latin typeface="Courier New" pitchFamily="49" charset="0"/>
                <a:cs typeface="Courier New" pitchFamily="49" charset="0"/>
              </a:rPr>
              <a:t>Ideal Money and Asymptotically Ideal Money</a:t>
            </a:r>
          </a:p>
          <a:p>
            <a:pPr algn="ctr"/>
            <a:endParaRPr lang="en-US" sz="2000" b="1" dirty="0">
              <a:latin typeface="Courier New" pitchFamily="49" charset="0"/>
              <a:cs typeface="Courier New" pitchFamily="49" charset="0"/>
            </a:endParaRPr>
          </a:p>
          <a:p>
            <a:pPr algn="ctr"/>
            <a:r>
              <a:rPr lang="en-US" sz="2000" b="1" dirty="0">
                <a:latin typeface="Courier New" pitchFamily="49" charset="0"/>
                <a:cs typeface="Courier New" pitchFamily="49" charset="0"/>
              </a:rPr>
              <a:t>Preliminary Remarks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I have been writing and speaking about “Ideal Money” for a few years now but it was not until in 2008 that there came into existence a time of global economic panic and recession.</a:t>
            </a:r>
          </a:p>
          <a:p>
            <a:r>
              <a:rPr lang="en-US" b="1" dirty="0">
                <a:latin typeface="Courier New" pitchFamily="49" charset="0"/>
                <a:cs typeface="Courier New" pitchFamily="49" charset="0"/>
              </a:rPr>
              <a:t>	To avoid confusion we want to remark that the concept of a system of money regarded as having ideal character-istics is proposed as a thing of value in terms of long term economic interactions and the evolving equilibration of the characteristics of national, local, or global economies.</a:t>
            </a:r>
          </a:p>
          <a:p>
            <a:r>
              <a:rPr lang="en-US" b="1" dirty="0">
                <a:latin typeface="Courier New" pitchFamily="49" charset="0"/>
                <a:cs typeface="Courier New" pitchFamily="49" charset="0"/>
              </a:rPr>
              <a:t>	It is not suggested that a shift from a money system that we could criticize as non-ideal would be a convenient or practical device for a state or an alliance of states to deal with a pressing financial crisis. In a crisis of that sort a part of the challenge to leaders is simply for them to APPEAR as if they are doing the most possible to enhance the immediate economic welfare circumstances of the people affected by their leadership. And in such times progressive changes might not be well understood.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3"/>
          <p:cNvSpPr txBox="1">
            <a:spLocks noChangeArrowheads="1"/>
          </p:cNvSpPr>
          <p:nvPr/>
        </p:nvSpPr>
        <p:spPr bwMode="auto">
          <a:xfrm>
            <a:off x="627063" y="312738"/>
            <a:ext cx="8172450" cy="640873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We can't go into it all, but we feel that actions which are clearly understandable as designed for the</a:t>
            </a:r>
          </a:p>
          <a:p>
            <a:r>
              <a:rPr lang="en-US" b="1" dirty="0">
                <a:latin typeface="Courier New" pitchFamily="49" charset="0"/>
                <a:cs typeface="Courier New" pitchFamily="49" charset="0"/>
              </a:rPr>
              <a:t>purpose of achieving a "social welfare" result are best.    </a:t>
            </a:r>
          </a:p>
          <a:p>
            <a:r>
              <a:rPr lang="en-US" b="1" dirty="0">
                <a:latin typeface="Courier New" pitchFamily="49" charset="0"/>
                <a:cs typeface="Courier New" pitchFamily="49" charset="0"/>
              </a:rPr>
              <a:t>    And in particular, programs of unemployment compens-ation seem to be comparatively well structured so that they can operate in proportion to the need. And public works projects allow the wealthy to pay through taxes to provide jobs for workers and these can produce valuable works if the projects are well planned.</a:t>
            </a:r>
          </a:p>
          <a:p>
            <a:r>
              <a:rPr lang="en-US" b="1" dirty="0">
                <a:latin typeface="Courier New" pitchFamily="49" charset="0"/>
                <a:cs typeface="Courier New" pitchFamily="49" charset="0"/>
              </a:rPr>
              <a:t>	Times of economic crises may be compared, we feel,  with occasions of great wind storms in Nature. So if     we wish to minimize the human suffering resulting from typhoons  or hurricanes what should we do? Should we try, somehow, to control these storms so that they will cause little trouble or should we try to be well prepared for them so that they will cause less damage and trouble?</a:t>
            </a:r>
          </a:p>
          <a:p>
            <a:r>
              <a:rPr lang="en-US" b="1" dirty="0">
                <a:latin typeface="Courier New" pitchFamily="49" charset="0"/>
                <a:cs typeface="Courier New" pitchFamily="49" charset="0"/>
              </a:rPr>
              <a:t>    There is a memorable Bible story in which Joseph counsels the Pharaoh of Egypt, concerning a dream. Joseph says that the dream indicates that seven "lean years"   may follow after seven "fat years" so that, with a well-stocked granary, that Pharaoh could be prepared for the "lean years", when they come.</a:t>
            </a:r>
          </a:p>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3"/>
          <p:cNvSpPr txBox="1">
            <a:spLocks noChangeArrowheads="1"/>
          </p:cNvSpPr>
          <p:nvPr/>
        </p:nvSpPr>
        <p:spPr bwMode="auto">
          <a:xfrm>
            <a:off x="627063" y="223838"/>
            <a:ext cx="8172450" cy="67437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Analogously, in modern economic contexts, a nation could seek to be prepared to handle unemployment com-pensation during a quite extended time of "lean years".</a:t>
            </a:r>
          </a:p>
          <a:p>
            <a:r>
              <a:rPr lang="en-US" b="1" dirty="0">
                <a:latin typeface="Courier New" pitchFamily="49" charset="0"/>
                <a:cs typeface="Courier New" pitchFamily="49" charset="0"/>
              </a:rPr>
              <a:t>	We think that this would be more practical than trying</a:t>
            </a:r>
          </a:p>
          <a:p>
            <a:r>
              <a:rPr lang="en-US" b="1" dirty="0">
                <a:latin typeface="Courier New" pitchFamily="49" charset="0"/>
                <a:cs typeface="Courier New" pitchFamily="49" charset="0"/>
              </a:rPr>
              <a:t>to use national central banking manipulations to prevent the coming of global storms (of the economic variety).</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Money, Utility, and Game Theory</a:t>
            </a:r>
          </a:p>
          <a:p>
            <a:endParaRPr lang="en-US" sz="2000" b="1" dirty="0">
              <a:latin typeface="Courier New" pitchFamily="49" charset="0"/>
              <a:cs typeface="Courier New" pitchFamily="49" charset="0"/>
            </a:endParaRPr>
          </a:p>
          <a:p>
            <a:r>
              <a:rPr lang="en-US" b="1" dirty="0">
                <a:latin typeface="Courier New" pitchFamily="49" charset="0"/>
                <a:cs typeface="Courier New" pitchFamily="49" charset="0"/>
              </a:rPr>
              <a:t>	In the sort of game theory that is studied and applied by economists the concept of "utility" is very fundamental and essential. Von Neumann and Morgenstern give a notably good and thorough treatment of utility in their book (on game theory and economic behavior). The concept of utility (mathematical) does indeed predate the book of Von Neumann and Morgenstern. And for example, as a concept, mathemat-ical utility can be traced back to a paper published </a:t>
            </a:r>
          </a:p>
          <a:p>
            <a:r>
              <a:rPr lang="en-US" b="1" dirty="0">
                <a:latin typeface="Courier New" pitchFamily="49" charset="0"/>
                <a:cs typeface="Courier New" pitchFamily="49" charset="0"/>
              </a:rPr>
              <a:t>in 1886 in Pisa by G. B. Antonelli.</a:t>
            </a:r>
          </a:p>
          <a:p>
            <a:r>
              <a:rPr lang="en-US" b="1" dirty="0">
                <a:latin typeface="Courier New" pitchFamily="49" charset="0"/>
                <a:cs typeface="Courier New" pitchFamily="49" charset="0"/>
              </a:rPr>
              <a:t>    When one studies what are called "cooperative games", which in economic terms include mergers and acquisitions or cartel formation, it is found to be appropriate and</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3"/>
          <p:cNvSpPr txBox="1">
            <a:spLocks noChangeArrowheads="1"/>
          </p:cNvSpPr>
          <p:nvPr/>
        </p:nvSpPr>
        <p:spPr bwMode="auto">
          <a:xfrm>
            <a:off x="627063" y="177746"/>
            <a:ext cx="8172450" cy="674052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is standard to form two basic classifications: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(1): Games with transferable utility. </a:t>
            </a:r>
          </a:p>
          <a:p>
            <a:r>
              <a:rPr lang="en-US" b="1" dirty="0">
                <a:latin typeface="Courier New" pitchFamily="49" charset="0"/>
                <a:cs typeface="Courier New" pitchFamily="49" charset="0"/>
              </a:rPr>
              <a:t>			(and)</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(2): Games without transferable utility</a:t>
            </a:r>
          </a:p>
          <a:p>
            <a:r>
              <a:rPr lang="en-US" b="1" dirty="0">
                <a:latin typeface="Courier New" pitchFamily="49" charset="0"/>
                <a:cs typeface="Courier New" pitchFamily="49" charset="0"/>
              </a:rPr>
              <a:t>			(or "NTU" games).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In the world of practical realities it is money    which typically causes the existence of a game of type  (1) rather than of type (2); money is the "lubrication"   which enables the efficient "transfer of utility". And generally, if games can be transformed from type (2) to type (1), there is a gain, on average, to all the players in terms of whatever might be expected to be the outcome.</a:t>
            </a:r>
          </a:p>
          <a:p>
            <a:r>
              <a:rPr lang="en-US" b="1" dirty="0">
                <a:latin typeface="Courier New" pitchFamily="49" charset="0"/>
                <a:cs typeface="Courier New" pitchFamily="49" charset="0"/>
              </a:rPr>
              <a:t>    But this function of money in generally facilitating the transfer of utility would seem to be as well performed by the currency of Zimbabwe as by that of Switzerland.   Or the question can be asked: "How do 'good money' and 'bad money' differ, if at all, for the valuable function of facilitating utility transfer?" But if we consider contracts having a relatively long time axis then the difference can be seen clearly.</a:t>
            </a:r>
          </a:p>
          <a:p>
            <a:endParaRPr lang="en-US" b="1" dirty="0">
              <a:latin typeface="Courier New" pitchFamily="49" charset="0"/>
              <a:cs typeface="Courier New"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3"/>
          <p:cNvSpPr txBox="1">
            <a:spLocks noChangeArrowheads="1"/>
          </p:cNvSpPr>
          <p:nvPr/>
        </p:nvSpPr>
        <p:spPr bwMode="auto">
          <a:xfrm>
            <a:off x="627063" y="174625"/>
            <a:ext cx="8172450" cy="62484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Consider a society where the money in use is subject to a rapid and unpredictable rate of inflation, so that money worth 100 now might be worth from 50 to 10 by a year from now. Who would want to lend money for the term of a year?</a:t>
            </a:r>
          </a:p>
          <a:p>
            <a:r>
              <a:rPr lang="en-US" b="1" dirty="0">
                <a:latin typeface="Courier New" pitchFamily="49" charset="0"/>
                <a:cs typeface="Courier New" pitchFamily="49" charset="0"/>
              </a:rPr>
              <a:t>	In this context we can see how the "quality" of a money standard can strongly influence areas of the economy involving financing with longer-term credits.</a:t>
            </a:r>
          </a:p>
          <a:p>
            <a:r>
              <a:rPr lang="en-US" b="1" dirty="0">
                <a:latin typeface="Courier New" pitchFamily="49" charset="0"/>
                <a:cs typeface="Courier New" pitchFamily="49" charset="0"/>
              </a:rPr>
              <a:t>	And also, if we view money as of importance in connection with transfers of utility, we can see that money itself is a sort of "utility", using the word in another sense, comparable to supplies of water, electric energy or telecommunications. And then, if we think about it, we can consider the quality of money as comparable   to the quality of some "public utility" like the supply  of electric energy or of water.</a:t>
            </a:r>
          </a:p>
          <a:p>
            <a:endParaRPr lang="en-US" b="1" dirty="0">
              <a:latin typeface="Courier New" pitchFamily="49" charset="0"/>
              <a:cs typeface="Courier New" pitchFamily="49" charset="0"/>
            </a:endParaRPr>
          </a:p>
          <a:p>
            <a:endParaRPr/>
          </a:p>
          <a:p>
            <a:r>
              <a:rPr lang="en-US" sz="2000" b="1" dirty="0">
                <a:latin typeface="Courier New" pitchFamily="49" charset="0"/>
                <a:cs typeface="Courier New" pitchFamily="49" charset="0"/>
              </a:rPr>
              <a:t>"Keynesians"</a:t>
            </a:r>
          </a:p>
          <a:p>
            <a:endParaRPr lang="en-US" sz="2000" b="1" dirty="0">
              <a:latin typeface="Courier New" pitchFamily="49" charset="0"/>
            </a:endParaRPr>
          </a:p>
          <a:p>
            <a:r>
              <a:rPr lang="en-US" b="1" dirty="0">
                <a:latin typeface="Courier New" pitchFamily="49" charset="0"/>
                <a:cs typeface="Courier New" pitchFamily="49" charset="0"/>
              </a:rPr>
              <a:t>	The thinking of J. M. Keynes himself was actually multidimensional and consequently there are quite different varieties of persons at the present time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3"/>
          <p:cNvSpPr txBox="1">
            <a:spLocks noChangeArrowheads="1"/>
          </p:cNvSpPr>
          <p:nvPr/>
        </p:nvSpPr>
        <p:spPr bwMode="auto">
          <a:xfrm>
            <a:off x="627063" y="312738"/>
            <a:ext cx="8172450" cy="668337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who follow, in one way or another, some of the thinking      of Keynes. And of course SOME of his thinking was scient-ifically accurate and thus not disputable. For example, </a:t>
            </a:r>
          </a:p>
          <a:p>
            <a:r>
              <a:rPr lang="en-US" b="1" dirty="0">
                <a:latin typeface="Courier New" pitchFamily="49" charset="0"/>
                <a:cs typeface="Courier New" pitchFamily="49" charset="0"/>
              </a:rPr>
              <a:t>an early book written by Keynes was the mathematical </a:t>
            </a:r>
          </a:p>
          <a:p>
            <a:r>
              <a:rPr lang="en-US" b="1" dirty="0">
                <a:latin typeface="Courier New" pitchFamily="49" charset="0"/>
                <a:cs typeface="Courier New" pitchFamily="49" charset="0"/>
              </a:rPr>
              <a:t>text "A Treatise on Probability".</a:t>
            </a:r>
          </a:p>
          <a:p>
            <a:r>
              <a:rPr lang="en-US" b="1" dirty="0">
                <a:latin typeface="Courier New" pitchFamily="49" charset="0"/>
                <a:cs typeface="Courier New" pitchFamily="49" charset="0"/>
              </a:rPr>
              <a:t>    The label "Keynesian" is convenient (and also appropriate), but to be safe (in criticisms) we should have a defined meaning for this as a party that can      be criticized and contrasted with other parties.</a:t>
            </a:r>
          </a:p>
          <a:p>
            <a:r>
              <a:rPr lang="en-US" b="1" dirty="0">
                <a:latin typeface="Courier New" pitchFamily="49" charset="0"/>
                <a:cs typeface="Courier New" pitchFamily="49" charset="0"/>
              </a:rPr>
              <a:t>	So let us define "Keynesian" to be descriptive of a "school of thought" that originated at the time of the devaluations of the pound and the dollar in the early  30's of the 20th century. Then, more specifically, a "Keynesian" would favor the existence of a "manipulative" state establishment of central bank and treasury which would continuously seek to achieve "economic welfare” objectives with comparatively little regard for the long term reputation of the national currency and the associated effects of that on the reputation of financial enterprises domestic to the state.</a:t>
            </a:r>
          </a:p>
          <a:p>
            <a:r>
              <a:rPr lang="en-US" b="1" dirty="0">
                <a:latin typeface="Courier New" pitchFamily="49" charset="0"/>
                <a:cs typeface="Courier New" pitchFamily="49" charset="0"/>
              </a:rPr>
              <a:t>    And indeed a very famous remark of Keynes was       "... in the long run we’re all dead ..." .</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3"/>
          <p:cNvSpPr txBox="1">
            <a:spLocks noChangeArrowheads="1"/>
          </p:cNvSpPr>
          <p:nvPr/>
        </p:nvSpPr>
        <p:spPr bwMode="auto">
          <a:xfrm>
            <a:off x="627063" y="190018"/>
            <a:ext cx="8172450" cy="6438900"/>
          </a:xfrm>
          <a:prstGeom prst="rect">
            <a:avLst/>
          </a:prstGeom>
          <a:noFill/>
          <a:ln w="9525">
            <a:noFill/>
            <a:miter lim="800000"/>
            <a:headEnd/>
            <a:tailEnd/>
          </a:ln>
        </p:spPr>
        <p:txBody>
          <a:bodyPr>
            <a:spAutoFit/>
          </a:bodyPr>
          <a:lstStyle/>
          <a:p>
            <a:pPr algn="ctr"/>
            <a:r>
              <a:rPr lang="en-US" sz="2000" b="1" dirty="0">
                <a:latin typeface="Courier New" pitchFamily="49" charset="0"/>
                <a:cs typeface="Courier New" pitchFamily="49" charset="0"/>
              </a:rPr>
              <a:t>A Critique of the Science of the Keynesians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It is difficult to make a criticism here because      so much of the scientific research work, particularly       of American economists, in the years since, say, "the thirties", has been in the area of the study of the topic called "macro-economics" and most or almost all of this work has a "Keynesian" orientation. I think there is a good analogy to mathematical theories like, for example, "class field theory". In mathematics a set of axioms can be taken as a foundation and then an area for theoretical study is brought into being. For example, if one set     of axioms is specified and accepted we have the theory   of rings while if another set of axioms is the foundation we have the theory of Moufang loops.</a:t>
            </a:r>
          </a:p>
          <a:p>
            <a:r>
              <a:rPr lang="en-US" b="1" dirty="0">
                <a:latin typeface="Courier New" pitchFamily="49" charset="0"/>
                <a:cs typeface="Courier New" pitchFamily="49" charset="0"/>
              </a:rPr>
              <a:t>	So, from a critical point of view, the theory of macro-economics of the Keynesians is like the theory of plane geometry without the axiom of Euclid that was classically called the "parallel postulate". (It is an interesting fact in the history of science that there was a time, before the nineteenth century, when mathematicians were speculating that this axiom or postulate was not </a:t>
            </a:r>
            <a:r>
              <a:rPr lang="en-US" b="1" dirty="0" smtClean="0">
                <a:latin typeface="Courier New" pitchFamily="49" charset="0"/>
                <a:cs typeface="Courier New" pitchFamily="49" charset="0"/>
              </a:rPr>
              <a:t>necessary</a:t>
            </a:r>
            <a:r>
              <a:rPr lang="en-US" b="1" dirty="0">
                <a:latin typeface="Courier New" pitchFamily="49" charset="0"/>
                <a:cs typeface="Courier New" pitchFamily="49" charset="0"/>
              </a:rPr>
              <a:t>, that it should be derivable from the others.)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3"/>
          <p:cNvSpPr txBox="1">
            <a:spLocks noChangeArrowheads="1"/>
          </p:cNvSpPr>
          <p:nvPr/>
        </p:nvSpPr>
        <p:spPr bwMode="auto">
          <a:xfrm>
            <a:off x="627063" y="153202"/>
            <a:ext cx="8172450" cy="640873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So I feel that the macroeconomics of the Keynesians   is comparable to a scientific study of a mathematical area which is carried out with an insufficient set of axioms. And the result is analogous to the situation in plane geometry, the plane does not need to be really flat and the area within a circle can expand hyperbolically as a function of the radius rather than merely with the square of the radius. (This picture suggests the pattern of inflation that can result in a country, over extended  time periods, when there is continually a certain amount of gradual inflation.)</a:t>
            </a:r>
          </a:p>
          <a:p>
            <a:r>
              <a:rPr lang="en-US" b="1" dirty="0">
                <a:latin typeface="Courier New" pitchFamily="49" charset="0"/>
                <a:cs typeface="Courier New" pitchFamily="49" charset="0"/>
              </a:rPr>
              <a:t>	The missing axiom is simply an accepted axiom that   the money being put into circulation by the central authorities should be so handled as to maintain, over   long terms of time, a stable value.</a:t>
            </a:r>
          </a:p>
          <a:p>
            <a:r>
              <a:rPr lang="en-US" b="1" dirty="0">
                <a:latin typeface="Courier New" pitchFamily="49" charset="0"/>
                <a:cs typeface="Courier New" pitchFamily="49" charset="0"/>
              </a:rPr>
              <a:t>    Instead of this one can observe, in the context of  the popularity of "Keynesian" orientations, that it is considered extremely undesirable that there should ever occur a period of deflation (where wages and prices might be forced to decrease) but that continual inflation is an acceptable consequence (of whatever actually causes it under the effective circumstances of the actual "manage-ment" of a national money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3"/>
          <p:cNvSpPr txBox="1">
            <a:spLocks noChangeArrowheads="1"/>
          </p:cNvSpPr>
          <p:nvPr/>
        </p:nvSpPr>
        <p:spPr bwMode="auto">
          <a:xfrm>
            <a:off x="347663" y="174625"/>
            <a:ext cx="8172450" cy="6494463"/>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Looking backwards, in the period of time between 1717 and 1931 the Bank of England actually had to operate with the axiom accepted that we are viewing as comparable to Euclid's "parallel postulate". The theory of what can be done, in central banking, with a money value axiom being in effect is not an empty theory but this is an area which seems hardly to have been studied at all since the advent of "the Keynesians" in "the thirties". </a:t>
            </a:r>
          </a:p>
          <a:p>
            <a:r>
              <a:rPr lang="en-US" b="1" dirty="0">
                <a:latin typeface="Courier New" pitchFamily="49" charset="0"/>
                <a:cs typeface="Courier New" pitchFamily="49" charset="0"/>
              </a:rPr>
              <a:t>    Another aspect of "Keynesianism", in relation to scientific themes, is that it seems to me to be very much like a school of medical theory and to be oriented towards "therapeutic" procedures. But often a school of medical practice can be criticized from one or another point of view. For example, "What are the long term consequences of the continued application of the procedures of therapy?" or “Are there any iatrogenic diseases (like inflation!)  to be expected?”, etc.</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                    Ideal Money</a:t>
            </a:r>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Our proposal is that a preferable version of a general system for the transferring of utility, thus a "medium of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3"/>
          <p:cNvSpPr txBox="1">
            <a:spLocks noChangeArrowheads="1"/>
          </p:cNvSpPr>
          <p:nvPr/>
        </p:nvSpPr>
        <p:spPr bwMode="auto">
          <a:xfrm>
            <a:off x="627063" y="312738"/>
            <a:ext cx="8172450" cy="61341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exchange", would be structured so as to provide a medium with a natural (and reliable!) stability of value. And this stability of value would be particularly of benefit in connection with contracts or exchanges involving long time periods for the complete performance of the contract or exchange.</a:t>
            </a:r>
          </a:p>
          <a:p>
            <a:r>
              <a:rPr lang="en-US" b="1" dirty="0">
                <a:latin typeface="Courier New" pitchFamily="49" charset="0"/>
              </a:rPr>
              <a:t>Classically, when gold or silver was used as the basis</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of a standard for exchanges, that objective was conse-quently achieved (even though neither of these two "precious metals" would be, in fact, perfectly stable in value by comparison with the other). The existence of a standard provided comparative certainty contrasting with the gamblers’ situation that results when a lender must lend money without much of an assurance that in 30 years the value of it will not have been greatly eroded by inflation. Thus, faced with such value uncertainties, mortgage lenders must learn to lend, if they are lending their own money, at sufficiently high interest rates so  as to have a fair chance of winning their gamble against inflation!</a:t>
            </a:r>
          </a:p>
          <a:p>
            <a:r>
              <a:rPr lang="en-US" b="1" dirty="0">
                <a:latin typeface="Courier New" pitchFamily="49" charset="0"/>
                <a:cs typeface="Courier New" pitchFamily="49" charset="0"/>
              </a:rPr>
              <a:t>    We published a paper entitled "Ideal Money" in the Southern Economic Journal (in 2002) and it was essentially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3"/>
          <p:cNvSpPr txBox="1">
            <a:spLocks noChangeArrowheads="1"/>
          </p:cNvSpPr>
          <p:nvPr/>
        </p:nvSpPr>
        <p:spPr bwMode="auto">
          <a:xfrm>
            <a:off x="627063" y="183882"/>
            <a:ext cx="8172450" cy="640873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the text of a keynote lecture that we gave on that topic at the meeting of the Southern Economic Association in Tampa, Florida. Of course, necessarily, on a topic with such a universal relevance to human affairs, it is diff-icult, really, to say something new. But there can be novelty in the details and in terms of the context and  the times. </a:t>
            </a:r>
          </a:p>
          <a:p>
            <a:r>
              <a:rPr lang="en-US" b="1" dirty="0">
                <a:latin typeface="Courier New" pitchFamily="49" charset="0"/>
                <a:cs typeface="Courier New" pitchFamily="49" charset="0"/>
              </a:rPr>
              <a:t>	Our key proposal was/is that an index that can be called an ICPI or "Industrial Consumption Price Index" could be employed as a basis for the standardization of the value of money. This proposal was for an index based on the international prices of specific goods. For example like the prices for silver or copper as recorded daily at London.</a:t>
            </a:r>
          </a:p>
          <a:p>
            <a:r>
              <a:rPr lang="en-US" b="1" dirty="0">
                <a:latin typeface="Courier New" pitchFamily="49" charset="0"/>
                <a:cs typeface="Courier New" pitchFamily="49" charset="0"/>
              </a:rPr>
              <a:t>    The commodities or utilities or services for which their international prices could be used in an ICPI index should be wisely chosen so as to avoid those that might have comparatively rapidly changing prices. Exactly how  an index should be constituted cannot be specified at this point but it can be noted that the problem of constituting a suitable index is quite analogous to that of constitut-ing index measures for the prices of "Industrials" or "Transports" or "Utilities" like Dow Jones has long had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627063" y="312738"/>
            <a:ext cx="8172450" cy="622458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President F. D. Roosevelt memorably caught the psychological atmosphere of a time of financial and economic strains and upheavals when he said: “We have nothing to fear except Fear itself!”</a:t>
            </a: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     Revolutionary or Evolutionary Changes </a:t>
            </a:r>
          </a:p>
          <a:p>
            <a:r>
              <a:rPr lang="en-US" sz="2000" b="1" dirty="0">
                <a:latin typeface="Courier New" pitchFamily="49" charset="0"/>
                <a:cs typeface="Courier New" pitchFamily="49" charset="0"/>
              </a:rPr>
              <a:t>         or Reforms of Systems of Money</a:t>
            </a:r>
          </a:p>
          <a:p>
            <a:endParaRPr/>
          </a:p>
          <a:p>
            <a:r>
              <a:rPr lang="en-US" b="1" dirty="0">
                <a:latin typeface="Courier New" pitchFamily="49" charset="0"/>
                <a:cs typeface="Courier New" pitchFamily="49" charset="0"/>
              </a:rPr>
              <a:t>    Our topic is focused on an ideal, specifically on “Ideal Money”, and it is not hard to see that there are naturally different routes by which a system of money might become either improved or might become, in some senses, more degraded and less worthy of praise. Change can come at a stroke, like when Alexander cut the Gordian knot, or it can come in a gradual fashion, through many smaller steps, and this latter can be classed as the pathway of “evolutionary change”.</a:t>
            </a:r>
          </a:p>
          <a:p>
            <a:r>
              <a:rPr lang="en-US" b="1" dirty="0">
                <a:latin typeface="Courier New" pitchFamily="49" charset="0"/>
                <a:cs typeface="Courier New" pitchFamily="49" charset="0"/>
              </a:rPr>
              <a:t>	It is easy to illustrate cases of “revolutionary” reform or change in systems of money. A good example came in 1717 when Isaac Newton, supported by George I, fixed the value of the local UK currency to a precise amount of gold that defined the value of the currency (the “pound”)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3"/>
          <p:cNvSpPr txBox="1">
            <a:spLocks noChangeArrowheads="1"/>
          </p:cNvSpPr>
          <p:nvPr/>
        </p:nvSpPr>
        <p:spPr bwMode="auto">
          <a:xfrm>
            <a:off x="627063" y="44485"/>
            <a:ext cx="8172450" cy="674052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for the stocks traded on the New York Stock Exchange.   But of course one doesn’t expect the value measure of a "basket" of commodities to rise as much, over long times, as the value of the Dow Jones Industrials index has risen in the past.</a:t>
            </a:r>
          </a:p>
          <a:p>
            <a:r>
              <a:rPr lang="en-US" b="1" dirty="0">
                <a:latin typeface="Courier New" pitchFamily="49" charset="0"/>
                <a:cs typeface="Courier New" pitchFamily="49" charset="0"/>
              </a:rPr>
              <a:t>	We also observed that a method of calculation could be employed that would use "moving averages" to achieve that the money value being defined would vary as smoothly and gradually as practicable with the passing of time.</a:t>
            </a:r>
          </a:p>
          <a:p>
            <a:r>
              <a:rPr lang="en-US" b="1" dirty="0">
                <a:latin typeface="Courier New" pitchFamily="49" charset="0"/>
                <a:cs typeface="Courier New" pitchFamily="49" charset="0"/>
              </a:rPr>
              <a:t>    But now we want to mention another possibility that arises because of the present day circumstances that are relevant to the international interactions of the various national currencies. It could be very difficult, and a slow process, to set up such a practical and useful system of conventions as the international metric system of measures (of length, volume, and weight). So it should  not be expected that reform and progress, in the area    of systems of money, will be very easily achieved.</a:t>
            </a:r>
          </a:p>
          <a:p>
            <a:r>
              <a:rPr lang="en-US" b="1" dirty="0">
                <a:latin typeface="Courier New" pitchFamily="49" charset="0"/>
                <a:cs typeface="Courier New" pitchFamily="49" charset="0"/>
              </a:rPr>
              <a:t>    Nowadays we see some new areas of competition between different major currencies of the world since the euro  has come into existence and the psychological climate    in which the "central bankers" are operating is recently changed by the theme of "targeting" that is described later below.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3"/>
          <p:cNvSpPr txBox="1">
            <a:spLocks noChangeArrowheads="1"/>
          </p:cNvSpPr>
          <p:nvPr/>
        </p:nvSpPr>
        <p:spPr bwMode="auto">
          <a:xfrm>
            <a:off x="627063" y="404813"/>
            <a:ext cx="8172450" cy="5980112"/>
          </a:xfrm>
          <a:prstGeom prst="rect">
            <a:avLst/>
          </a:prstGeom>
          <a:noFill/>
          <a:ln w="9525">
            <a:noFill/>
            <a:miter lim="800000"/>
            <a:headEnd/>
            <a:tailEnd/>
          </a:ln>
        </p:spPr>
        <p:txBody>
          <a:bodyPr>
            <a:spAutoFit/>
          </a:bodyPr>
          <a:lstStyle/>
          <a:p>
            <a:pPr algn="ctr"/>
            <a:endParaRPr lang="en-US" sz="2000" b="1" dirty="0">
              <a:latin typeface="Courier New" pitchFamily="49" charset="0"/>
              <a:cs typeface="Courier New" pitchFamily="49" charset="0"/>
            </a:endParaRPr>
          </a:p>
          <a:p>
            <a:pPr algn="ctr"/>
            <a:r>
              <a:rPr lang="en-US" sz="2000" b="1" dirty="0">
                <a:latin typeface="Courier New" pitchFamily="49" charset="0"/>
                <a:cs typeface="Courier New" pitchFamily="49" charset="0"/>
              </a:rPr>
              <a:t> The Theory of Higher Living Standards as Correlated with Money of Comparatively Higher Quality</a:t>
            </a:r>
          </a:p>
          <a:p>
            <a:endParaRPr lang="en-US" sz="2000" b="1" dirty="0">
              <a:latin typeface="Courier New" pitchFamily="49" charset="0"/>
              <a:cs typeface="Courier New" pitchFamily="49" charset="0"/>
            </a:endParaRPr>
          </a:p>
          <a:p>
            <a:r>
              <a:rPr lang="en-US" b="1" dirty="0">
                <a:latin typeface="Courier New" pitchFamily="49" charset="0"/>
                <a:cs typeface="Courier New" pitchFamily="49" charset="0"/>
              </a:rPr>
              <a:t>	The Keynesians have often argued that inflation induces prosperity by reference to a concept called "the Phillips curve". But a counter argument can be made that all that was observed, by Phillips, was that localized areas of comparative prosperity would also be areas of </a:t>
            </a:r>
            <a:r>
              <a:rPr lang="en-US" b="1" dirty="0" smtClean="0">
                <a:latin typeface="Courier New" pitchFamily="49" charset="0"/>
                <a:cs typeface="Courier New" pitchFamily="49" charset="0"/>
              </a:rPr>
              <a:t>comparatively </a:t>
            </a:r>
            <a:r>
              <a:rPr lang="en-US" b="1" dirty="0">
                <a:latin typeface="Courier New" pitchFamily="49" charset="0"/>
                <a:cs typeface="Courier New" pitchFamily="49" charset="0"/>
              </a:rPr>
              <a:t>high prices. And this is quite unsurprising, from</a:t>
            </a:r>
            <a:r>
              <a:rPr lang="en-US" b="1" dirty="0" smtClean="0">
                <a:latin typeface="Courier New" pitchFamily="49" charset="0"/>
                <a:cs typeface="Courier New" pitchFamily="49" charset="0"/>
              </a:rPr>
              <a:t> a </a:t>
            </a:r>
            <a:r>
              <a:rPr lang="en-US" b="1" dirty="0">
                <a:latin typeface="Courier New" pitchFamily="49" charset="0"/>
                <a:cs typeface="Courier New" pitchFamily="49" charset="0"/>
              </a:rPr>
              <a:t>classical economic perspective.</a:t>
            </a:r>
          </a:p>
          <a:p>
            <a:r>
              <a:rPr lang="en-US" b="1" dirty="0">
                <a:latin typeface="Courier New" pitchFamily="49" charset="0"/>
                <a:cs typeface="Courier New" pitchFamily="49" charset="0"/>
              </a:rPr>
              <a:t>    We wish to make another empirically derived observat-ion which is that, insofar as different countries may  have contrasting varieties of money that are used as the dominant medium of exchange in their territories, that the pattern is that the higher the quality of the money used the higher would be the correlated economic standard of living in a country. (And the sense of "quality" used here is that, for example, a "strong peso" would be viewed as of higher quality than a "weak peso" and this is parallel to the sense of quality in the classical "Gresham’s Law".)</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3"/>
          <p:cNvSpPr txBox="1">
            <a:spLocks noChangeArrowheads="1"/>
          </p:cNvSpPr>
          <p:nvPr/>
        </p:nvSpPr>
        <p:spPr bwMode="auto">
          <a:xfrm>
            <a:off x="627063" y="312738"/>
            <a:ext cx="8172450" cy="61341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An example here would be the comparison of the currencies, and the living standards, in the North or    in the South of Europe (in the years since World War II but prior to the coordination leading to the euro).</a:t>
            </a:r>
          </a:p>
          <a:p>
            <a:r>
              <a:rPr lang="en-US" b="1" dirty="0">
                <a:latin typeface="Courier New" pitchFamily="49" charset="0"/>
                <a:cs typeface="Courier New" pitchFamily="49" charset="0"/>
              </a:rPr>
              <a:t>    Our argument is that it is possible to learn from (comparatively) good models and seek advancement not   just from material good luck (like Norway’s discovery    of offshore oil resources) but also from the development    of elements of civilization tending actually to favor economic progress (and economic progress in comparison with areas making inferior efforts to have favorable economic conditions).</a:t>
            </a:r>
          </a:p>
          <a:p>
            <a:r>
              <a:rPr lang="en-US" b="1" dirty="0">
                <a:latin typeface="Courier New" pitchFamily="49" charset="0"/>
                <a:cs typeface="Courier New" pitchFamily="49" charset="0"/>
              </a:rPr>
              <a:t>    This is the key argument for the actual beneficial value of a variety of "ideal money" compared with a money more comparable to typical national currencies of the 20th century era. To have the better sort of a money in use (combined also, perhaps, with a good culture of procedures of law and justice, and with public transport vehicles running on schedule, and electricity supplies of ample quantity and good reliability) will naturally tend to favor economic progress and, in the long run, higher living standards for the human population.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3"/>
          <p:cNvSpPr txBox="1">
            <a:spLocks noChangeArrowheads="1"/>
          </p:cNvSpPr>
          <p:nvPr/>
        </p:nvSpPr>
        <p:spPr bwMode="auto">
          <a:xfrm>
            <a:off x="627063" y="185738"/>
            <a:ext cx="8172450" cy="6438900"/>
          </a:xfrm>
          <a:prstGeom prst="rect">
            <a:avLst/>
          </a:prstGeom>
          <a:noFill/>
          <a:ln w="9525">
            <a:noFill/>
            <a:miter lim="800000"/>
            <a:headEnd/>
            <a:tailEnd/>
          </a:ln>
        </p:spPr>
        <p:txBody>
          <a:bodyPr>
            <a:spAutoFit/>
          </a:bodyPr>
          <a:lstStyle/>
          <a:p>
            <a:pPr algn="ctr"/>
            <a:r>
              <a:rPr lang="en-US" sz="2000" b="1" dirty="0">
                <a:latin typeface="Courier New" pitchFamily="49" charset="0"/>
                <a:cs typeface="Courier New" pitchFamily="49" charset="0"/>
              </a:rPr>
              <a:t>The Confessional of Targeting</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It was the observation of a new "line" that has become popular with those responsible for "central banking" functions relating to national currencies that gave us  the idea for the theme of "asymptotically ideal" money.</a:t>
            </a:r>
          </a:p>
          <a:p>
            <a:r>
              <a:rPr lang="en-US" b="1" dirty="0">
                <a:latin typeface="Courier New" pitchFamily="49" charset="0"/>
                <a:cs typeface="Courier New" pitchFamily="49" charset="0"/>
              </a:rPr>
              <a:t>    The idea seems paradoxical, but by speaking of "inflation targeting" these responsible officials are effectively </a:t>
            </a:r>
            <a:r>
              <a:rPr lang="en-US" b="1" dirty="0" smtClean="0">
                <a:latin typeface="Courier New" pitchFamily="49" charset="0"/>
                <a:cs typeface="Courier New" pitchFamily="49" charset="0"/>
              </a:rPr>
              <a:t>CONFESSING, </a:t>
            </a:r>
            <a:r>
              <a:rPr lang="en-US" b="1" dirty="0">
                <a:latin typeface="Courier New" pitchFamily="49" charset="0"/>
                <a:cs typeface="Courier New" pitchFamily="49" charset="0"/>
              </a:rPr>
              <a:t>notwithstanding how they formerly were speaking about the difficulties and problems of their functions, that it is indeed after all possible to control inflation by controlling the supply of money (as if by limiting the amount of individual "</a:t>
            </a:r>
            <a:r>
              <a:rPr lang="en-US" b="1" dirty="0" smtClean="0">
                <a:latin typeface="Courier New" pitchFamily="49" charset="0"/>
                <a:cs typeface="Courier New" pitchFamily="49" charset="0"/>
              </a:rPr>
              <a:t>prints" that </a:t>
            </a:r>
            <a:r>
              <a:rPr lang="en-US" b="1">
                <a:latin typeface="Courier New" pitchFamily="49" charset="0"/>
                <a:cs typeface="Courier New" pitchFamily="49" charset="0"/>
              </a:rPr>
              <a:t>could </a:t>
            </a:r>
            <a:r>
              <a:rPr lang="en-US" b="1" smtClean="0">
                <a:latin typeface="Courier New" pitchFamily="49" charset="0"/>
                <a:cs typeface="Courier New" pitchFamily="49" charset="0"/>
              </a:rPr>
              <a:t>   be </a:t>
            </a:r>
            <a:r>
              <a:rPr lang="en-US" b="1" dirty="0">
                <a:latin typeface="Courier New" pitchFamily="49" charset="0"/>
                <a:cs typeface="Courier New" pitchFamily="49" charset="0"/>
              </a:rPr>
              <a:t>made of a work of art </a:t>
            </a:r>
            <a:r>
              <a:rPr lang="en-US" b="1">
                <a:latin typeface="Courier New" pitchFamily="49" charset="0"/>
                <a:cs typeface="Courier New" pitchFamily="49" charset="0"/>
              </a:rPr>
              <a:t>being </a:t>
            </a:r>
            <a:r>
              <a:rPr lang="en-US" b="1" smtClean="0">
                <a:latin typeface="Courier New" pitchFamily="49" charset="0"/>
                <a:cs typeface="Courier New" pitchFamily="49" charset="0"/>
              </a:rPr>
              <a:t>produced as </a:t>
            </a:r>
            <a:r>
              <a:rPr lang="en-US" b="1" dirty="0">
                <a:latin typeface="Courier New" pitchFamily="49" charset="0"/>
                <a:cs typeface="Courier New" pitchFamily="49" charset="0"/>
              </a:rPr>
              <a:t>"prints").</a:t>
            </a:r>
          </a:p>
          <a:p>
            <a:r>
              <a:rPr lang="en-US" b="1" dirty="0">
                <a:latin typeface="Courier New" pitchFamily="49" charset="0"/>
                <a:cs typeface="Courier New" pitchFamily="49" charset="0"/>
              </a:rPr>
              <a:t>    This popularity of the line of "inflation targeting" seems to have started in New Zealand, which is the place, among the USA, Canada, Australia, and New Zealand, which had the most depreciated dollar. And we can note also that New Zealand was hardly a place where any crisis of poverty really forced them to fail to maintain the value of their dollar but rather just a place where "Keynesian" thinking was probably very influential.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3"/>
          <p:cNvSpPr txBox="1">
            <a:spLocks noChangeArrowheads="1"/>
          </p:cNvSpPr>
          <p:nvPr/>
        </p:nvSpPr>
        <p:spPr bwMode="auto">
          <a:xfrm>
            <a:off x="627063" y="153202"/>
            <a:ext cx="8172450" cy="640873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If now we think of a world of a number of major currencies and with all of these provided by central authorities that operate under some sort of a ritual     of "inflation targeting" then, as things evolve, what   SHOULD the targets be? </a:t>
            </a:r>
          </a:p>
          <a:p>
            <a:r>
              <a:rPr lang="en-US" b="1" dirty="0">
                <a:latin typeface="Courier New" pitchFamily="49" charset="0"/>
                <a:cs typeface="Courier New" pitchFamily="49" charset="0"/>
              </a:rPr>
              <a:t>    It is only really respectable that there should not  be an arbitrary or capricious pattern of inflation, but how should a proper and desirable form of money value stability be defined?</a:t>
            </a:r>
          </a:p>
          <a:p>
            <a:r>
              <a:rPr lang="en-US" b="1" dirty="0">
                <a:latin typeface="Courier New" pitchFamily="49" charset="0"/>
                <a:cs typeface="Courier New" pitchFamily="49" charset="0"/>
              </a:rPr>
              <a:t>    Rapid inflation is easily measured, on a national level, by a domestically defined "cost of living" index. So if the cost of living, as measured by another agency than the central banking authorities, were not rising (when expressed in terms of the domestic money) then one could feel assured that there was not inflation.</a:t>
            </a:r>
          </a:p>
          <a:p>
            <a:r>
              <a:rPr lang="en-US" b="1" dirty="0">
                <a:latin typeface="Courier New" pitchFamily="49" charset="0"/>
                <a:cs typeface="Courier New" pitchFamily="49" charset="0"/>
              </a:rPr>
              <a:t>    However this requirement is actually a little too strong (for a properly good money worthy to be called    of "ideal" type)! It is actually quite natural for the calculated "cost of living" to be rising, even when measured, say, in terms of gold, whenever there is so much technological progress that the people in an area, without working harder, are lifted to a higher standard of living by the rapid progress, as if each human would become the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3"/>
          <p:cNvSpPr txBox="1">
            <a:spLocks noChangeArrowheads="1"/>
          </p:cNvSpPr>
          <p:nvPr/>
        </p:nvSpPr>
        <p:spPr bwMode="auto">
          <a:xfrm>
            <a:off x="627063" y="171610"/>
            <a:ext cx="8172450" cy="6463309"/>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beneficiary of the assistance of 3 robot helpers to do  the work of his livelihood.</a:t>
            </a:r>
          </a:p>
          <a:p>
            <a:r>
              <a:rPr lang="en-US" b="1" dirty="0">
                <a:latin typeface="Courier New" pitchFamily="49" charset="0"/>
                <a:cs typeface="Courier New" pitchFamily="49" charset="0"/>
              </a:rPr>
              <a:t>    So in the last years of the era of the gold standard the "cost of living" measures were gradually rising, in “advanced countries”, but it was not appropriate to view that as indicating inflation since the money was not losing value in relation to alternative options for "treasure hoarding", (such as gold!).</a:t>
            </a:r>
          </a:p>
          <a:p>
            <a:r>
              <a:rPr lang="en-US" b="1" dirty="0">
                <a:latin typeface="Courier New" pitchFamily="49" charset="0"/>
                <a:cs typeface="Courier New" pitchFamily="49" charset="0"/>
              </a:rPr>
              <a:t>    To be quite respectable, in a Gresham-advised sense, money needs only to be AS GOOD as other material commod-ities that might be hoarded. It does not really need to be so good (as time passes) that the cost of living statistic should remain constant.</a:t>
            </a:r>
          </a:p>
          <a:p>
            <a:r>
              <a:rPr lang="en-US" b="1" dirty="0">
                <a:latin typeface="Courier New" pitchFamily="49" charset="0"/>
                <a:cs typeface="Courier New" pitchFamily="49" charset="0"/>
              </a:rPr>
              <a:t>    But "inflation targeting", unless all major currencies would (somehow!) be able to be adopting and really employ-ing the same target rate, would still provide the oppor-tunity for "connoisseurs of quality" to rank the curren-cies in hierarchies of gradations of quality (like bond rating agencies rank the debt of commercial enterprises or like other rating agencies comparatively appraise various insurance companies). Those really having lower planned inflation rates would naturally be seen as superior </a:t>
            </a:r>
            <a:r>
              <a:rPr lang="en-US" b="1" dirty="0" smtClean="0">
                <a:latin typeface="Courier New" pitchFamily="49" charset="0"/>
                <a:cs typeface="Courier New" pitchFamily="49" charset="0"/>
              </a:rPr>
              <a:t>in</a:t>
            </a:r>
          </a:p>
          <a:p>
            <a:r>
              <a:rPr lang="en-US" b="1" dirty="0" smtClean="0">
                <a:latin typeface="Courier New" pitchFamily="49" charset="0"/>
                <a:cs typeface="Courier New" pitchFamily="49" charset="0"/>
              </a:rPr>
              <a:t>quality. (We should note that the INTERNATIONAL perspect</a:t>
            </a:r>
            <a:endParaRPr lang="en-US" b="1" dirty="0">
              <a:latin typeface="Courier New" pitchFamily="49" charset="0"/>
              <a:cs typeface="Courier New"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627063" y="153400"/>
            <a:ext cx="8172450" cy="6773863"/>
          </a:xfrm>
          <a:prstGeom prst="rect">
            <a:avLst/>
          </a:prstGeom>
          <a:noFill/>
          <a:ln w="9525">
            <a:noFill/>
            <a:miter lim="800000"/>
            <a:headEnd/>
            <a:tailEnd/>
          </a:ln>
        </p:spPr>
        <p:txBody>
          <a:bodyPr>
            <a:spAutoFit/>
          </a:bodyPr>
          <a:lstStyle/>
          <a:p>
            <a:r>
              <a:rPr lang="en-US" b="1" dirty="0" smtClean="0">
                <a:latin typeface="Courier New" pitchFamily="49" charset="0"/>
                <a:cs typeface="Courier New" pitchFamily="49" charset="0"/>
              </a:rPr>
              <a:t>-</a:t>
            </a:r>
            <a:r>
              <a:rPr lang="en-US" b="1" dirty="0">
                <a:latin typeface="Courier New" pitchFamily="49" charset="0"/>
                <a:cs typeface="Courier New" pitchFamily="49" charset="0"/>
              </a:rPr>
              <a:t>ive relating to a currency is not how it relates to domestically measured costs in its home country but how  it compares, on the international markets, with other currencies and commodities.)</a:t>
            </a:r>
          </a:p>
          <a:p>
            <a:r>
              <a:rPr lang="en-US" b="1" dirty="0">
                <a:latin typeface="Courier New" pitchFamily="49" charset="0"/>
                <a:cs typeface="Courier New" pitchFamily="49" charset="0"/>
              </a:rPr>
              <a:t>	What inflation targeting does is to open up the </a:t>
            </a:r>
            <a:r>
              <a:rPr lang="en-US" b="1" dirty="0" smtClean="0">
                <a:latin typeface="Courier New" pitchFamily="49" charset="0"/>
                <a:cs typeface="Courier New" pitchFamily="49" charset="0"/>
              </a:rPr>
              <a:t>possibility </a:t>
            </a:r>
            <a:r>
              <a:rPr lang="en-US" b="1" dirty="0">
                <a:latin typeface="Courier New" pitchFamily="49" charset="0"/>
                <a:cs typeface="Courier New" pitchFamily="49" charset="0"/>
              </a:rPr>
              <a:t>that somehow the various major currencies may evolve to develop stability of value. And in this sense there could be "asymptotically ideal money" in that an evolving trend could lead to the value stability that would constitute a major improvement in quality.</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          A Means for Introducing a Money                     </a:t>
            </a:r>
          </a:p>
          <a:p>
            <a:r>
              <a:rPr lang="en-US" sz="2000" b="1" dirty="0">
                <a:latin typeface="Courier New" pitchFamily="49" charset="0"/>
                <a:cs typeface="Courier New" pitchFamily="49" charset="0"/>
              </a:rPr>
              <a:t>              with a Standard Value</a:t>
            </a:r>
          </a:p>
          <a:p>
            <a:endParaRPr lang="en-US" b="1" dirty="0">
              <a:latin typeface="Courier New" pitchFamily="49" charset="0"/>
              <a:cs typeface="Courier New" pitchFamily="49" charset="0"/>
            </a:endParaRPr>
          </a:p>
          <a:p>
            <a:pPr algn="ctr"/>
            <a:r>
              <a:rPr lang="en-US" b="1" dirty="0">
                <a:latin typeface="Courier New" pitchFamily="49" charset="0"/>
                <a:cs typeface="Courier New" pitchFamily="49" charset="0"/>
              </a:rPr>
              <a:t>We had originally thought, at the time of writing the </a:t>
            </a:r>
          </a:p>
          <a:p>
            <a:r>
              <a:rPr lang="en-US" b="1" dirty="0">
                <a:latin typeface="Courier New" pitchFamily="49" charset="0"/>
                <a:cs typeface="Courier New" pitchFamily="49" charset="0"/>
              </a:rPr>
              <a:t>paper in the Southern Economic Journal, that the way to introduce a money which would have a value corresponding to the current market value of a "basket" of commodities having well-defined international market values would be to have, essentially, a variety of "currency board" which would issue the primary currency as well as functioning  to stabilize the value of the currency.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3"/>
          <p:cNvSpPr txBox="1">
            <a:spLocks noChangeArrowheads="1"/>
          </p:cNvSpPr>
          <p:nvPr/>
        </p:nvSpPr>
        <p:spPr bwMode="auto">
          <a:xfrm>
            <a:off x="333375" y="215900"/>
            <a:ext cx="8172450" cy="6408738"/>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But I also knew that, for commodities with typically fluctuating values, that it would be more desirable to use "moving averages" to stabilize the values used for those commodities.</a:t>
            </a:r>
          </a:p>
          <a:p>
            <a:r>
              <a:rPr lang="en-US" b="1" dirty="0">
                <a:latin typeface="Courier New" pitchFamily="49" charset="0"/>
                <a:cs typeface="Courier New" pitchFamily="49" charset="0"/>
              </a:rPr>
              <a:t>	But really, fundamentally, a link to a commodity like silver or gold has been, historically, a means for keeping governments, and the politicians in governments, honest about their service to society in providing a medium for exchange, for reserves, for savings, etc.</a:t>
            </a:r>
          </a:p>
          <a:p>
            <a:r>
              <a:rPr lang="en-US" b="1" dirty="0">
                <a:latin typeface="Courier New" pitchFamily="49" charset="0"/>
                <a:cs typeface="Courier New" pitchFamily="49" charset="0"/>
              </a:rPr>
              <a:t>    IF the concept can be accepted that "honesty is the best policy" then, achieved by honestly striving "central bankers" and governments, a procedure analogous to "infla-tion targeting" would be sufficient (and perhaps ideal). The inflation rate target would be ZERO (!!), but this would be measured in relation to commodities and/or services that are not in intrinsically limited supply. (There is a subtle point here.) And a form of "ideal" money would also be, of itself, a sort of artifact that would be, more or less, worthy of hoarding, to some extent, rather than being like a collapsing Argentine, German, or Zimbabwean currency that should be exchanged  as quickly as possible by any worker being paid in that currency.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3"/>
          <p:cNvSpPr txBox="1">
            <a:spLocks noChangeArrowheads="1"/>
          </p:cNvSpPr>
          <p:nvPr/>
        </p:nvSpPr>
        <p:spPr bwMode="auto">
          <a:xfrm>
            <a:off x="627063" y="202290"/>
            <a:ext cx="8172450" cy="640873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Therefore we propose that by convention (national or preferably international) that a normative index of costs and/or prices should be defined and established. Then, if a sort of "central bank" or "currency board" or "treasury" were issuing a form of currency related to this normative index, that the proper duty of this source of the currency would be to act so as to achieve that IN THE LONG TERM that the index of costs should be asymptotically constant (or fluctuating around a constant mean value).</a:t>
            </a:r>
          </a:p>
          <a:p>
            <a:r>
              <a:rPr lang="en-US" b="1" dirty="0">
                <a:latin typeface="Courier New" pitchFamily="49" charset="0"/>
                <a:cs typeface="Courier New" pitchFamily="49" charset="0"/>
              </a:rPr>
              <a:t>    Thus, for example, were the “basket” of goods forming the index composed ONLY of the single item of gold, Element 79, then the rule would be for the gold price    to be, in an average sense, constant. (So this is the same as a sort of "gold standard".) On the other hand typical standard "cost of living" commodities could be used.</a:t>
            </a:r>
          </a:p>
          <a:p>
            <a:r>
              <a:rPr lang="en-US" b="1" dirty="0">
                <a:latin typeface="Courier New" pitchFamily="49" charset="0"/>
                <a:cs typeface="Courier New" pitchFamily="49" charset="0"/>
              </a:rPr>
              <a:t>My opinion now is that it is desirable that a standard  for a comparatively "ideal" currency should be structured so that the form of money established would have some attractiveness for "hoarding" (so that sometimes people might hide some of it in their mattresses!). Thus, connecting with this desideratum, the use of commodities with more stable and more permanent values seems to have merits.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3"/>
          <p:cNvSpPr txBox="1">
            <a:spLocks noChangeArrowheads="1"/>
          </p:cNvSpPr>
          <p:nvPr/>
        </p:nvSpPr>
        <p:spPr bwMode="auto">
          <a:xfrm>
            <a:off x="363538" y="145498"/>
            <a:ext cx="8133948" cy="6463309"/>
          </a:xfrm>
          <a:prstGeom prst="rect">
            <a:avLst/>
          </a:prstGeom>
          <a:noFill/>
          <a:ln w="9525">
            <a:noFill/>
            <a:miter lim="800000"/>
            <a:headEnd/>
            <a:tailEnd/>
          </a:ln>
        </p:spPr>
        <p:txBody>
          <a:bodyPr wrap="square">
            <a:spAutoFit/>
          </a:bodyPr>
          <a:lstStyle/>
          <a:p>
            <a:r>
              <a:rPr lang="en-US" b="1" dirty="0">
                <a:latin typeface="Courier New" pitchFamily="49" charset="0"/>
                <a:cs typeface="Courier New" pitchFamily="49" charset="0"/>
              </a:rPr>
              <a:t>	The proposal that the issuer of a money or currency would only be expected to maintain a constancy of value in a time averaged sense, while desirable in relation</a:t>
            </a:r>
          </a:p>
          <a:p>
            <a:r>
              <a:rPr lang="en-US" b="1" dirty="0" smtClean="0">
                <a:latin typeface="Courier New" pitchFamily="49" charset="0"/>
                <a:cs typeface="Courier New" pitchFamily="49" charset="0"/>
              </a:rPr>
              <a:t>to </a:t>
            </a:r>
            <a:r>
              <a:rPr lang="en-US" b="1" dirty="0">
                <a:latin typeface="Courier New" pitchFamily="49" charset="0"/>
                <a:cs typeface="Courier New" pitchFamily="49" charset="0"/>
              </a:rPr>
              <a:t>the intrinsically fluctuating and often speculative character of commodity prices, also makes the actual success of</a:t>
            </a:r>
            <a:r>
              <a:rPr lang="en-US" b="1" dirty="0" smtClean="0">
                <a:latin typeface="Courier New" pitchFamily="49" charset="0"/>
                <a:cs typeface="Courier New" pitchFamily="49" charset="0"/>
              </a:rPr>
              <a:t> the </a:t>
            </a:r>
            <a:r>
              <a:rPr lang="en-US" b="1" dirty="0">
                <a:latin typeface="Courier New" pitchFamily="49" charset="0"/>
                <a:cs typeface="Courier New" pitchFamily="49" charset="0"/>
              </a:rPr>
              <a:t>system, for establishing a money with a stable value, quite dependent on the essential HONESTY</a:t>
            </a:r>
          </a:p>
          <a:p>
            <a:r>
              <a:rPr lang="en-US" b="1" dirty="0" smtClean="0">
                <a:latin typeface="Courier New" pitchFamily="49" charset="0"/>
                <a:cs typeface="Courier New" pitchFamily="49" charset="0"/>
              </a:rPr>
              <a:t>of </a:t>
            </a:r>
            <a:r>
              <a:rPr lang="en-US" b="1" dirty="0">
                <a:latin typeface="Courier New" pitchFamily="49" charset="0"/>
                <a:cs typeface="Courier New" pitchFamily="49" charset="0"/>
              </a:rPr>
              <a:t>the managers and of the political power context in which they would be embedded!</a:t>
            </a:r>
          </a:p>
          <a:p>
            <a:r>
              <a:rPr lang="en-US" b="1" dirty="0">
                <a:latin typeface="Courier New" pitchFamily="49" charset="0"/>
                <a:cs typeface="Courier New" pitchFamily="49" charset="0"/>
              </a:rPr>
              <a:t>    But it does seem that, no matter WHAT might be done for the establishment of a good variety of money, that natural sources of political inconstancy and </a:t>
            </a:r>
            <a:r>
              <a:rPr lang="en-US" b="1" dirty="0" smtClean="0">
                <a:latin typeface="Courier New" pitchFamily="49" charset="0"/>
                <a:cs typeface="Courier New" pitchFamily="49" charset="0"/>
              </a:rPr>
              <a:t>unreliabil-ity</a:t>
            </a:r>
            <a:r>
              <a:rPr lang="en-US" b="1" dirty="0">
                <a:latin typeface="Courier New" pitchFamily="49" charset="0"/>
                <a:cs typeface="Courier New" pitchFamily="49" charset="0"/>
              </a:rPr>
              <a:t>could well happen to undermine that. If a metal standard of silver ("argent") were being used then the "silver certificates", for an example, might come to be replaced with paper banknotes lacking any foundation outside of a national political homeland.</a:t>
            </a:r>
          </a:p>
          <a:p>
            <a:endParaRPr lang="en-US" b="1" dirty="0">
              <a:latin typeface="Courier New" pitchFamily="49" charset="0"/>
              <a:cs typeface="Courier New" pitchFamily="49" charset="0"/>
            </a:endParaRPr>
          </a:p>
          <a:p>
            <a:endParaRPr lang="en-US" sz="1600" b="1" dirty="0">
              <a:latin typeface="Courier New" pitchFamily="49" charset="0"/>
              <a:cs typeface="Courier New" pitchFamily="49" charset="0"/>
            </a:endParaRPr>
          </a:p>
          <a:p>
            <a:r>
              <a:rPr lang="en-US" sz="2000" b="1" dirty="0">
                <a:latin typeface="Courier New" pitchFamily="49" charset="0"/>
                <a:cs typeface="Courier New" pitchFamily="49" charset="0"/>
              </a:rPr>
              <a:t>   Transitioning to a More Ideal Form of Money</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There can be injustices naturally arising if one </a:t>
            </a:r>
            <a:r>
              <a:rPr lang="en-US" b="1" dirty="0" smtClean="0">
                <a:latin typeface="Courier New" pitchFamily="49" charset="0"/>
                <a:cs typeface="Courier New" pitchFamily="49" charset="0"/>
              </a:rPr>
              <a:t>con-</a:t>
            </a:r>
            <a:r>
              <a:rPr lang="en-US" b="1" dirty="0" err="1" smtClean="0">
                <a:latin typeface="Courier New" pitchFamily="49" charset="0"/>
                <a:cs typeface="Courier New" pitchFamily="49" charset="0"/>
              </a:rPr>
              <a:t>ventional</a:t>
            </a:r>
            <a:r>
              <a:rPr lang="en-US" b="1" dirty="0" smtClean="0">
                <a:latin typeface="Courier New" pitchFamily="49" charset="0"/>
                <a:cs typeface="Courier New" pitchFamily="49" charset="0"/>
              </a:rPr>
              <a:t> norm </a:t>
            </a:r>
            <a:r>
              <a:rPr lang="en-US" b="1" dirty="0">
                <a:latin typeface="Courier New" pitchFamily="49" charset="0"/>
                <a:cs typeface="Courier New" pitchFamily="49" charset="0"/>
              </a:rPr>
              <a:t>is being replaced by another in </a:t>
            </a:r>
            <a:r>
              <a:rPr lang="en-US" b="1" dirty="0" smtClean="0">
                <a:latin typeface="Courier New" pitchFamily="49" charset="0"/>
                <a:cs typeface="Courier New" pitchFamily="49" charset="0"/>
              </a:rPr>
              <a:t>a society</a:t>
            </a:r>
            <a:r>
              <a:rPr lang="en-US" b="1" dirty="0">
                <a:latin typeface="Courier New" pitchFamily="49" charset="0"/>
                <a:cs typeface="Courier New" pitchFamily="49"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27063" y="312738"/>
            <a:ext cx="8172450" cy="61341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in such a way that it was immediately recognizable throughout the Continent (of Europe) as of a fixed value in relation to generally accepted standards (of the time). (And this was the origin of the “gold standard”.)</a:t>
            </a:r>
          </a:p>
          <a:p>
            <a:r>
              <a:rPr lang="en-US" b="1" dirty="0">
                <a:latin typeface="Courier New" pitchFamily="49" charset="0"/>
                <a:cs typeface="Courier New" pitchFamily="49" charset="0"/>
              </a:rPr>
              <a:t>    Another example of revolutionary change was when Argentina attempted to establish an internationally respectable system of money by means of a “currency board”. (This attempt failed conspicuously, but the failure was rather similar to a bankruptcy event involving an ordinary commercial bank which simply turned out to have insufficient “capital”.) And when the use of paper and printing was developed in China that made possible another revolutionary change, namely the introduction    of paper money.</a:t>
            </a:r>
          </a:p>
          <a:p>
            <a:r>
              <a:rPr lang="en-US" b="1" dirty="0">
                <a:latin typeface="Courier New" pitchFamily="49" charset="0"/>
                <a:cs typeface="Courier New" pitchFamily="49" charset="0"/>
              </a:rPr>
              <a:t>    Jacques Rueff, F. A. von Hayek, and R. Mundell are notable scholars and economists who have particularly contributed to the theories of how a system or systems of money might be improved in an effectively revolutionary fashion. For example there has been a quite dramatic improvement in the (internationally perceived apparent) quality of the money used in the countries of Italy and Greece simply because they have moved through the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Box 3"/>
          <p:cNvSpPr txBox="1">
            <a:spLocks noChangeArrowheads="1"/>
          </p:cNvSpPr>
          <p:nvPr/>
        </p:nvSpPr>
        <p:spPr bwMode="auto">
          <a:xfrm>
            <a:off x="627063" y="312738"/>
            <a:ext cx="8172450" cy="5859462"/>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Suppose, for example, in Greece, that a homeowner or landowner had acquired mortgage indebtedness extending over a period of 30 years with the personal EXPECTATION that the value of the drachma (involved in measuring his debt before the adoption, in Greece, of the euro) would decrease at the rate, say, of 5 % per annum (in comparison with the value of non-paper assets like land or gold).</a:t>
            </a:r>
          </a:p>
          <a:p>
            <a:r>
              <a:rPr lang="en-US" b="1" dirty="0">
                <a:latin typeface="Courier New" pitchFamily="49" charset="0"/>
                <a:cs typeface="Courier New" pitchFamily="49" charset="0"/>
              </a:rPr>
              <a:t>    Then, under a COMPARATIVELY sudden transition to the use of the euro instead of the drachma he/she might be in the situation of expecting only a decrease in the value  of the unit of the measurement of his/her mortgage debt  at the rate of 2% per annum.</a:t>
            </a:r>
          </a:p>
          <a:p>
            <a:r>
              <a:rPr lang="en-US" b="1" dirty="0">
                <a:latin typeface="Courier New" pitchFamily="49" charset="0"/>
                <a:cs typeface="Courier New" pitchFamily="49" charset="0"/>
              </a:rPr>
              <a:t>    So the indebted landowner, in these circumstances, would be suffering a HARDSHIP (if not an injustice) and  we can raise the theoretical question of whether or not   a scheme for reforming a traditionally “weak” currency should incorporate any special features to make it, perhaps, more just in connection with the relations between debtors and creditors, specifically in connection with debt contracts dealing with long times of projected debt and payment.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Box 3"/>
          <p:cNvSpPr txBox="1">
            <a:spLocks noChangeArrowheads="1"/>
          </p:cNvSpPr>
          <p:nvPr/>
        </p:nvSpPr>
        <p:spPr bwMode="auto">
          <a:xfrm>
            <a:off x="627063" y="312738"/>
            <a:ext cx="8172450" cy="61341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And here, also, it is apparent that a government of </a:t>
            </a:r>
          </a:p>
          <a:p>
            <a:r>
              <a:rPr lang="en-US" b="1" dirty="0">
                <a:latin typeface="Courier New" pitchFamily="49" charset="0"/>
                <a:cs typeface="Courier New" pitchFamily="49" charset="0"/>
              </a:rPr>
              <a:t>a state itself would likely have large indebtedness over long terms. If there were to be a reform of the national currency then should the owners of "30-year bonds” get </a:t>
            </a:r>
          </a:p>
          <a:p>
            <a:r>
              <a:rPr lang="en-US" b="1" dirty="0">
                <a:latin typeface="Courier New" pitchFamily="49" charset="0"/>
                <a:cs typeface="Courier New" pitchFamily="49" charset="0"/>
              </a:rPr>
              <a:t>a sort of "windfall" of benefit? (And this category of bondholders, at the time of currency change, might be largely composed of "speculative" holders.)</a:t>
            </a:r>
          </a:p>
          <a:p>
            <a:r>
              <a:rPr lang="en-US" b="1" dirty="0">
                <a:latin typeface="Courier New" pitchFamily="49" charset="0"/>
                <a:cs typeface="Courier New" pitchFamily="49" charset="0"/>
              </a:rPr>
              <a:t>    So here there may be "technical" problems that a scheme of reform could be designed to handle in a manner requiring, for justice and other values, some procedures differing from the simplest imaginable. (Possibly, in Argentina, their currency board experiment was set up    in too simple a fashion, in relation to some of these possible issues of justice and equity.)</a:t>
            </a:r>
          </a:p>
          <a:p>
            <a:r>
              <a:rPr lang="en-US" b="1" dirty="0">
                <a:latin typeface="Courier New" pitchFamily="49" charset="0"/>
                <a:cs typeface="Courier New" pitchFamily="49" charset="0"/>
              </a:rPr>
              <a:t>    One obvious solution for these problems of equity relating to debtors and creditors would be to have, somehow, a scheme that would gradually "phase in" a version of "ideal" money while some sort of typical   "20th century money" would be gradually "phased out". And if the U.S. dollar were involved there might be some use of the already existing "TIPS" bonds (Treasury Inflation Protected Securities).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3"/>
          <p:cNvSpPr txBox="1">
            <a:spLocks noChangeArrowheads="1"/>
          </p:cNvSpPr>
          <p:nvPr/>
        </p:nvSpPr>
        <p:spPr bwMode="auto">
          <a:xfrm>
            <a:off x="534243" y="199239"/>
            <a:ext cx="8172450" cy="6499225"/>
          </a:xfrm>
          <a:prstGeom prst="rect">
            <a:avLst/>
          </a:prstGeom>
          <a:noFill/>
          <a:ln w="9525">
            <a:noFill/>
            <a:miter lim="800000"/>
            <a:headEnd/>
            <a:tailEnd/>
          </a:ln>
        </p:spPr>
        <p:txBody>
          <a:bodyPr>
            <a:spAutoFit/>
          </a:bodyPr>
          <a:lstStyle/>
          <a:p>
            <a:r>
              <a:rPr lang="en-US" sz="2000" b="1" dirty="0">
                <a:latin typeface="Courier New" pitchFamily="49" charset="0"/>
                <a:cs typeface="Courier New" pitchFamily="49" charset="0"/>
              </a:rPr>
              <a:t>       Insurance Companies, Commercial Banks,                </a:t>
            </a:r>
          </a:p>
          <a:p>
            <a:r>
              <a:rPr lang="en-US" sz="2000" b="1" dirty="0">
                <a:latin typeface="Courier New" pitchFamily="49" charset="0"/>
                <a:cs typeface="Courier New" pitchFamily="49" charset="0"/>
              </a:rPr>
              <a:t>                 and State Banks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It can be difficult, psychologically, for good patriots to appreciate the comparison, but state banks, or whatever issues the money used in a state or in a group of states, are logically comparable to good or bad commercial banks or to good or bad insurance companies.</a:t>
            </a:r>
          </a:p>
          <a:p>
            <a:r>
              <a:rPr lang="en-US" b="1" dirty="0">
                <a:latin typeface="Courier New" pitchFamily="49" charset="0"/>
                <a:cs typeface="Courier New" pitchFamily="49" charset="0"/>
              </a:rPr>
              <a:t>    And it is observable that internationally operating commercial banks or insurance companies can be favored by being based where the conventional money is of relatively higher quality. The same principle also applies to the business of "investment banking" which is a differentiable specialty function of commercial banks or other financial companies.</a:t>
            </a:r>
          </a:p>
          <a:p>
            <a:endParaRPr/>
          </a:p>
          <a:p>
            <a:endParaRPr/>
          </a:p>
          <a:p>
            <a:r>
              <a:rPr lang="en-US" sz="2000" b="1" dirty="0">
                <a:latin typeface="Courier New" pitchFamily="49" charset="0"/>
                <a:cs typeface="Courier New" pitchFamily="49" charset="0"/>
              </a:rPr>
              <a:t>Savings, Savings Institutions, and Savings Rates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Another area where money quality is very relevant is in relation to the "savings rate". How will individual decision makers behave with regard to options for thrifty or more “spendthrift" behavior?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3"/>
          <p:cNvSpPr txBox="1">
            <a:spLocks noChangeArrowheads="1"/>
          </p:cNvSpPr>
          <p:nvPr/>
        </p:nvSpPr>
        <p:spPr bwMode="auto">
          <a:xfrm>
            <a:off x="457365" y="449263"/>
            <a:ext cx="8172450" cy="6408737"/>
          </a:xfrm>
          <a:prstGeom prst="rect">
            <a:avLst/>
          </a:prstGeom>
          <a:noFill/>
          <a:ln w="9525">
            <a:noFill/>
            <a:miter lim="800000"/>
            <a:headEnd/>
            <a:tailEnd/>
          </a:ln>
        </p:spPr>
        <p:txBody>
          <a:bodyPr>
            <a:spAutoFit/>
          </a:bodyPr>
          <a:lstStyle/>
          <a:p>
            <a:r>
              <a:rPr lang="en-US" b="1" dirty="0">
                <a:latin typeface="Courier New" pitchFamily="49" charset="0"/>
              </a:rPr>
              <a:t>    It is arguable that the larger classes, in the sense </a:t>
            </a:r>
            <a:r>
              <a:rPr lang="en-US" b="1" dirty="0">
                <a:latin typeface="Courier New" pitchFamily="49" charset="0"/>
                <a:cs typeface="Courier New" pitchFamily="49" charset="0"/>
              </a:rPr>
              <a:t>of economically differentiated population strata, should be able to employ thrift options that are not extremely complex in character. And if the quality of the money is really good then simply to save in terms of the ordinary medium of exchange is at least a practical first step. So thus the existence of good money may naturally promote a higher "savings rate".</a:t>
            </a:r>
          </a:p>
          <a:p>
            <a:r>
              <a:rPr lang="en-US" b="1" dirty="0">
                <a:latin typeface="Courier New" pitchFamily="49" charset="0"/>
                <a:cs typeface="Courier New" pitchFamily="49" charset="0"/>
              </a:rPr>
              <a:t>    The history of "savings banks" and "credit unions" seems to illustrate social and economic developments that occurred during the time of stable money values of the gold standard era. Thus forms of financial institutions came into existence in the climate of "good money" which would not have evolved were the money of an obviously unstable value.</a:t>
            </a:r>
          </a:p>
          <a:p>
            <a:r>
              <a:rPr lang="en-US" b="1" dirty="0">
                <a:latin typeface="Courier New" pitchFamily="49" charset="0"/>
                <a:cs typeface="Courier New" pitchFamily="49" charset="0"/>
              </a:rPr>
              <a:t>    The process of capital investment by means of which enterprises prepare to have the competence for making successful products in the future naturally relates to  the processes recognizable as involving savings decisions by individuals and households. And it can become as if paradoxical, when the official "savings rate" is found   to be low, how the investment processes are occurring.</a:t>
            </a:r>
          </a:p>
          <a:p>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Box 3"/>
          <p:cNvSpPr txBox="1">
            <a:spLocks noChangeArrowheads="1"/>
          </p:cNvSpPr>
          <p:nvPr/>
        </p:nvSpPr>
        <p:spPr bwMode="auto">
          <a:xfrm>
            <a:off x="409575" y="204788"/>
            <a:ext cx="8172450" cy="6653212"/>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Of course, in principle, statistical observations can  always be questioned until the questioner feels assured  of having found a true understanding of the measures being used. It is apparent, for example, that families on the "lower middle class" income level may be putting a subs-tantial fraction of their income into the gradual acquir-ing of the ownership of a house that can possibly later  on be worth more (in money) than the money cost of its acquisition.</a:t>
            </a:r>
          </a:p>
          <a:p>
            <a:endParaRPr lang="en-US" sz="1600" b="1" dirty="0">
              <a:latin typeface="Courier New" pitchFamily="49" charset="0"/>
              <a:cs typeface="Courier New" pitchFamily="49" charset="0"/>
            </a:endParaRPr>
          </a:p>
          <a:p>
            <a:endParaRPr lang="en-US" sz="1600" b="1" dirty="0">
              <a:latin typeface="Courier New" pitchFamily="49" charset="0"/>
              <a:cs typeface="Courier New" pitchFamily="49" charset="0"/>
            </a:endParaRPr>
          </a:p>
          <a:p>
            <a:r>
              <a:rPr lang="en-US" sz="2000" b="1" dirty="0">
                <a:latin typeface="Courier New" pitchFamily="49" charset="0"/>
                <a:cs typeface="Courier New" pitchFamily="49" charset="0"/>
              </a:rPr>
              <a:t>             Investme</a:t>
            </a:r>
            <a:r>
              <a:rPr lang="en-US" b="1" dirty="0">
                <a:latin typeface="Courier New" pitchFamily="49" charset="0"/>
                <a:cs typeface="Courier New" pitchFamily="49" charset="0"/>
              </a:rPr>
              <a:t>nt Strata Theory</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There is a "classical" or traditional concept that influences investment decisions by "run of the mill" investors and which, ultimately, derives from the   history of varieties of money which seemed, at least    for a time, to have relatively stable value (per unit    of the currency).</a:t>
            </a:r>
          </a:p>
          <a:p>
            <a:r>
              <a:rPr lang="en-US" b="1" dirty="0">
                <a:latin typeface="Courier New" pitchFamily="49" charset="0"/>
                <a:cs typeface="Courier New" pitchFamily="49" charset="0"/>
              </a:rPr>
              <a:t>    So middle-class investors are often advised by their investment advisers to invest "conservatively" when they become older and have, presumably, reduced life expect-ancies.</a:t>
            </a:r>
          </a:p>
          <a:p>
            <a:endParaRPr lang="en-US" b="1" dirty="0">
              <a:latin typeface="Courier New" pitchFamily="49" charset="0"/>
              <a:cs typeface="Courier New" pitchFamily="49"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3"/>
          <p:cNvSpPr txBox="1">
            <a:spLocks noChangeArrowheads="1"/>
          </p:cNvSpPr>
          <p:nvPr/>
        </p:nvSpPr>
        <p:spPr bwMode="auto">
          <a:xfrm>
            <a:off x="411163" y="125607"/>
            <a:ext cx="8172450" cy="6555642"/>
          </a:xfrm>
          <a:prstGeom prst="rect">
            <a:avLst/>
          </a:prstGeom>
          <a:noFill/>
          <a:ln w="9525">
            <a:noFill/>
            <a:miter lim="800000"/>
            <a:headEnd/>
            <a:tailEnd/>
          </a:ln>
        </p:spPr>
        <p:txBody>
          <a:bodyPr>
            <a:spAutoFit/>
          </a:bodyPr>
          <a:lstStyle/>
          <a:p>
            <a:r>
              <a:rPr lang="en-US" b="1" dirty="0" smtClean="0">
                <a:latin typeface="Courier New" pitchFamily="49" charset="0"/>
                <a:cs typeface="Courier New" pitchFamily="49" charset="0"/>
              </a:rPr>
              <a:t>	There are traditional concepts of "safer" or "more</a:t>
            </a:r>
          </a:p>
          <a:p>
            <a:r>
              <a:rPr lang="en-US" b="1" dirty="0" smtClean="0">
                <a:latin typeface="Courier New" pitchFamily="49" charset="0"/>
                <a:cs typeface="Courier New" pitchFamily="49" charset="0"/>
              </a:rPr>
              <a:t>speculative</a:t>
            </a:r>
            <a:r>
              <a:rPr lang="en-US" b="1" dirty="0">
                <a:latin typeface="Courier New" pitchFamily="49" charset="0"/>
                <a:cs typeface="Courier New" pitchFamily="49" charset="0"/>
              </a:rPr>
              <a:t>" channels for the investment of savings.     If a counseled investor seems to have a reduced "life expectancy" then, typically, this investor will be counseled to invest "conservatively", perhaps in govern-ment bonds, rather than "speculatively", (like in land   or commodities or stock market issues).</a:t>
            </a:r>
          </a:p>
          <a:p>
            <a:r>
              <a:rPr lang="en-US" b="1" dirty="0">
                <a:latin typeface="Courier New" pitchFamily="49" charset="0"/>
                <a:cs typeface="Courier New" pitchFamily="49" charset="0"/>
              </a:rPr>
              <a:t>    BUT this standard variety of advice could be VERY   BAD advice if the domestic money were like the money in Argentina, or Thailand, or Zimbabwe, during the times    of recent national currency crises.</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    Should "Conservative" Investing be Possible?</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Here is the related issue of social policy, or of "good social policy" (if there can be, practically, a question of good or bad concerned with the availability  of investment options).</a:t>
            </a:r>
          </a:p>
          <a:p>
            <a:r>
              <a:rPr lang="en-US" b="1" dirty="0">
                <a:latin typeface="Courier New" pitchFamily="49" charset="0"/>
                <a:cs typeface="Courier New" pitchFamily="49" charset="0"/>
              </a:rPr>
              <a:t>    It is not simply an issue concerned with the options to be available to individual human citizens or residents. We can observe that provinces, municipalities, or institu-tions deriving from these may have needs for investment.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Box 3"/>
          <p:cNvSpPr txBox="1">
            <a:spLocks noChangeArrowheads="1"/>
          </p:cNvSpPr>
          <p:nvPr/>
        </p:nvSpPr>
        <p:spPr bwMode="auto">
          <a:xfrm>
            <a:off x="487363" y="55026"/>
            <a:ext cx="8172450" cy="7602082"/>
          </a:xfrm>
          <a:prstGeom prst="rect">
            <a:avLst/>
          </a:prstGeom>
          <a:noFill/>
          <a:ln w="9525">
            <a:noFill/>
            <a:miter lim="800000"/>
            <a:headEnd/>
            <a:tailEnd/>
          </a:ln>
        </p:spPr>
        <p:txBody>
          <a:bodyPr>
            <a:spAutoFit/>
          </a:bodyPr>
          <a:lstStyle/>
          <a:p>
            <a:r>
              <a:rPr lang="en-US" b="1" dirty="0" smtClean="0">
                <a:latin typeface="Courier New" pitchFamily="49" charset="0"/>
                <a:cs typeface="Courier New" pitchFamily="49" charset="0"/>
              </a:rPr>
              <a:t>These needs may derive from assets which are acquired atone </a:t>
            </a:r>
            <a:r>
              <a:rPr lang="en-US" b="1" dirty="0">
                <a:latin typeface="Courier New" pitchFamily="49" charset="0"/>
                <a:cs typeface="Courier New" pitchFamily="49" charset="0"/>
              </a:rPr>
              <a:t>time but which are expected to be spent gradually over future times.</a:t>
            </a:r>
            <a:endParaRPr lang="en-US" b="1" dirty="0" smtClean="0">
              <a:latin typeface="Courier New" pitchFamily="49" charset="0"/>
              <a:cs typeface="Courier New" pitchFamily="49" charset="0"/>
            </a:endParaRPr>
          </a:p>
          <a:p>
            <a:pPr algn="ctr"/>
            <a:endParaRPr lang="en-US" b="1" dirty="0" smtClean="0">
              <a:latin typeface="Courier New" pitchFamily="49" charset="0"/>
              <a:cs typeface="Courier New" pitchFamily="49" charset="0"/>
            </a:endParaRPr>
          </a:p>
          <a:p>
            <a:pPr algn="ctr"/>
            <a:endParaRPr lang="en-US" b="1" dirty="0" smtClean="0">
              <a:latin typeface="Courier New" pitchFamily="49" charset="0"/>
              <a:cs typeface="Courier New" pitchFamily="49" charset="0"/>
            </a:endParaRPr>
          </a:p>
          <a:p>
            <a:r>
              <a:rPr lang="en-US" sz="2000" b="1" dirty="0">
                <a:latin typeface="Courier New" pitchFamily="49" charset="0"/>
                <a:cs typeface="Courier New" pitchFamily="49" charset="0"/>
              </a:rPr>
              <a:t>       The Differential Strata (If They Exist)</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 money usable as a "medium of exchange" obviates    the comparative complexity of transactions needing to    be achieved by barter. And beyond that, a money with      a respected stability of value provides a basis </a:t>
            </a:r>
            <a:r>
              <a:rPr lang="en-US" b="1" dirty="0" smtClean="0">
                <a:latin typeface="Courier New" pitchFamily="49" charset="0"/>
                <a:cs typeface="Courier New" pitchFamily="49" charset="0"/>
              </a:rPr>
              <a:t>for a </a:t>
            </a:r>
            <a:r>
              <a:rPr lang="en-US" b="1" dirty="0">
                <a:latin typeface="Courier New" pitchFamily="49" charset="0"/>
                <a:cs typeface="Courier New" pitchFamily="49" charset="0"/>
              </a:rPr>
              <a:t>practical simple means for achieving "storage of wealth" which could be of great practical value to institutions  or other entities that need to preserve reserves of assets over time periods of gradual expenditures.</a:t>
            </a:r>
          </a:p>
          <a:p>
            <a:r>
              <a:rPr lang="en-US" b="1" dirty="0">
                <a:latin typeface="Courier New" pitchFamily="49" charset="0"/>
                <a:cs typeface="Courier New" pitchFamily="49" charset="0"/>
              </a:rPr>
              <a:t>    In principle, a corporation operating in one country COULD keep its reserve assets in an "exported" form. For example, Toyota, operating in China, could keep all its reserves overseas in yen, rather than in RMB/yuan currency accounts or bonds, etc. But if the yuan of China seemed  to have as much basic stability of value as the yen then wisdom might dictate another course than that of exporting the reserves to the yen sphere</a:t>
            </a:r>
            <a:r>
              <a:rPr lang="en-US" b="1" dirty="0" smtClean="0">
                <a:latin typeface="Courier New" pitchFamily="49" charset="0"/>
                <a:cs typeface="Courier New" pitchFamily="49" charset="0"/>
              </a:rPr>
              <a:t>. And analogously, it is easy to imagine Nestle' with similar options.</a:t>
            </a:r>
          </a:p>
          <a:p>
            <a:endParaRPr lang="en-US" b="1" dirty="0" smtClean="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3"/>
          <p:cNvSpPr txBox="1">
            <a:spLocks noChangeArrowheads="1"/>
          </p:cNvSpPr>
          <p:nvPr/>
        </p:nvSpPr>
        <p:spPr bwMode="auto">
          <a:xfrm>
            <a:off x="503238" y="-102565"/>
            <a:ext cx="8172450" cy="6832641"/>
          </a:xfrm>
          <a:prstGeom prst="rect">
            <a:avLst/>
          </a:prstGeom>
          <a:noFill/>
          <a:ln w="9525">
            <a:noFill/>
            <a:miter lim="800000"/>
            <a:headEnd/>
            <a:tailEnd/>
          </a:ln>
        </p:spPr>
        <p:txBody>
          <a:bodyPr>
            <a:spAutoFit/>
          </a:bodyPr>
          <a:lstStyle/>
          <a:p>
            <a:pPr algn="ctr"/>
            <a:endParaRPr lang="en-US" b="1" dirty="0" smtClean="0">
              <a:latin typeface="Courier New" pitchFamily="49" charset="0"/>
              <a:cs typeface="Courier New" pitchFamily="49" charset="0"/>
            </a:endParaRPr>
          </a:p>
          <a:p>
            <a:pPr algn="ctr"/>
            <a:r>
              <a:rPr lang="en-US" sz="2000" b="1" dirty="0" smtClean="0">
                <a:latin typeface="Courier New" pitchFamily="49" charset="0"/>
                <a:cs typeface="Courier New" pitchFamily="49" charset="0"/>
              </a:rPr>
              <a:t>Traditional </a:t>
            </a:r>
            <a:r>
              <a:rPr lang="en-US" sz="2000" b="1" dirty="0">
                <a:latin typeface="Courier New" pitchFamily="49" charset="0"/>
                <a:cs typeface="Courier New" pitchFamily="49" charset="0"/>
              </a:rPr>
              <a:t>Themes Relating to Investments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There has been the phrase "gilt-edged bonds" repre-senting a category of bond investments of the highest quality level. But now, in fact, if we think about this </a:t>
            </a:r>
          </a:p>
          <a:p>
            <a:r>
              <a:rPr lang="en-US" b="1" dirty="0">
                <a:latin typeface="Courier New" pitchFamily="49" charset="0"/>
                <a:cs typeface="Courier New" pitchFamily="49" charset="0"/>
              </a:rPr>
              <a:t>we see that the phrase derives historically from the times of the existence of the "gold standard" and thus from   the times of currencies having stable values in a quite meaningful and quantitative sense.</a:t>
            </a:r>
          </a:p>
          <a:p>
            <a:r>
              <a:rPr lang="en-US" b="1" dirty="0">
                <a:latin typeface="Courier New" pitchFamily="49" charset="0"/>
                <a:cs typeface="Courier New" pitchFamily="49" charset="0"/>
              </a:rPr>
              <a:t>    When the debenture bonds of a sovereign state itself have become, really, a very speculative area for invest-ment there have been introduced options, like "treasury inflation protected securities" or "TIPS" in the USA. But these alternatives actually introduce, for investment, a rather speculative area, since the investors must GAMBLE on the comparative merits of TIPS-category bonds with lower coupon rates and standard bonds offering higher paper rates!</a:t>
            </a:r>
          </a:p>
          <a:p>
            <a:endParaRPr lang="en-US" sz="2000" b="1" dirty="0">
              <a:latin typeface="Courier New" pitchFamily="49" charset="0"/>
              <a:cs typeface="Courier New" pitchFamily="49" charset="0"/>
            </a:endParaRPr>
          </a:p>
          <a:p>
            <a:r>
              <a:rPr lang="en-US" sz="2000" b="1" dirty="0">
                <a:latin typeface="Courier New" pitchFamily="49" charset="0"/>
                <a:cs typeface="Courier New" pitchFamily="49" charset="0"/>
              </a:rPr>
              <a:t>                   Our Opinion</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We think it is ultimately desirable, for the State relating to a national society, to have institutions that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3"/>
          <p:cNvSpPr txBox="1">
            <a:spLocks noChangeArrowheads="1"/>
          </p:cNvSpPr>
          <p:nvPr/>
        </p:nvSpPr>
        <p:spPr bwMode="auto">
          <a:xfrm>
            <a:off x="627063" y="177746"/>
            <a:ext cx="8172450" cy="64389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favor and cultivate the possibilities of reinvestment,   in the national economy, especially by the intelligent actions of institutions which may themselves be of the type favored by the State with exemption from taxes on "income" or "profits".</a:t>
            </a:r>
          </a:p>
          <a:p>
            <a:r>
              <a:rPr lang="en-US" b="1" dirty="0">
                <a:latin typeface="Courier New" pitchFamily="49" charset="0"/>
                <a:cs typeface="Courier New" pitchFamily="49" charset="0"/>
              </a:rPr>
              <a:t>    Economists have learned that higher levels of techno-logy or of industrial or agricultural arts derive from long histories of the "feed-back" of earned assets into the components of the economy forming the capacity for production at comparatively higher levels of technology, science, or arts.</a:t>
            </a:r>
          </a:p>
          <a:p>
            <a:r>
              <a:rPr lang="en-US" b="1" dirty="0">
                <a:latin typeface="Courier New" pitchFamily="49" charset="0"/>
                <a:cs typeface="Courier New" pitchFamily="49" charset="0"/>
              </a:rPr>
              <a:t>    So we argue that if the possibility of "conservative investments" is made easy or easier that this will favor the re-investment processes that will favor comparative economic advancement.</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pPr algn="ctr"/>
            <a:r>
              <a:rPr lang="en-US" sz="2000" b="1" dirty="0">
                <a:latin typeface="Courier New" pitchFamily="49" charset="0"/>
                <a:cs typeface="Courier New" pitchFamily="49" charset="0"/>
              </a:rPr>
              <a:t>Relations to Law and Contracts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 concept that we thought of later than at the time   of developing our first ideas about Ideal Money is that  of the importance of the comparative quality of the money used in an economic society to the possible precision, as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Box 3"/>
          <p:cNvSpPr txBox="1">
            <a:spLocks noChangeArrowheads="1"/>
          </p:cNvSpPr>
          <p:nvPr/>
        </p:nvSpPr>
        <p:spPr bwMode="auto">
          <a:xfrm>
            <a:off x="627063" y="174625"/>
            <a:ext cx="8172450" cy="668337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an indicator of quality, of the contracts for performances of future contractual obligations.</a:t>
            </a:r>
          </a:p>
          <a:p>
            <a:r>
              <a:rPr lang="en-US" b="1" dirty="0">
                <a:latin typeface="Courier New" pitchFamily="49" charset="0"/>
                <a:cs typeface="Courier New" pitchFamily="49" charset="0"/>
              </a:rPr>
              <a:t>    We have noted, as a matter of general theory, that money provides the practical means for the “transfer     of utility” and that the distinction between “games with transferable utility” and “games with nontransferable utility” (or TU and NTU games) thus is typically linked with the question of whether or not there is available the means of money transfers to facilitate a good cooperative game solution (which could be that of a relatively simple game of bargaining).</a:t>
            </a:r>
          </a:p>
          <a:p>
            <a:r>
              <a:rPr lang="en-US" b="1" dirty="0">
                <a:latin typeface="Courier New" pitchFamily="49" charset="0"/>
                <a:cs typeface="Courier New" pitchFamily="49" charset="0"/>
              </a:rPr>
              <a:t>    But when there is the dimension of time also, incor-porated into a contract for exchanges (such as for example a mortgage contract, or an annuity contract with an insur-ance company, or a contract for services to be performed over an extended period of time), then the quality of the money unit in terms of which the contract is written makes a big difference in the level of certainty of the contract terms.</a:t>
            </a:r>
          </a:p>
          <a:p>
            <a:r>
              <a:rPr lang="en-US" b="1" dirty="0">
                <a:latin typeface="Courier New" pitchFamily="49" charset="0"/>
                <a:cs typeface="Courier New" pitchFamily="49" charset="0"/>
              </a:rPr>
              <a:t>    Uncertainty perturbing the issue of the effective meaning of a contract is comparable to and analogous     to a climate of lawlessness that would make contracts,   in general, unreliable.</a:t>
            </a:r>
          </a:p>
          <a:p>
            <a:endParaRPr lang="en-US" b="1" dirty="0">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409575" y="87313"/>
            <a:ext cx="8172450" cy="677068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revolutionary transition of renouncing the use of the lira or the drachma and have accepted the use of the newly established “euro” unit.</a:t>
            </a:r>
          </a:p>
          <a:p>
            <a:endParaRPr/>
          </a:p>
          <a:p>
            <a:endParaRPr lang="en-US" b="1" dirty="0">
              <a:latin typeface="Courier New" pitchFamily="49" charset="0"/>
              <a:cs typeface="Courier New" pitchFamily="49" charset="0"/>
            </a:endParaRPr>
          </a:p>
          <a:p>
            <a:r>
              <a:rPr lang="en-US" sz="2000" b="1" dirty="0">
                <a:latin typeface="Courier New" pitchFamily="49" charset="0"/>
                <a:cs typeface="Courier New" pitchFamily="49" charset="0"/>
              </a:rPr>
              <a:t>Evolutionary Changes and Relevant Teachings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On the other hand (from the case of “revolutionary” changes) there is often the possibility that a system of money may gradually improve in quality, either through somewhat accidental circumstances (like a very favorable trade balance) or through the learning of good teachings of applicable varieties.</a:t>
            </a:r>
          </a:p>
          <a:p>
            <a:r>
              <a:rPr lang="en-US" b="1" dirty="0">
                <a:latin typeface="Courier New" pitchFamily="49" charset="0"/>
                <a:cs typeface="Courier New" pitchFamily="49" charset="0"/>
              </a:rPr>
              <a:t>    A series of American economists have been notable through their contributions which have enhanced the understanding of how systems of money actually function and particularly of how the dollar (US) and its value have been interacting with the relevant factors of influence. There has always been some “populist” thinking in the USA which can encourage ideas about money that are not well based in any scientific sense. And the teachings of some of the notable economists have sometimes given a more scientific perspective on the areas where the “populist” viewpoints have been influential.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Box 3"/>
          <p:cNvSpPr txBox="1">
            <a:spLocks noChangeArrowheads="1"/>
          </p:cNvSpPr>
          <p:nvPr/>
        </p:nvSpPr>
        <p:spPr bwMode="auto">
          <a:xfrm>
            <a:off x="627063" y="312738"/>
            <a:ext cx="8172450" cy="61341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It is reasonable to expect that were the quality of    a national currency very high (in terms of the stability   of the value of the currency unit) then that interest rates on mortgages or on the national debt would become comparatively low (as “rational expectations” would interact with investment options for mortgage and investment bankers).</a:t>
            </a:r>
          </a:p>
          <a:p>
            <a:r>
              <a:rPr lang="en-US" b="1" dirty="0">
                <a:latin typeface="Courier New" pitchFamily="49" charset="0"/>
                <a:cs typeface="Courier New" pitchFamily="49" charset="0"/>
              </a:rPr>
              <a:t>    If there were only the alternatives of two varieties of money of which one of them would depreciate in value, compared with the other of them, AT A CONSTANT RATE, then it would be reasonable to expect that REAL interest rates, say for mortgages, could be the same whichever money were used. But the pattern to be expected when there is money that decreases in value compared with “real value” measures is that this continuing devaluation IS NOT AT A CONSTANT RATE (and the phenomenon of “surprise inflation”, which has been much discussed by economists, is to be expected). (So of course, expected, it won’t be entirely  a “surprise”, but yet, when “Keynesian” policies are strongly in effect, one must rationally expect inflation but also a degree of difficulty for precisely and quantitatively predicting that inflation!)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3"/>
          <p:cNvSpPr txBox="1">
            <a:spLocks noChangeArrowheads="1"/>
          </p:cNvSpPr>
          <p:nvPr/>
        </p:nvSpPr>
        <p:spPr bwMode="auto">
          <a:xfrm>
            <a:off x="441325" y="162299"/>
            <a:ext cx="8172450" cy="5645150"/>
          </a:xfrm>
          <a:prstGeom prst="rect">
            <a:avLst/>
          </a:prstGeom>
          <a:noFill/>
          <a:ln w="9525">
            <a:noFill/>
            <a:miter lim="800000"/>
            <a:headEnd/>
            <a:tailEnd/>
          </a:ln>
        </p:spPr>
        <p:txBody>
          <a:bodyPr>
            <a:spAutoFit/>
          </a:bodyPr>
          <a:lstStyle/>
          <a:p>
            <a:pPr algn="ctr"/>
            <a:endParaRPr lang="en-US" b="1" dirty="0">
              <a:latin typeface="Calibri" pitchFamily="34" charset="0"/>
            </a:endParaRPr>
          </a:p>
          <a:p>
            <a:r>
              <a:rPr lang="en-US" sz="2000" b="1" dirty="0">
                <a:latin typeface="Courier New" pitchFamily="49" charset="0"/>
              </a:rPr>
              <a:t>                      Coda</a:t>
            </a:r>
          </a:p>
          <a:p>
            <a:pPr algn="ctr"/>
            <a:endParaRPr lang="en-US" b="1" dirty="0">
              <a:latin typeface="Courier New" pitchFamily="49" charset="0"/>
            </a:endParaRPr>
          </a:p>
          <a:p>
            <a:r>
              <a:rPr lang="en-US" b="1" dirty="0">
                <a:latin typeface="Courier New" pitchFamily="49" charset="0"/>
                <a:cs typeface="Courier New" pitchFamily="49" charset="0"/>
              </a:rPr>
              <a:t>    In connection with this particular version of the text </a:t>
            </a:r>
          </a:p>
          <a:p>
            <a:r>
              <a:rPr lang="en-US" b="1" dirty="0">
                <a:latin typeface="Courier New" pitchFamily="49" charset="0"/>
                <a:cs typeface="Courier New" pitchFamily="49" charset="0"/>
              </a:rPr>
              <a:t>of our lecture/paper on ideal values in connection with money (or currencies) we would like to remark on an analogy relevant to science, technology, and culture     on a global level.</a:t>
            </a:r>
          </a:p>
          <a:p>
            <a:r>
              <a:rPr lang="en-US" b="1" dirty="0">
                <a:latin typeface="Courier New" pitchFamily="49" charset="0"/>
                <a:cs typeface="Courier New" pitchFamily="49" charset="0"/>
              </a:rPr>
              <a:t>    Consider "the metric system", with its headquarters located in a suburb of Paris. This plays a big role in facilitating the precise definition of measures for electronic hardware components and also for medical measures of various types. (In the USA we can still get along well with MPH velocities and comfortably measure temperatures more finely with Fahrenheit.)</a:t>
            </a:r>
          </a:p>
          <a:p>
            <a:r>
              <a:rPr lang="en-US" b="1" dirty="0">
                <a:latin typeface="Courier New" pitchFamily="49" charset="0"/>
                <a:cs typeface="Courier New" pitchFamily="49" charset="0"/>
              </a:rPr>
              <a:t>    What I want to REMARK UPON, in relation to the units of this system is that "inflation is NOT in fashion". Thus, in terms of our use of physical measures, we DO NOT want that the length of the king’s foot should shrink, from one reign to another, etc.,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p:cNvSpPr txBox="1">
            <a:spLocks noChangeArrowheads="1"/>
          </p:cNvSpPr>
          <p:nvPr/>
        </p:nvSpPr>
        <p:spPr bwMode="auto">
          <a:xfrm>
            <a:off x="627063" y="312738"/>
            <a:ext cx="8172450" cy="668337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M. Friedman acquired fame through teaching the linkage between the supply of money and, effectively, its value. In retrospect it seems as if elementary, but Friedman was as if a teacher who re-taught to American economists the classical concept of the “law of supply and demand”, this in connection with money.</a:t>
            </a:r>
          </a:p>
          <a:p>
            <a:r>
              <a:rPr lang="en-US" b="1" dirty="0">
                <a:latin typeface="Courier New" pitchFamily="49" charset="0"/>
                <a:cs typeface="Courier New" pitchFamily="49" charset="0"/>
              </a:rPr>
              <a:t>	We can also note at this point that the understanding of the effects of the uncontrolled behavior of all the various “users” of a domestic money is the inclusive category of description into which the notable contri-butions of a series of American economists can be recognized.</a:t>
            </a:r>
          </a:p>
          <a:p>
            <a:r>
              <a:rPr lang="en-US" b="1" dirty="0">
                <a:latin typeface="Courier New" pitchFamily="49" charset="0"/>
                <a:cs typeface="Courier New" pitchFamily="49" charset="0"/>
              </a:rPr>
              <a:t>    F. Kydland, R. Lucas, E. Phelps, and E. Prescott are notable American economists who have contributed to the better understanding of issues arising in the area of theories of “macroeconomics”. Without arguing for a direct constitutional reform of the status quo of the dollar    in the USA, they have contributed much enlightenment     in relation to the interactions between intelligent categories of the “users” of currencies (or in particular the dollar) and “the central authorities” (of central bank, treasury, state institutions, executive and legislative government).</a:t>
            </a:r>
          </a:p>
          <a:p>
            <a:endParaRPr lang="en-US" b="1" dirty="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3"/>
          <p:cNvSpPr txBox="1">
            <a:spLocks noChangeArrowheads="1"/>
          </p:cNvSpPr>
          <p:nvPr/>
        </p:nvSpPr>
        <p:spPr bwMode="auto">
          <a:xfrm>
            <a:off x="627063" y="220896"/>
            <a:ext cx="8172450" cy="6499225"/>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    The evolving recognition of the fact that the “users” of a currency become like players in a game and have optional strategies by means of which they will be able  to seek to optimize according to their own particular economic interests leads to the recognition that the tasks of central planners and managers, of a state, are not    as simple as if they had only to herd flocks of sheep.</a:t>
            </a:r>
          </a:p>
          <a:p>
            <a:r>
              <a:rPr lang="en-US" b="1" dirty="0">
                <a:latin typeface="Courier New" pitchFamily="49" charset="0"/>
                <a:cs typeface="Courier New" pitchFamily="49" charset="0"/>
              </a:rPr>
              <a:t>    Thus the “users”, like the managers, can be viewed   as players in interactive games. In particular, with this perspective, it is natural to think of the users as having “expectations” in relation to the future value of the domestic currency, compared either with real assets, foreign currencies, or indices of costs. These expectat-ions may or may not be “well-founded” or “rational” but they will inevitably guide or influence the choices made by the “users”. </a:t>
            </a:r>
          </a:p>
          <a:p>
            <a:endParaRPr lang="en-US"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r>
              <a:rPr lang="en-US" sz="2000" b="1" dirty="0">
                <a:latin typeface="Courier New" pitchFamily="49" charset="0"/>
                <a:cs typeface="Courier New" pitchFamily="49" charset="0"/>
              </a:rPr>
              <a:t>        General Considerations and History</a:t>
            </a:r>
          </a:p>
          <a:p>
            <a:endParaRPr lang="en-US" sz="2000" b="1" dirty="0">
              <a:latin typeface="Courier New" pitchFamily="49" charset="0"/>
              <a:cs typeface="Courier New" pitchFamily="49" charset="0"/>
            </a:endParaRPr>
          </a:p>
          <a:p>
            <a:r>
              <a:rPr lang="en-US" b="1" dirty="0">
                <a:latin typeface="Courier New" pitchFamily="49" charset="0"/>
                <a:cs typeface="Courier New" pitchFamily="49" charset="0"/>
              </a:rPr>
              <a:t>    The special commodity or medium that we call money  has a long and interesting history. And since we are so</a:t>
            </a:r>
          </a:p>
          <a:p>
            <a:endParaRPr lang="en-US" b="1" dirty="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3"/>
          <p:cNvSpPr txBox="1">
            <a:spLocks noChangeArrowheads="1"/>
          </p:cNvSpPr>
          <p:nvPr/>
        </p:nvSpPr>
        <p:spPr bwMode="auto">
          <a:xfrm>
            <a:off x="492125" y="150813"/>
            <a:ext cx="8174038" cy="6770687"/>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dependent on our use of it and so much controlled and motivated by the wish to have more of it or not to lose what we have we may become irrational in thinking about   it and fail to be able to reason about it as if about a technology, such as radio, to be used more or efficiently.</a:t>
            </a:r>
          </a:p>
          <a:p>
            <a:r>
              <a:rPr lang="en-US" b="1" dirty="0">
                <a:latin typeface="Courier New" pitchFamily="49" charset="0"/>
                <a:cs typeface="Courier New" pitchFamily="49" charset="0"/>
              </a:rPr>
              <a:t>	We present the argument that various interests and</a:t>
            </a:r>
          </a:p>
          <a:p>
            <a:pPr>
              <a:buFont typeface="Arial" charset="0"/>
              <a:buNone/>
            </a:pPr>
            <a:r>
              <a:rPr lang="en-US" b="1" dirty="0">
                <a:latin typeface="Courier New" pitchFamily="49" charset="0"/>
                <a:cs typeface="Courier New" pitchFamily="49" charset="0"/>
              </a:rPr>
              <a:t>groups, notably including “Keynesian” economists, have sold to the public a “quasi-doctrine” which teaches, in effect, that “less is more” or that (in other words) “bad money is better than good money” Here we can remember the classic ancient economics saying called “Gresham’s law” which was “The bad money drives out the good”. The </a:t>
            </a:r>
          </a:p>
          <a:p>
            <a:pPr>
              <a:buFont typeface="Arial" charset="0"/>
              <a:buNone/>
            </a:pPr>
            <a:r>
              <a:rPr lang="en-US" b="1" dirty="0">
                <a:latin typeface="Courier New" pitchFamily="49" charset="0"/>
                <a:cs typeface="Courier New" pitchFamily="49" charset="0"/>
              </a:rPr>
              <a:t>saying of Gresham’s is mostly of interest here because </a:t>
            </a:r>
          </a:p>
          <a:p>
            <a:pPr>
              <a:buFont typeface="Arial" charset="0"/>
              <a:buNone/>
            </a:pPr>
            <a:r>
              <a:rPr lang="en-US" b="1" dirty="0">
                <a:latin typeface="Courier New" pitchFamily="49" charset="0"/>
                <a:cs typeface="Courier New" pitchFamily="49" charset="0"/>
              </a:rPr>
              <a:t>it illustrates the “old” or “classical” concept of “bad money” and this can be contrasted with more recent attitudes which have been very much influenced by the Keynesians and by the results of their influence </a:t>
            </a:r>
          </a:p>
          <a:p>
            <a:pPr>
              <a:buFont typeface="Arial" charset="0"/>
              <a:buNone/>
            </a:pPr>
            <a:r>
              <a:rPr lang="en-US" b="1" dirty="0">
                <a:latin typeface="Courier New" pitchFamily="49" charset="0"/>
                <a:cs typeface="Courier New" pitchFamily="49" charset="0"/>
              </a:rPr>
              <a:t>on government policies since the 30’s.   </a:t>
            </a:r>
          </a:p>
          <a:p>
            <a:pPr>
              <a:buFont typeface="Arial" charset="0"/>
              <a:buNone/>
            </a:pPr>
            <a:endParaRPr lang="en-US" b="1" dirty="0">
              <a:latin typeface="Courier New" pitchFamily="49" charset="0"/>
              <a:cs typeface="Courier New" pitchFamily="49" charset="0"/>
            </a:endParaRPr>
          </a:p>
          <a:p>
            <a:pPr>
              <a:buFont typeface="Arial" charset="0"/>
              <a:buNone/>
            </a:pPr>
            <a:endParaRPr lang="en-US" b="1" dirty="0">
              <a:latin typeface="Courier New" pitchFamily="49" charset="0"/>
              <a:cs typeface="Courier New" pitchFamily="49" charset="0"/>
            </a:endParaRPr>
          </a:p>
          <a:p>
            <a:pPr>
              <a:buFont typeface="Arial" charset="0"/>
              <a:buNone/>
            </a:pPr>
            <a:r>
              <a:rPr lang="en-US" sz="2000" b="1" dirty="0">
                <a:latin typeface="Courier New" pitchFamily="49" charset="0"/>
                <a:cs typeface="Courier New" pitchFamily="49" charset="0"/>
              </a:rPr>
              <a:t>Digression on the Philosophy of Money</a:t>
            </a:r>
          </a:p>
          <a:p>
            <a:pPr>
              <a:buFont typeface="Arial" charset="0"/>
              <a:buNone/>
            </a:pPr>
            <a:endParaRPr lang="en-US" b="1" dirty="0">
              <a:latin typeface="Courier New" pitchFamily="49" charset="0"/>
              <a:cs typeface="Courier New" pitchFamily="49" charset="0"/>
            </a:endParaRPr>
          </a:p>
          <a:p>
            <a:pPr>
              <a:buFont typeface="Arial" charset="0"/>
              <a:buNone/>
            </a:pPr>
            <a:r>
              <a:rPr lang="en-US" b="1" dirty="0">
                <a:latin typeface="Courier New" pitchFamily="49" charset="0"/>
                <a:cs typeface="Courier New" pitchFamily="49" charset="0"/>
              </a:rPr>
              <a:t>   It seems to be relevant to the politics of state </a:t>
            </a:r>
          </a:p>
          <a:p>
            <a:pPr>
              <a:buFont typeface="Arial" charset="0"/>
              <a:buNone/>
            </a:pPr>
            <a:r>
              <a:rPr lang="en-US" b="1" dirty="0">
                <a:latin typeface="Courier New" pitchFamily="49" charset="0"/>
                <a:cs typeface="Courier New" pitchFamily="49" charset="0"/>
              </a:rPr>
              <a:t>decisions that affect the character of currency systems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3"/>
          <p:cNvSpPr txBox="1">
            <a:spLocks noChangeArrowheads="1"/>
          </p:cNvSpPr>
          <p:nvPr/>
        </p:nvSpPr>
        <p:spPr bwMode="auto">
          <a:xfrm>
            <a:off x="627063" y="196154"/>
            <a:ext cx="8172450" cy="6408737"/>
          </a:xfrm>
          <a:prstGeom prst="rect">
            <a:avLst/>
          </a:prstGeom>
          <a:noFill/>
          <a:ln w="9525">
            <a:noFill/>
            <a:miter lim="800000"/>
            <a:headEnd/>
            <a:tailEnd/>
          </a:ln>
        </p:spPr>
        <p:txBody>
          <a:bodyPr>
            <a:spAutoFit/>
          </a:bodyPr>
          <a:lstStyle/>
          <a:p>
            <a:pPr>
              <a:buFont typeface="Arial" charset="0"/>
              <a:buNone/>
            </a:pPr>
            <a:r>
              <a:rPr lang="en-US" b="1" dirty="0">
                <a:latin typeface="Courier New" pitchFamily="49" charset="0"/>
                <a:cs typeface="Courier New" pitchFamily="49" charset="0"/>
              </a:rPr>
              <a:t>promoted by states that there are typical popular atti-tudes in relation to money. Although money itself is merely an artifact of practical usefulness in human soci-eties and/or civilizations, there are some traditional   or popular views associating money with sin or immorality  </a:t>
            </a:r>
          </a:p>
          <a:p>
            <a:r>
              <a:rPr lang="en-US" b="1" dirty="0">
                <a:latin typeface="Courier New" pitchFamily="49" charset="0"/>
                <a:cs typeface="Courier New" pitchFamily="49" charset="0"/>
              </a:rPr>
              <a:t>or unethical or unjust behavior. And such views can have the effect that an ideal of good money does not seem such a good cause as an ideal of a good public water supply. There is also, for example, the Islamic concept which has the effect of classing as "usury" any lending of money at interest. (Here we can wonder about what sort of inflation rates might have been typical for any major varieties </a:t>
            </a:r>
          </a:p>
          <a:p>
            <a:r>
              <a:rPr lang="en-US" b="1" dirty="0">
                <a:latin typeface="Courier New" pitchFamily="49" charset="0"/>
                <a:cs typeface="Courier New" pitchFamily="49" charset="0"/>
              </a:rPr>
              <a:t>of money, such as Byzantine money, at the times actually contemporaneous with the Prophet Mohammed.)</a:t>
            </a:r>
          </a:p>
          <a:p>
            <a:r>
              <a:rPr lang="en-US" b="1" dirty="0">
                <a:latin typeface="Courier New" pitchFamily="49" charset="0"/>
                <a:cs typeface="Courier New" pitchFamily="49" charset="0"/>
              </a:rPr>
              <a:t>	In general, money has been associated in popular views with moral or ethical faults, like greed, avarice, self-ishness, and lack of charity. But on the other hand, the existence of money often makes it easy to make valuable donations of philanthropic sorts and the parties receiving such contributions tend to find it most helpful when the donations are received as money!</a:t>
            </a:r>
          </a:p>
          <a:p>
            <a:r>
              <a:rPr lang="en-US" b="1" dirty="0">
                <a:latin typeface="Courier New" pitchFamily="49" charset="0"/>
                <a:cs typeface="Courier New" pitchFamily="49" charset="0"/>
              </a:rPr>
              <a:t>    But the New Testament story about "money changers" being driven from the Temple illustrates clearly the idea</a:t>
            </a:r>
            <a:endParaRPr lang="en-US" b="1" dirty="0">
              <a:latin typeface="Courier New"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3"/>
          <p:cNvSpPr txBox="1">
            <a:spLocks noChangeArrowheads="1"/>
          </p:cNvSpPr>
          <p:nvPr/>
        </p:nvSpPr>
        <p:spPr bwMode="auto">
          <a:xfrm>
            <a:off x="568325" y="67496"/>
            <a:ext cx="8172450" cy="7048500"/>
          </a:xfrm>
          <a:prstGeom prst="rect">
            <a:avLst/>
          </a:prstGeom>
          <a:noFill/>
          <a:ln w="9525">
            <a:noFill/>
            <a:miter lim="800000"/>
            <a:headEnd/>
            <a:tailEnd/>
          </a:ln>
        </p:spPr>
        <p:txBody>
          <a:bodyPr>
            <a:spAutoFit/>
          </a:bodyPr>
          <a:lstStyle/>
          <a:p>
            <a:r>
              <a:rPr lang="en-US" b="1" dirty="0">
                <a:latin typeface="Courier New" pitchFamily="49" charset="0"/>
                <a:cs typeface="Courier New" pitchFamily="49" charset="0"/>
              </a:rPr>
              <a:t>of putting the evidently mundane and possibly "unclean"</a:t>
            </a:r>
          </a:p>
          <a:p>
            <a:r>
              <a:rPr lang="en-US" b="1" dirty="0">
                <a:latin typeface="Courier New" pitchFamily="49" charset="0"/>
              </a:rPr>
              <a:t>utility of money at some distance from where that money</a:t>
            </a:r>
          </a:p>
          <a:p>
            <a:r>
              <a:rPr lang="en-US" b="1" dirty="0">
                <a:latin typeface="Courier New" pitchFamily="49" charset="0"/>
                <a:cs typeface="Courier New" pitchFamily="49" charset="0"/>
              </a:rPr>
              <a:t>would presumably continue to be received when used as     a vehicle for donations. Economics has been called "the dismal science" and it is certainly an area of studies  </a:t>
            </a:r>
            <a:endParaRPr lang="en-US" b="1" dirty="0">
              <a:latin typeface="Courier New" pitchFamily="49" charset="0"/>
            </a:endParaRPr>
          </a:p>
          <a:p>
            <a:r>
              <a:rPr lang="en-US" b="1" dirty="0">
                <a:latin typeface="Courier New" pitchFamily="49" charset="0"/>
                <a:cs typeface="Courier New" pitchFamily="49" charset="0"/>
              </a:rPr>
              <a:t>where "the mundane" is appropriately studied.</a:t>
            </a:r>
          </a:p>
          <a:p>
            <a:r>
              <a:rPr lang="en-US" b="1" dirty="0">
                <a:latin typeface="Courier New" pitchFamily="49" charset="0"/>
                <a:cs typeface="Courier New" pitchFamily="49" charset="0"/>
              </a:rPr>
              <a:t>	And philosophically viewed, money exists only because humanity does not live under "Garden of Eden" conditions and there are specializations of labor functions. So we are always exchanging, mediated by money transfers, the differing fruits of our varied forms of labor. </a:t>
            </a:r>
          </a:p>
          <a:p>
            <a:endParaRPr/>
          </a:p>
          <a:p>
            <a:endParaRPr lang="en-US" sz="1600" b="1" dirty="0">
              <a:latin typeface="Courier New" pitchFamily="49" charset="0"/>
              <a:cs typeface="Courier New" pitchFamily="49" charset="0"/>
            </a:endParaRPr>
          </a:p>
          <a:p>
            <a:r>
              <a:rPr lang="en-US" sz="2000" b="1" dirty="0">
                <a:latin typeface="Courier New" pitchFamily="49" charset="0"/>
                <a:cs typeface="Courier New" pitchFamily="49" charset="0"/>
              </a:rPr>
              <a:t>Welfare Economics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 related topic, which we can't fully consider in a few paragraphs, is that of the efforts to be made by the national state and society in general for dealing with "social equity" and concerns for the general "economic welfare". Here the key viewpoint is methodological, as we see it. HOW should society and the state authorities seek to improve economic welfare generally and what should    be done at times of abnormal economic difficulties or "depression"?</a:t>
            </a:r>
          </a:p>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3108</Words>
  <Application>Microsoft Office PowerPoint</Application>
  <PresentationFormat>On-screen Show (4:3)</PresentationFormat>
  <Paragraphs>248</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sorat</dc:creator>
  <cp:lastModifiedBy>John F Nash Jr</cp:lastModifiedBy>
  <cp:revision>43</cp:revision>
  <dcterms:created xsi:type="dcterms:W3CDTF">2010-10-14T18:12:22Z</dcterms:created>
  <dcterms:modified xsi:type="dcterms:W3CDTF">2010-10-18T13:23:38Z</dcterms:modified>
</cp:coreProperties>
</file>