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49" autoAdjust="0"/>
  </p:normalViewPr>
  <p:slideViewPr>
    <p:cSldViewPr snapToGrid="0" snapToObjects="1">
      <p:cViewPr>
        <p:scale>
          <a:sx n="70" d="100"/>
          <a:sy n="70" d="100"/>
        </p:scale>
        <p:origin x="-5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403847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43034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17696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38392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92840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76332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55249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81972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8213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15156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64733-02C3-C74E-AB8E-AF667342729C}" type="datetimeFigureOut">
              <a:rPr lang="en-US" smtClean="0"/>
              <a:t>8/14/2011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9892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64733-02C3-C74E-AB8E-AF667342729C}" type="datetimeFigureOut">
              <a:rPr lang="en-US" smtClean="0"/>
              <a:t>8/14/2011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557F-26D8-AC45-AD5B-4C7828401A31}" type="slidenum">
              <a:rPr lang="en-US" smtClean="0"/>
              <a:t>‹#›</a:t>
            </a:fld>
            <a:endParaRPr lang="en-US" dirty="0"/>
          </a:p>
        </p:txBody>
      </p:sp>
    </p:spTree>
    <p:extLst>
      <p:ext uri="{BB962C8B-B14F-4D97-AF65-F5344CB8AC3E}">
        <p14:creationId xmlns:p14="http://schemas.microsoft.com/office/powerpoint/2010/main" val="1811861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01753"/>
          </a:xfrm>
          <a:prstGeom prst="rect">
            <a:avLst/>
          </a:prstGeom>
        </p:spPr>
        <p:txBody>
          <a:bodyPr wrap="square">
            <a:spAutoFit/>
          </a:bodyPr>
          <a:lstStyle/>
          <a:p>
            <a:pPr algn="ctr"/>
            <a:r>
              <a:rPr lang="en-US" sz="2200" b="1" dirty="0">
                <a:latin typeface="Courier New"/>
                <a:cs typeface="Courier New"/>
              </a:rPr>
              <a:t>Ideal Money and the Motivation of Savings </a:t>
            </a:r>
            <a:endParaRPr lang="en-US" sz="2200" b="1" dirty="0" smtClean="0">
              <a:latin typeface="Courier New"/>
              <a:cs typeface="Courier New"/>
            </a:endParaRPr>
          </a:p>
          <a:p>
            <a:pPr algn="ctr"/>
            <a:r>
              <a:rPr lang="en-US" sz="2200" b="1" dirty="0" smtClean="0">
                <a:latin typeface="Courier New"/>
                <a:cs typeface="Courier New"/>
              </a:rPr>
              <a:t>and </a:t>
            </a:r>
            <a:r>
              <a:rPr lang="en-US" sz="2200" b="1" dirty="0">
                <a:latin typeface="Courier New"/>
                <a:cs typeface="Courier New"/>
              </a:rPr>
              <a:t>Thrift</a:t>
            </a:r>
            <a:endParaRPr lang="en-US" sz="2200" dirty="0">
              <a:latin typeface="Courier New"/>
              <a:cs typeface="Courier New"/>
            </a:endParaRPr>
          </a:p>
          <a:p>
            <a:pPr algn="ctr"/>
            <a:r>
              <a:rPr lang="en-US" sz="2200" b="1" dirty="0">
                <a:latin typeface="Courier New"/>
                <a:cs typeface="Courier New"/>
              </a:rPr>
              <a:t> </a:t>
            </a:r>
            <a:endParaRPr lang="en-US" sz="2200" dirty="0">
              <a:latin typeface="Courier New"/>
              <a:cs typeface="Courier New"/>
            </a:endParaRPr>
          </a:p>
          <a:p>
            <a:pPr algn="ctr"/>
            <a:r>
              <a:rPr lang="en-US" sz="2000" b="1" dirty="0">
                <a:latin typeface="Courier New"/>
                <a:cs typeface="Courier New"/>
              </a:rPr>
              <a:t>Introduction</a:t>
            </a:r>
            <a:endParaRPr lang="en-US" sz="2000" dirty="0">
              <a:latin typeface="Courier New"/>
              <a:cs typeface="Courier New"/>
            </a:endParaRPr>
          </a:p>
          <a:p>
            <a:r>
              <a:rPr lang="en-US" dirty="0">
                <a:latin typeface="Courier New"/>
                <a:cs typeface="Courier New"/>
              </a:rPr>
              <a:t>                              </a:t>
            </a:r>
          </a:p>
          <a:p>
            <a:r>
              <a:rPr lang="en-US" dirty="0">
                <a:latin typeface="Courier New"/>
                <a:cs typeface="Courier New"/>
              </a:rPr>
              <a:t>    </a:t>
            </a:r>
            <a:r>
              <a:rPr lang="en-US" b="1" dirty="0" smtClean="0">
                <a:latin typeface="Courier New"/>
                <a:cs typeface="Courier New"/>
              </a:rPr>
              <a:t>I </a:t>
            </a:r>
            <a:r>
              <a:rPr lang="en-US" b="1" dirty="0">
                <a:latin typeface="Courier New"/>
                <a:cs typeface="Courier New"/>
              </a:rPr>
              <a:t>have been talking, at meetings, about my ideas on the topic of Ideal </a:t>
            </a:r>
            <a:r>
              <a:rPr lang="en-US" b="1" dirty="0" smtClean="0">
                <a:latin typeface="Courier New"/>
                <a:cs typeface="Courier New"/>
              </a:rPr>
              <a:t>Money</a:t>
            </a:r>
            <a:r>
              <a:rPr lang="en-US" dirty="0" smtClean="0">
                <a:latin typeface="Courier New"/>
                <a:cs typeface="Courier New"/>
              </a:rPr>
              <a:t> </a:t>
            </a:r>
            <a:r>
              <a:rPr lang="en-US" b="1" dirty="0" smtClean="0">
                <a:latin typeface="Courier New"/>
                <a:cs typeface="Courier New"/>
              </a:rPr>
              <a:t>for </a:t>
            </a:r>
            <a:r>
              <a:rPr lang="en-US" b="1" dirty="0">
                <a:latin typeface="Courier New"/>
                <a:cs typeface="Courier New"/>
              </a:rPr>
              <a:t>a few years now while the world, by coincidence, has passed through and </a:t>
            </a:r>
            <a:r>
              <a:rPr lang="en-US" b="1" dirty="0" smtClean="0">
                <a:latin typeface="Courier New"/>
                <a:cs typeface="Courier New"/>
              </a:rPr>
              <a:t>into</a:t>
            </a:r>
            <a:r>
              <a:rPr lang="en-US" dirty="0" smtClean="0">
                <a:latin typeface="Courier New"/>
                <a:cs typeface="Courier New"/>
              </a:rPr>
              <a:t> </a:t>
            </a:r>
            <a:r>
              <a:rPr lang="en-US" b="1" dirty="0" smtClean="0">
                <a:latin typeface="Courier New"/>
                <a:cs typeface="Courier New"/>
              </a:rPr>
              <a:t>some financial/econ-</a:t>
            </a:r>
            <a:r>
              <a:rPr lang="en-US" b="1" dirty="0" smtClean="0">
                <a:latin typeface="Courier New"/>
                <a:cs typeface="Courier New"/>
              </a:rPr>
              <a:t>omic</a:t>
            </a:r>
            <a:r>
              <a:rPr lang="en-US" b="1" dirty="0" smtClean="0">
                <a:latin typeface="Courier New"/>
                <a:cs typeface="Courier New"/>
              </a:rPr>
              <a:t> </a:t>
            </a:r>
            <a:r>
              <a:rPr lang="en-US" b="1" dirty="0">
                <a:latin typeface="Courier New"/>
                <a:cs typeface="Courier New"/>
              </a:rPr>
              <a:t>crises that have been quite interrelated to the </a:t>
            </a:r>
            <a:r>
              <a:rPr lang="en-US" b="1" dirty="0" smtClean="0">
                <a:latin typeface="Courier New"/>
                <a:cs typeface="Courier New"/>
              </a:rPr>
              <a:t>systems</a:t>
            </a:r>
            <a:r>
              <a:rPr lang="en-US" dirty="0" smtClean="0">
                <a:latin typeface="Courier New"/>
                <a:cs typeface="Courier New"/>
              </a:rPr>
              <a:t> </a:t>
            </a:r>
            <a:r>
              <a:rPr lang="en-US" b="1" dirty="0" smtClean="0">
                <a:latin typeface="Courier New"/>
                <a:cs typeface="Courier New"/>
              </a:rPr>
              <a:t>or </a:t>
            </a:r>
            <a:r>
              <a:rPr lang="en-US" b="1" dirty="0">
                <a:latin typeface="Courier New"/>
                <a:cs typeface="Courier New"/>
              </a:rPr>
              <a:t>varieties of money that have been recently in use.</a:t>
            </a:r>
            <a:endParaRPr lang="en-US" dirty="0">
              <a:latin typeface="Courier New"/>
              <a:cs typeface="Courier New"/>
            </a:endParaRPr>
          </a:p>
          <a:p>
            <a:r>
              <a:rPr lang="en-US" dirty="0">
                <a:latin typeface="Courier New"/>
                <a:cs typeface="Courier New"/>
              </a:rPr>
              <a:t>    </a:t>
            </a:r>
            <a:r>
              <a:rPr lang="en-US" b="1" dirty="0">
                <a:latin typeface="Courier New"/>
                <a:cs typeface="Courier New"/>
              </a:rPr>
              <a:t>For example, most recently, the difficulties that derived from the national debt of Greece, which is currently defined in terms of euros whereas it had been, earlier, defined in terms of drachmas; these difficulties have led to extreme “bail out” actions and to global fears and reactions.</a:t>
            </a:r>
            <a:endParaRPr lang="en-US" dirty="0">
              <a:latin typeface="Courier New"/>
              <a:cs typeface="Courier New"/>
            </a:endParaRPr>
          </a:p>
          <a:p>
            <a:r>
              <a:rPr lang="en-US" dirty="0">
                <a:latin typeface="Courier New"/>
                <a:cs typeface="Courier New"/>
              </a:rPr>
              <a:t>    </a:t>
            </a:r>
            <a:r>
              <a:rPr lang="en-US" b="1" dirty="0">
                <a:latin typeface="Courier New"/>
                <a:cs typeface="Courier New"/>
              </a:rPr>
              <a:t>And earlier the “panic of 2008”, which was quite severe and somehow very reminiscent of the American “panic of 1907”, seemed to derive from causal factors in the USA which linked with the traditional array of efforts provided by federal support and/or subsidies for the building a single-family homes. </a:t>
            </a:r>
            <a:endParaRPr lang="en-US" dirty="0">
              <a:latin typeface="Courier New"/>
              <a:cs typeface="Courier New"/>
            </a:endParaRPr>
          </a:p>
          <a:p>
            <a:r>
              <a:rPr lang="en-US" dirty="0">
                <a:latin typeface="Courier New"/>
                <a:cs typeface="Courier New"/>
              </a:rPr>
              <a:t>    </a:t>
            </a:r>
            <a:r>
              <a:rPr lang="en-US" b="1" dirty="0">
                <a:latin typeface="Courier New"/>
                <a:cs typeface="Courier New"/>
              </a:rPr>
              <a:t>(So there, somehow, came into being a flood of “sub-</a:t>
            </a:r>
            <a:r>
              <a:rPr lang="en-US" b="1" dirty="0" smtClean="0">
                <a:latin typeface="Courier New"/>
                <a:cs typeface="Courier New"/>
              </a:rPr>
              <a:t>prime</a:t>
            </a:r>
            <a:endParaRPr lang="en-US" dirty="0">
              <a:latin typeface="Courier New"/>
              <a:cs typeface="Courier New"/>
            </a:endParaRPr>
          </a:p>
        </p:txBody>
      </p:sp>
    </p:spTree>
    <p:extLst>
      <p:ext uri="{BB962C8B-B14F-4D97-AF65-F5344CB8AC3E}">
        <p14:creationId xmlns:p14="http://schemas.microsoft.com/office/powerpoint/2010/main" val="92356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979" y="179668"/>
            <a:ext cx="8697732" cy="5632311"/>
          </a:xfrm>
          <a:prstGeom prst="rect">
            <a:avLst/>
          </a:prstGeom>
        </p:spPr>
        <p:txBody>
          <a:bodyPr wrap="square">
            <a:spAutoFit/>
          </a:bodyPr>
          <a:lstStyle/>
          <a:p>
            <a:r>
              <a:rPr lang="en-US" b="1" dirty="0" smtClean="0">
                <a:latin typeface="Courier New"/>
                <a:cs typeface="Courier New"/>
              </a:rPr>
              <a:t>Administration”, it is as if there is</a:t>
            </a:r>
            <a:r>
              <a:rPr lang="en-US" dirty="0" smtClean="0">
                <a:latin typeface="Courier New"/>
                <a:cs typeface="Courier New"/>
              </a:rPr>
              <a:t> </a:t>
            </a:r>
            <a:r>
              <a:rPr lang="en-US" b="1" dirty="0" smtClean="0">
                <a:latin typeface="Courier New"/>
                <a:cs typeface="Courier New"/>
              </a:rPr>
              <a:t>another player in the game of the contract signers and this player is the</a:t>
            </a:r>
            <a:r>
              <a:rPr lang="en-US" dirty="0" smtClean="0">
                <a:latin typeface="Courier New"/>
                <a:cs typeface="Courier New"/>
              </a:rPr>
              <a:t> </a:t>
            </a:r>
            <a:r>
              <a:rPr lang="en-US" b="1" dirty="0" smtClean="0">
                <a:latin typeface="Courier New"/>
                <a:cs typeface="Courier New"/>
              </a:rPr>
              <a:t>Sovereign who provides the medium of currency in terms of which the contract</a:t>
            </a:r>
            <a:r>
              <a:rPr lang="en-US" dirty="0" smtClean="0">
                <a:latin typeface="Courier New"/>
                <a:cs typeface="Courier New"/>
              </a:rPr>
              <a:t> </a:t>
            </a:r>
            <a:r>
              <a:rPr lang="en-US" b="1" dirty="0" smtClean="0">
                <a:latin typeface="Courier New"/>
                <a:cs typeface="Courier New"/>
              </a:rPr>
              <a:t>is to be expressed.</a:t>
            </a:r>
          </a:p>
          <a:p>
            <a:r>
              <a:rPr lang="en-US" b="1" dirty="0">
                <a:latin typeface="Courier New"/>
                <a:cs typeface="Courier New"/>
              </a:rPr>
              <a:t> </a:t>
            </a:r>
            <a:r>
              <a:rPr lang="en-US" b="1" dirty="0" smtClean="0">
                <a:latin typeface="Courier New"/>
                <a:cs typeface="Courier New"/>
              </a:rPr>
              <a:t>   Well</a:t>
            </a:r>
            <a:r>
              <a:rPr lang="en-US" b="1" dirty="0">
                <a:latin typeface="Courier New"/>
                <a:cs typeface="Courier New"/>
              </a:rPr>
              <a:t>, my basic point is simply that as the currency of the Sovereign </a:t>
            </a:r>
            <a:r>
              <a:rPr lang="en-US" b="1" dirty="0" smtClean="0">
                <a:latin typeface="Courier New"/>
                <a:cs typeface="Courier New"/>
              </a:rPr>
              <a:t>tends</a:t>
            </a:r>
            <a:r>
              <a:rPr lang="en-US" dirty="0" smtClean="0">
                <a:latin typeface="Courier New"/>
                <a:cs typeface="Courier New"/>
              </a:rPr>
              <a:t> </a:t>
            </a:r>
            <a:r>
              <a:rPr lang="en-US" b="1" dirty="0" smtClean="0">
                <a:latin typeface="Courier New"/>
                <a:cs typeface="Courier New"/>
              </a:rPr>
              <a:t>to </a:t>
            </a:r>
            <a:r>
              <a:rPr lang="en-US" b="1" dirty="0">
                <a:latin typeface="Courier New"/>
                <a:cs typeface="Courier New"/>
              </a:rPr>
              <a:t>have less stability and less reliability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its value then the </a:t>
            </a:r>
            <a:r>
              <a:rPr lang="en-US" b="1" dirty="0" smtClean="0">
                <a:latin typeface="Courier New"/>
                <a:cs typeface="Courier New"/>
              </a:rPr>
              <a:t>circumstances</a:t>
            </a:r>
            <a:r>
              <a:rPr lang="en-US" dirty="0" smtClean="0">
                <a:latin typeface="Courier New"/>
                <a:cs typeface="Courier New"/>
              </a:rPr>
              <a:t> </a:t>
            </a:r>
            <a:r>
              <a:rPr lang="en-US" b="1" dirty="0" smtClean="0">
                <a:latin typeface="Courier New"/>
                <a:cs typeface="Courier New"/>
              </a:rPr>
              <a:t>affecting </a:t>
            </a:r>
            <a:r>
              <a:rPr lang="en-US" b="1" dirty="0">
                <a:latin typeface="Courier New"/>
                <a:cs typeface="Courier New"/>
              </a:rPr>
              <a:t>the formation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business-relevant contracts become quite perturbed.</a:t>
            </a:r>
            <a:endParaRPr lang="en-US" dirty="0">
              <a:latin typeface="Courier New"/>
              <a:cs typeface="Courier New"/>
            </a:endParaRPr>
          </a:p>
          <a:p>
            <a:r>
              <a:rPr lang="en-US" b="1" dirty="0">
                <a:latin typeface="Courier New"/>
                <a:cs typeface="Courier New"/>
              </a:rPr>
              <a:t>    It seems that inflation affecting currencies is GENERALLY or NORMALLY </a:t>
            </a:r>
            <a:r>
              <a:rPr lang="en-US" b="1" dirty="0" smtClean="0">
                <a:latin typeface="Courier New"/>
                <a:cs typeface="Courier New"/>
              </a:rPr>
              <a:t>with</a:t>
            </a:r>
            <a:r>
              <a:rPr lang="en-US" dirty="0" smtClean="0">
                <a:latin typeface="Courier New"/>
                <a:cs typeface="Courier New"/>
              </a:rPr>
              <a:t> </a:t>
            </a:r>
            <a:r>
              <a:rPr lang="en-US" b="1" dirty="0" smtClean="0">
                <a:latin typeface="Courier New"/>
                <a:cs typeface="Courier New"/>
              </a:rPr>
              <a:t>some </a:t>
            </a:r>
            <a:r>
              <a:rPr lang="en-US" b="1" dirty="0">
                <a:latin typeface="Courier New"/>
                <a:cs typeface="Courier New"/>
              </a:rPr>
              <a:t>associated unpredictability, although it would </a:t>
            </a:r>
            <a:r>
              <a:rPr lang="en-US" b="1" dirty="0" smtClean="0">
                <a:latin typeface="Courier New"/>
                <a:cs typeface="Courier New"/>
              </a:rPr>
              <a:t>be </a:t>
            </a:r>
            <a:r>
              <a:rPr lang="en-US" b="1" dirty="0">
                <a:latin typeface="Courier New"/>
                <a:cs typeface="Courier New"/>
              </a:rPr>
              <a:t>POSSIBLE, for </a:t>
            </a:r>
            <a:r>
              <a:rPr lang="en-US" b="1" dirty="0" smtClean="0">
                <a:latin typeface="Courier New"/>
                <a:cs typeface="Courier New"/>
              </a:rPr>
              <a:t>example,</a:t>
            </a:r>
            <a:r>
              <a:rPr lang="en-US" dirty="0" smtClean="0">
                <a:latin typeface="Courier New"/>
                <a:cs typeface="Courier New"/>
              </a:rPr>
              <a:t> </a:t>
            </a:r>
            <a:r>
              <a:rPr lang="en-US" b="1" dirty="0" smtClean="0">
                <a:latin typeface="Courier New"/>
                <a:cs typeface="Courier New"/>
              </a:rPr>
              <a:t>for </a:t>
            </a:r>
            <a:r>
              <a:rPr lang="en-US" b="1" dirty="0">
                <a:latin typeface="Courier New"/>
                <a:cs typeface="Courier New"/>
              </a:rPr>
              <a:t>the Swedish krona to have a 1% “targeted” inflation rate in terms </a:t>
            </a:r>
            <a:r>
              <a:rPr lang="en-US" b="1" dirty="0" smtClean="0">
                <a:latin typeface="Courier New"/>
                <a:cs typeface="Courier New"/>
              </a:rPr>
              <a:t>of</a:t>
            </a:r>
            <a:r>
              <a:rPr lang="en-US" dirty="0" smtClean="0">
                <a:latin typeface="Courier New"/>
                <a:cs typeface="Courier New"/>
              </a:rPr>
              <a:t> </a:t>
            </a:r>
            <a:r>
              <a:rPr lang="en-US" b="1" dirty="0" smtClean="0">
                <a:latin typeface="Courier New"/>
                <a:cs typeface="Courier New"/>
              </a:rPr>
              <a:t>comparison </a:t>
            </a:r>
            <a:r>
              <a:rPr lang="en-US" b="1" dirty="0">
                <a:latin typeface="Courier New"/>
                <a:cs typeface="Courier New"/>
              </a:rPr>
              <a:t>with </a:t>
            </a:r>
            <a:r>
              <a:rPr lang="en-US" b="1" dirty="0" smtClean="0">
                <a:latin typeface="Courier New"/>
                <a:cs typeface="Courier New"/>
              </a:rPr>
              <a:t> the </a:t>
            </a:r>
            <a:r>
              <a:rPr lang="en-US" b="1" dirty="0">
                <a:latin typeface="Courier New"/>
                <a:cs typeface="Courier New"/>
              </a:rPr>
              <a:t>Swiss franc although this is NOT what we would rationally</a:t>
            </a:r>
            <a:endParaRPr lang="en-US" dirty="0">
              <a:latin typeface="Courier New"/>
              <a:cs typeface="Courier New"/>
            </a:endParaRPr>
          </a:p>
          <a:p>
            <a:r>
              <a:rPr lang="en-US" b="1" dirty="0">
                <a:latin typeface="Courier New"/>
                <a:cs typeface="Courier New"/>
              </a:rPr>
              <a:t>expect, because of various political and other considerations!</a:t>
            </a:r>
            <a:endParaRPr lang="en-US" dirty="0">
              <a:latin typeface="Courier New"/>
              <a:cs typeface="Courier New"/>
            </a:endParaRPr>
          </a:p>
          <a:p>
            <a:r>
              <a:rPr lang="en-US" b="1" dirty="0">
                <a:latin typeface="Courier New"/>
                <a:cs typeface="Courier New"/>
              </a:rPr>
              <a:t>    My recommendation to economists generally and to planners who may </a:t>
            </a:r>
            <a:r>
              <a:rPr lang="en-US" b="1" dirty="0" smtClean="0">
                <a:latin typeface="Courier New"/>
                <a:cs typeface="Courier New"/>
              </a:rPr>
              <a:t>influence</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economic and business rules operating within or among states is to </a:t>
            </a:r>
            <a:r>
              <a:rPr lang="en-US" b="1" dirty="0" smtClean="0">
                <a:latin typeface="Courier New"/>
                <a:cs typeface="Courier New"/>
              </a:rPr>
              <a:t>consider</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value of economic and business conditions where it is possible to deal </a:t>
            </a:r>
            <a:r>
              <a:rPr lang="en-US" b="1" dirty="0" smtClean="0">
                <a:latin typeface="Courier New"/>
                <a:cs typeface="Courier New"/>
              </a:rPr>
              <a:t>well </a:t>
            </a:r>
            <a:r>
              <a:rPr lang="en-US" dirty="0">
                <a:latin typeface="Courier New"/>
                <a:cs typeface="Courier New"/>
              </a:rPr>
              <a:t> </a:t>
            </a:r>
            <a:r>
              <a:rPr lang="en-US" b="1" dirty="0" smtClean="0">
                <a:latin typeface="Courier New"/>
                <a:cs typeface="Courier New"/>
              </a:rPr>
              <a:t>with </a:t>
            </a:r>
            <a:r>
              <a:rPr lang="en-US" b="1" dirty="0" smtClean="0">
                <a:latin typeface="Courier New"/>
                <a:cs typeface="Courier New"/>
              </a:rPr>
              <a:t>longer term contracts. Such contracts, for example, have notably been of</a:t>
            </a:r>
            <a:r>
              <a:rPr lang="en-US" dirty="0" smtClean="0">
                <a:latin typeface="Courier New"/>
                <a:cs typeface="Courier New"/>
              </a:rPr>
              <a:t> </a:t>
            </a:r>
            <a:r>
              <a:rPr lang="en-US" b="1" dirty="0" smtClean="0">
                <a:latin typeface="Courier New"/>
                <a:cs typeface="Courier New"/>
              </a:rPr>
              <a:t>use in the past with public works projects.  </a:t>
            </a:r>
            <a:endParaRPr lang="en-US" dirty="0" smtClean="0">
              <a:latin typeface="Courier New"/>
              <a:cs typeface="Courier New"/>
            </a:endParaRPr>
          </a:p>
        </p:txBody>
      </p:sp>
    </p:spTree>
    <p:extLst>
      <p:ext uri="{BB962C8B-B14F-4D97-AF65-F5344CB8AC3E}">
        <p14:creationId xmlns:p14="http://schemas.microsoft.com/office/powerpoint/2010/main" val="372741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207604"/>
            <a:ext cx="8697732" cy="6217087"/>
          </a:xfrm>
          <a:prstGeom prst="rect">
            <a:avLst/>
          </a:prstGeom>
        </p:spPr>
        <p:txBody>
          <a:bodyPr wrap="square">
            <a:spAutoFit/>
          </a:bodyPr>
          <a:lstStyle/>
          <a:p>
            <a:pPr algn="ctr"/>
            <a:r>
              <a:rPr lang="en-US" sz="2000" b="1" dirty="0">
                <a:latin typeface="Courier New"/>
                <a:cs typeface="Courier New"/>
              </a:rPr>
              <a:t>National Money and Provincial Money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smtClean="0">
                <a:latin typeface="Courier New"/>
                <a:cs typeface="Courier New"/>
              </a:rPr>
              <a:t>   </a:t>
            </a:r>
            <a:r>
              <a:rPr lang="en-US" b="1" dirty="0">
                <a:latin typeface="Courier New"/>
                <a:cs typeface="Courier New"/>
              </a:rPr>
              <a:t>If the money used in the central capital areas of a nation </a:t>
            </a:r>
            <a:endParaRPr lang="en-US" b="1" dirty="0" smtClean="0">
              <a:latin typeface="Courier New"/>
              <a:cs typeface="Courier New"/>
            </a:endParaRPr>
          </a:p>
          <a:p>
            <a:r>
              <a:rPr lang="en-US" b="1" dirty="0" smtClean="0">
                <a:latin typeface="Courier New"/>
                <a:cs typeface="Courier New"/>
              </a:rPr>
              <a:t>is </a:t>
            </a:r>
            <a:r>
              <a:rPr lang="en-US" b="1" dirty="0">
                <a:latin typeface="Courier New"/>
                <a:cs typeface="Courier New"/>
              </a:rPr>
              <a:t>also used </a:t>
            </a:r>
            <a:r>
              <a:rPr lang="en-US" b="1" dirty="0" smtClean="0">
                <a:latin typeface="Courier New"/>
                <a:cs typeface="Courier New"/>
              </a:rPr>
              <a:t>in</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provinces and if the provinces also have governments and local taxes </a:t>
            </a:r>
            <a:r>
              <a:rPr lang="en-US" b="1" dirty="0" smtClean="0">
                <a:latin typeface="Courier New"/>
                <a:cs typeface="Courier New"/>
              </a:rPr>
              <a:t>then</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quality of the money ordained by the Sovereign on the national level </a:t>
            </a:r>
            <a:r>
              <a:rPr lang="en-US" b="1" dirty="0" smtClean="0">
                <a:latin typeface="Courier New"/>
                <a:cs typeface="Courier New"/>
              </a:rPr>
              <a:t>will affect </a:t>
            </a:r>
            <a:r>
              <a:rPr lang="en-US" b="1" dirty="0">
                <a:latin typeface="Courier New"/>
                <a:cs typeface="Courier New"/>
              </a:rPr>
              <a:t>the conditions for trade and investment, etc. in any province. </a:t>
            </a:r>
            <a:r>
              <a:rPr lang="en-US" b="1" dirty="0" smtClean="0">
                <a:latin typeface="Courier New"/>
                <a:cs typeface="Courier New"/>
              </a:rPr>
              <a:t>For</a:t>
            </a:r>
            <a:r>
              <a:rPr lang="en-US" dirty="0" smtClean="0">
                <a:latin typeface="Courier New"/>
                <a:cs typeface="Courier New"/>
              </a:rPr>
              <a:t> </a:t>
            </a:r>
            <a:r>
              <a:rPr lang="en-US" b="1" dirty="0" smtClean="0">
                <a:latin typeface="Courier New"/>
                <a:cs typeface="Courier New"/>
              </a:rPr>
              <a:t>example </a:t>
            </a:r>
            <a:r>
              <a:rPr lang="en-US" b="1" dirty="0">
                <a:latin typeface="Courier New"/>
                <a:cs typeface="Courier New"/>
              </a:rPr>
              <a:t>we could think of the UK and of Scotland as the province. If, say</a:t>
            </a:r>
            <a:r>
              <a:rPr lang="en-US" b="1" dirty="0" smtClean="0">
                <a:latin typeface="Courier New"/>
                <a:cs typeface="Courier New"/>
              </a:rPr>
              <a:t>,</a:t>
            </a:r>
            <a:r>
              <a:rPr lang="en-US" dirty="0" smtClean="0">
                <a:latin typeface="Courier New"/>
                <a:cs typeface="Courier New"/>
              </a:rPr>
              <a:t> </a:t>
            </a:r>
            <a:r>
              <a:rPr lang="en-US" b="1" dirty="0" smtClean="0">
                <a:latin typeface="Courier New"/>
                <a:cs typeface="Courier New"/>
              </a:rPr>
              <a:t>a </a:t>
            </a:r>
            <a:r>
              <a:rPr lang="en-US" b="1" dirty="0">
                <a:latin typeface="Courier New"/>
                <a:cs typeface="Courier New"/>
              </a:rPr>
              <a:t>Scot named Adam Smith has a temporary surplus of earned income over </a:t>
            </a:r>
            <a:r>
              <a:rPr lang="en-US" b="1" dirty="0" smtClean="0">
                <a:latin typeface="Courier New"/>
                <a:cs typeface="Courier New"/>
              </a:rPr>
              <a:t>expenses then </a:t>
            </a:r>
            <a:r>
              <a:rPr lang="en-US" b="1" dirty="0">
                <a:latin typeface="Courier New"/>
                <a:cs typeface="Courier New"/>
              </a:rPr>
              <a:t>what can he do with this surplus that is both cautious and wise?</a:t>
            </a:r>
            <a:endParaRPr lang="en-US" dirty="0">
              <a:latin typeface="Courier New"/>
              <a:cs typeface="Courier New"/>
            </a:endParaRPr>
          </a:p>
          <a:p>
            <a:r>
              <a:rPr lang="en-US" b="1" dirty="0">
                <a:latin typeface="Courier New"/>
                <a:cs typeface="Courier New"/>
              </a:rPr>
              <a:t>    Mr. Smith must logically have some concern over the conjectural </a:t>
            </a:r>
            <a:r>
              <a:rPr lang="en-US" b="1" dirty="0" smtClean="0">
                <a:latin typeface="Courier New"/>
                <a:cs typeface="Courier New"/>
              </a:rPr>
              <a:t>probabilities </a:t>
            </a:r>
            <a:r>
              <a:rPr lang="en-US" b="1" dirty="0">
                <a:latin typeface="Courier New"/>
                <a:cs typeface="Courier New"/>
              </a:rPr>
              <a:t>regarding the value of the currency he would use which we can </a:t>
            </a:r>
            <a:r>
              <a:rPr lang="en-US" b="1" dirty="0" smtClean="0">
                <a:latin typeface="Courier New"/>
                <a:cs typeface="Courier New"/>
              </a:rPr>
              <a:t>presume</a:t>
            </a:r>
            <a:r>
              <a:rPr lang="en-US" dirty="0" smtClean="0">
                <a:latin typeface="Courier New"/>
                <a:cs typeface="Courier New"/>
              </a:rPr>
              <a:t> </a:t>
            </a:r>
            <a:r>
              <a:rPr lang="en-US" b="1" dirty="0" smtClean="0">
                <a:latin typeface="Courier New"/>
                <a:cs typeface="Courier New"/>
              </a:rPr>
              <a:t>to </a:t>
            </a:r>
            <a:r>
              <a:rPr lang="en-US" b="1" dirty="0">
                <a:latin typeface="Courier New"/>
                <a:cs typeface="Courier New"/>
              </a:rPr>
              <a:t>have the same value per unit as that used in London.</a:t>
            </a:r>
            <a:endParaRPr lang="en-US" dirty="0">
              <a:latin typeface="Courier New"/>
              <a:cs typeface="Courier New"/>
            </a:endParaRPr>
          </a:p>
          <a:p>
            <a:r>
              <a:rPr lang="en-US" b="1" dirty="0">
                <a:latin typeface="Courier New"/>
                <a:cs typeface="Courier New"/>
              </a:rPr>
              <a:t>    In Switzerland the analogous provinces are the “cantons”. And these </a:t>
            </a:r>
            <a:r>
              <a:rPr lang="en-US" b="1" dirty="0" smtClean="0">
                <a:latin typeface="Courier New"/>
                <a:cs typeface="Courier New"/>
              </a:rPr>
              <a:t>cantons</a:t>
            </a:r>
            <a:r>
              <a:rPr lang="en-US" dirty="0" smtClean="0">
                <a:latin typeface="Courier New"/>
                <a:cs typeface="Courier New"/>
              </a:rPr>
              <a:t> </a:t>
            </a:r>
            <a:r>
              <a:rPr lang="en-US" b="1" dirty="0" smtClean="0">
                <a:latin typeface="Courier New"/>
                <a:cs typeface="Courier New"/>
              </a:rPr>
              <a:t>typically </a:t>
            </a:r>
            <a:r>
              <a:rPr lang="en-US" b="1" dirty="0">
                <a:latin typeface="Courier New"/>
                <a:cs typeface="Courier New"/>
              </a:rPr>
              <a:t>may have a cantonal bank which </a:t>
            </a:r>
            <a:r>
              <a:rPr lang="en-US" b="1" dirty="0" smtClean="0">
                <a:latin typeface="Courier New"/>
                <a:cs typeface="Courier New"/>
              </a:rPr>
              <a:t> is</a:t>
            </a:r>
            <a:r>
              <a:rPr lang="en-US" b="1" dirty="0">
                <a:latin typeface="Courier New"/>
                <a:cs typeface="Courier New"/>
              </a:rPr>
              <a:t>, in a sense, comparable to an </a:t>
            </a:r>
            <a:r>
              <a:rPr lang="en-US" b="1" dirty="0" smtClean="0">
                <a:latin typeface="Courier New"/>
                <a:cs typeface="Courier New"/>
              </a:rPr>
              <a:t>office</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a postal savings system. But each cantonal bank is under local control and</a:t>
            </a:r>
            <a:endParaRPr lang="en-US" dirty="0">
              <a:latin typeface="Courier New"/>
              <a:cs typeface="Courier New"/>
            </a:endParaRPr>
          </a:p>
          <a:p>
            <a:r>
              <a:rPr lang="en-US" b="1" dirty="0">
                <a:latin typeface="Courier New"/>
                <a:cs typeface="Courier New"/>
              </a:rPr>
              <a:t>administration</a:t>
            </a:r>
            <a:r>
              <a:rPr lang="en-US" b="1" dirty="0" smtClean="0">
                <a:latin typeface="Courier New"/>
                <a:cs typeface="Courier New"/>
              </a:rPr>
              <a:t>.</a:t>
            </a:r>
          </a:p>
          <a:p>
            <a:r>
              <a:rPr lang="en-US" b="1" dirty="0" smtClean="0">
                <a:latin typeface="Courier New"/>
                <a:cs typeface="Courier New"/>
              </a:rPr>
              <a:t>	A </a:t>
            </a:r>
            <a:r>
              <a:rPr lang="en-US" b="1" dirty="0">
                <a:latin typeface="Courier New"/>
                <a:cs typeface="Courier New"/>
              </a:rPr>
              <a:t>depositor in such a provincial bank MIGHT be able to </a:t>
            </a:r>
            <a:r>
              <a:rPr lang="en-US" b="1" dirty="0" smtClean="0">
                <a:latin typeface="Courier New"/>
                <a:cs typeface="Courier New"/>
              </a:rPr>
              <a:t> save </a:t>
            </a:r>
            <a:r>
              <a:rPr lang="en-US" b="1" dirty="0">
                <a:latin typeface="Courier New"/>
                <a:cs typeface="Courier New"/>
              </a:rPr>
              <a:t>a little </a:t>
            </a:r>
            <a:r>
              <a:rPr lang="en-US" b="1" dirty="0" smtClean="0">
                <a:latin typeface="Courier New"/>
                <a:cs typeface="Courier New"/>
              </a:rPr>
              <a:t>money</a:t>
            </a:r>
            <a:r>
              <a:rPr lang="en-US" dirty="0" smtClean="0">
                <a:latin typeface="Courier New"/>
                <a:cs typeface="Courier New"/>
              </a:rPr>
              <a:t> </a:t>
            </a:r>
            <a:r>
              <a:rPr lang="en-US" b="1" dirty="0" smtClean="0">
                <a:latin typeface="Courier New"/>
                <a:cs typeface="Courier New"/>
              </a:rPr>
              <a:t>with </a:t>
            </a:r>
            <a:r>
              <a:rPr lang="en-US" b="1" dirty="0">
                <a:latin typeface="Courier New"/>
                <a:cs typeface="Courier New"/>
              </a:rPr>
              <a:t>a modest level of efficiency, </a:t>
            </a:r>
            <a:r>
              <a:rPr lang="en-US" b="1" dirty="0" smtClean="0">
                <a:latin typeface="Courier New"/>
                <a:cs typeface="Courier New"/>
              </a:rPr>
              <a:t>but</a:t>
            </a:r>
            <a:endParaRPr lang="en-US" dirty="0">
              <a:latin typeface="Courier New"/>
              <a:cs typeface="Courier New"/>
            </a:endParaRPr>
          </a:p>
        </p:txBody>
      </p:sp>
    </p:spTree>
    <p:extLst>
      <p:ext uri="{BB962C8B-B14F-4D97-AF65-F5344CB8AC3E}">
        <p14:creationId xmlns:p14="http://schemas.microsoft.com/office/powerpoint/2010/main" val="117045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524864"/>
          </a:xfrm>
          <a:prstGeom prst="rect">
            <a:avLst/>
          </a:prstGeom>
        </p:spPr>
        <p:txBody>
          <a:bodyPr wrap="square">
            <a:spAutoFit/>
          </a:bodyPr>
          <a:lstStyle/>
          <a:p>
            <a:r>
              <a:rPr lang="en-US" b="1" dirty="0" smtClean="0">
                <a:latin typeface="Courier New"/>
                <a:cs typeface="Courier New"/>
              </a:rPr>
              <a:t>ONLY if the characteristics of the money</a:t>
            </a:r>
            <a:r>
              <a:rPr lang="en-US" dirty="0" smtClean="0">
                <a:latin typeface="Courier New"/>
                <a:cs typeface="Courier New"/>
              </a:rPr>
              <a:t> </a:t>
            </a:r>
            <a:r>
              <a:rPr lang="en-US" b="1" dirty="0" smtClean="0">
                <a:latin typeface="Courier New"/>
                <a:cs typeface="Courier New"/>
              </a:rPr>
              <a:t>standard which is used to define his/her account are favorable.</a:t>
            </a:r>
          </a:p>
          <a:p>
            <a:r>
              <a:rPr lang="en-US" b="1" dirty="0" smtClean="0">
                <a:latin typeface="Courier New"/>
                <a:cs typeface="Courier New"/>
              </a:rPr>
              <a:t>	Thus </a:t>
            </a:r>
            <a:r>
              <a:rPr lang="en-US" b="1" dirty="0">
                <a:latin typeface="Courier New"/>
                <a:cs typeface="Courier New"/>
              </a:rPr>
              <a:t>we can see how the cantons of Switzerland themselves, as economic entities, have an interest in the qualities </a:t>
            </a:r>
            <a:r>
              <a:rPr lang="en-US" b="1" dirty="0" smtClean="0">
                <a:latin typeface="Courier New"/>
                <a:cs typeface="Courier New"/>
              </a:rPr>
              <a:t>     of </a:t>
            </a:r>
            <a:r>
              <a:rPr lang="en-US" b="1" dirty="0">
                <a:latin typeface="Courier New"/>
                <a:cs typeface="Courier New"/>
              </a:rPr>
              <a:t>the exchange medium that </a:t>
            </a:r>
            <a:r>
              <a:rPr lang="en-US" b="1" dirty="0" smtClean="0">
                <a:latin typeface="Courier New"/>
                <a:cs typeface="Courier New"/>
              </a:rPr>
              <a:t>is</a:t>
            </a:r>
            <a:r>
              <a:rPr lang="en-US" dirty="0" smtClean="0">
                <a:latin typeface="Courier New"/>
                <a:cs typeface="Courier New"/>
              </a:rPr>
              <a:t> </a:t>
            </a:r>
            <a:r>
              <a:rPr lang="en-US" b="1" dirty="0" smtClean="0">
                <a:latin typeface="Courier New"/>
                <a:cs typeface="Courier New"/>
              </a:rPr>
              <a:t>provided </a:t>
            </a:r>
            <a:r>
              <a:rPr lang="en-US" b="1" dirty="0">
                <a:latin typeface="Courier New"/>
                <a:cs typeface="Courier New"/>
              </a:rPr>
              <a:t>by the </a:t>
            </a:r>
            <a:r>
              <a:rPr lang="en-US" b="1" dirty="0" smtClean="0">
                <a:latin typeface="Courier New"/>
                <a:cs typeface="Courier New"/>
              </a:rPr>
              <a:t>Sovereign (</a:t>
            </a:r>
            <a:r>
              <a:rPr lang="en-US" b="1" dirty="0">
                <a:latin typeface="Courier New"/>
                <a:cs typeface="Courier New"/>
              </a:rPr>
              <a:t>Confederation). And similarly in Edinburgh </a:t>
            </a:r>
            <a:r>
              <a:rPr lang="en-US" b="1" dirty="0" smtClean="0">
                <a:latin typeface="Courier New"/>
                <a:cs typeface="Courier New"/>
              </a:rPr>
              <a:t>there</a:t>
            </a:r>
            <a:r>
              <a:rPr lang="en-US" dirty="0" smtClean="0">
                <a:latin typeface="Courier New"/>
                <a:cs typeface="Courier New"/>
              </a:rPr>
              <a:t> </a:t>
            </a:r>
            <a:r>
              <a:rPr lang="en-US" b="1" dirty="0" smtClean="0">
                <a:latin typeface="Courier New"/>
                <a:cs typeface="Courier New"/>
              </a:rPr>
              <a:t>is </a:t>
            </a:r>
            <a:r>
              <a:rPr lang="en-US" b="1" dirty="0">
                <a:latin typeface="Courier New"/>
                <a:cs typeface="Courier New"/>
              </a:rPr>
              <a:t>the possibility of locally founded concerns about the pound.</a:t>
            </a:r>
            <a:endParaRPr lang="en-US" dirty="0">
              <a:latin typeface="Courier New"/>
              <a:cs typeface="Courier New"/>
            </a:endParaRPr>
          </a:p>
          <a:p>
            <a:r>
              <a:rPr lang="en-US" b="1" dirty="0">
                <a:latin typeface="Courier New"/>
                <a:cs typeface="Courier New"/>
              </a:rPr>
              <a:t>  </a:t>
            </a:r>
            <a:r>
              <a:rPr lang="en-US" b="1" dirty="0" smtClean="0">
                <a:latin typeface="Courier New"/>
                <a:cs typeface="Courier New"/>
              </a:rPr>
              <a:t> </a:t>
            </a:r>
            <a:r>
              <a:rPr lang="en-US" b="1" dirty="0">
                <a:latin typeface="Courier New"/>
                <a:cs typeface="Courier New"/>
              </a:rPr>
              <a:t>In relation to these considerations I suggest that, in general, if the </a:t>
            </a:r>
            <a:r>
              <a:rPr lang="en-US" dirty="0" smtClean="0">
                <a:latin typeface="Courier New"/>
                <a:cs typeface="Courier New"/>
              </a:rPr>
              <a:t>	</a:t>
            </a:r>
            <a:r>
              <a:rPr lang="en-US" b="1" dirty="0" smtClean="0">
                <a:latin typeface="Courier New"/>
                <a:cs typeface="Courier New"/>
              </a:rPr>
              <a:t>money </a:t>
            </a:r>
            <a:r>
              <a:rPr lang="en-US" b="1" dirty="0">
                <a:latin typeface="Courier New"/>
                <a:cs typeface="Courier New"/>
              </a:rPr>
              <a:t>that must be used by a set of provinces of an aggregative state is </a:t>
            </a:r>
            <a:r>
              <a:rPr lang="en-US" b="1" dirty="0" smtClean="0">
                <a:latin typeface="Courier New"/>
                <a:cs typeface="Courier New"/>
              </a:rPr>
              <a:t>of a </a:t>
            </a:r>
            <a:r>
              <a:rPr lang="en-US" b="1" dirty="0">
                <a:latin typeface="Courier New"/>
                <a:cs typeface="Courier New"/>
              </a:rPr>
              <a:t>comparatively higher level of quality then that this circumstance can </a:t>
            </a:r>
            <a:r>
              <a:rPr lang="en-US" b="1" dirty="0" smtClean="0">
                <a:latin typeface="Courier New"/>
                <a:cs typeface="Courier New"/>
              </a:rPr>
              <a:t>favor</a:t>
            </a:r>
            <a:r>
              <a:rPr lang="en-US" dirty="0" smtClean="0">
                <a:latin typeface="Courier New"/>
                <a:cs typeface="Courier New"/>
              </a:rPr>
              <a:t> </a:t>
            </a:r>
            <a:r>
              <a:rPr lang="en-US" b="1" dirty="0" smtClean="0">
                <a:latin typeface="Courier New"/>
                <a:cs typeface="Courier New"/>
              </a:rPr>
              <a:t>decisions </a:t>
            </a:r>
            <a:r>
              <a:rPr lang="en-US" b="1" dirty="0">
                <a:latin typeface="Courier New"/>
                <a:cs typeface="Courier New"/>
              </a:rPr>
              <a:t>in the provinces in favor of more thrifty options or alternatives</a:t>
            </a:r>
            <a:r>
              <a:rPr lang="en-US" b="1" dirty="0" smtClean="0">
                <a:latin typeface="Courier New"/>
                <a:cs typeface="Courier New"/>
              </a:rPr>
              <a:t>.</a:t>
            </a:r>
          </a:p>
          <a:p>
            <a:pPr algn="ctr"/>
            <a:endParaRPr lang="en-US" sz="2000" b="1" dirty="0" smtClean="0"/>
          </a:p>
          <a:p>
            <a:pPr algn="ctr"/>
            <a:r>
              <a:rPr lang="en-US" sz="2000" b="1" dirty="0" smtClean="0">
                <a:latin typeface="Courier New" pitchFamily="49" charset="0"/>
              </a:rPr>
              <a:t>Contractual </a:t>
            </a:r>
            <a:r>
              <a:rPr lang="en-US" sz="2000" b="1" dirty="0">
                <a:latin typeface="Courier New" pitchFamily="49" charset="0"/>
              </a:rPr>
              <a:t>Reliability as a Pattern of Culture</a:t>
            </a:r>
            <a:endParaRPr lang="en-US" sz="2000" dirty="0">
              <a:latin typeface="Courier New" pitchFamily="49" charset="0"/>
            </a:endParaRPr>
          </a:p>
          <a:p>
            <a:r>
              <a:rPr lang="en-US" b="1" dirty="0"/>
              <a:t> </a:t>
            </a:r>
            <a:endParaRPr lang="en-US" dirty="0"/>
          </a:p>
          <a:p>
            <a:r>
              <a:rPr lang="en-US" b="1" dirty="0">
                <a:latin typeface="Courier New"/>
                <a:cs typeface="Courier New"/>
              </a:rPr>
              <a:t>   </a:t>
            </a:r>
            <a:r>
              <a:rPr lang="en-US" b="1" dirty="0" smtClean="0">
                <a:latin typeface="Courier New"/>
                <a:cs typeface="Courier New"/>
              </a:rPr>
              <a:t>	There </a:t>
            </a:r>
            <a:r>
              <a:rPr lang="en-US" b="1" dirty="0">
                <a:latin typeface="Courier New"/>
                <a:cs typeface="Courier New"/>
              </a:rPr>
              <a:t>have often been attempts by various students of history or writers </a:t>
            </a:r>
            <a:r>
              <a:rPr lang="en-US" b="1" dirty="0" smtClean="0">
                <a:latin typeface="Courier New"/>
                <a:cs typeface="Courier New"/>
              </a:rPr>
              <a:t>on </a:t>
            </a:r>
            <a:r>
              <a:rPr lang="en-US" b="1" dirty="0">
                <a:latin typeface="Courier New"/>
                <a:cs typeface="Courier New"/>
              </a:rPr>
              <a:t>Economics to link times and places of good economic progress to cultural circumstances that might </a:t>
            </a:r>
            <a:endParaRPr lang="en-US" b="1" dirty="0" smtClean="0">
              <a:latin typeface="Courier New"/>
              <a:cs typeface="Courier New"/>
            </a:endParaRPr>
          </a:p>
          <a:p>
            <a:r>
              <a:rPr lang="en-US" b="1" dirty="0" smtClean="0">
                <a:latin typeface="Courier New"/>
                <a:cs typeface="Courier New"/>
              </a:rPr>
              <a:t>be </a:t>
            </a:r>
            <a:r>
              <a:rPr lang="en-US" b="1" dirty="0">
                <a:latin typeface="Courier New"/>
                <a:cs typeface="Courier New"/>
              </a:rPr>
              <a:t>imagined to favor, somehow, the good fortune.</a:t>
            </a:r>
            <a:endParaRPr lang="en-US" dirty="0">
              <a:latin typeface="Courier New"/>
              <a:cs typeface="Courier New"/>
            </a:endParaRPr>
          </a:p>
          <a:p>
            <a:r>
              <a:rPr lang="en-US" b="1" dirty="0">
                <a:latin typeface="Courier New"/>
                <a:cs typeface="Courier New"/>
              </a:rPr>
              <a:t>    If this sort of thing were really well understood then it should be </a:t>
            </a:r>
            <a:r>
              <a:rPr lang="en-US" b="1" dirty="0" smtClean="0">
                <a:latin typeface="Courier New"/>
                <a:cs typeface="Courier New"/>
              </a:rPr>
              <a:t>taught</a:t>
            </a:r>
            <a:r>
              <a:rPr lang="en-US" dirty="0" smtClean="0">
                <a:latin typeface="Courier New"/>
                <a:cs typeface="Courier New"/>
              </a:rPr>
              <a:t> </a:t>
            </a:r>
            <a:r>
              <a:rPr lang="en-US" b="1" dirty="0" smtClean="0">
                <a:latin typeface="Courier New"/>
                <a:cs typeface="Courier New"/>
              </a:rPr>
              <a:t>in </a:t>
            </a:r>
            <a:r>
              <a:rPr lang="en-US" b="1" dirty="0">
                <a:latin typeface="Courier New"/>
                <a:cs typeface="Courier New"/>
              </a:rPr>
              <a:t>schools of “Business Administration”!  </a:t>
            </a:r>
            <a:r>
              <a:rPr lang="en-US" b="1" dirty="0" smtClean="0">
                <a:latin typeface="Courier New"/>
                <a:cs typeface="Courier New"/>
              </a:rPr>
              <a:t>  (I </a:t>
            </a:r>
            <a:r>
              <a:rPr lang="en-US" b="1" dirty="0">
                <a:latin typeface="Courier New"/>
                <a:cs typeface="Courier New"/>
              </a:rPr>
              <a:t>have the personal impression </a:t>
            </a:r>
            <a:r>
              <a:rPr lang="en-US" b="1" dirty="0" smtClean="0">
                <a:latin typeface="Courier New"/>
                <a:cs typeface="Courier New"/>
              </a:rPr>
              <a:t>that</a:t>
            </a:r>
            <a:r>
              <a:rPr lang="en-US" dirty="0" smtClean="0">
                <a:latin typeface="Courier New"/>
                <a:cs typeface="Courier New"/>
              </a:rPr>
              <a:t> </a:t>
            </a:r>
            <a:r>
              <a:rPr lang="en-US" b="1" dirty="0" smtClean="0">
                <a:latin typeface="Courier New"/>
                <a:cs typeface="Courier New"/>
              </a:rPr>
              <a:t>such </a:t>
            </a:r>
            <a:r>
              <a:rPr lang="en-US" b="1" dirty="0">
                <a:latin typeface="Courier New"/>
                <a:cs typeface="Courier New"/>
              </a:rPr>
              <a:t>theories are NOT taught like that.</a:t>
            </a:r>
            <a:r>
              <a:rPr lang="en-US" b="1" dirty="0" smtClean="0">
                <a:latin typeface="Courier New"/>
                <a:cs typeface="Courier New"/>
              </a:rPr>
              <a:t>)</a:t>
            </a:r>
            <a:endParaRPr lang="en-US" dirty="0">
              <a:latin typeface="Courier New"/>
              <a:cs typeface="Courier New"/>
            </a:endParaRPr>
          </a:p>
        </p:txBody>
      </p:sp>
    </p:spTree>
    <p:extLst>
      <p:ext uri="{BB962C8B-B14F-4D97-AF65-F5344CB8AC3E}">
        <p14:creationId xmlns:p14="http://schemas.microsoft.com/office/powerpoint/2010/main" val="296829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5"/>
            <a:ext cx="8697732" cy="6463309"/>
          </a:xfrm>
          <a:prstGeom prst="rect">
            <a:avLst/>
          </a:prstGeom>
        </p:spPr>
        <p:txBody>
          <a:bodyPr wrap="square">
            <a:spAutoFit/>
          </a:bodyPr>
          <a:lstStyle/>
          <a:p>
            <a:r>
              <a:rPr lang="en-US" b="1" dirty="0" smtClean="0">
                <a:latin typeface="Courier New"/>
                <a:cs typeface="Courier New"/>
              </a:rPr>
              <a:t>	We </a:t>
            </a:r>
            <a:r>
              <a:rPr lang="en-US" b="1" dirty="0">
                <a:latin typeface="Courier New"/>
                <a:cs typeface="Courier New"/>
              </a:rPr>
              <a:t>can see, however, that there is an option which can be taken or </a:t>
            </a:r>
            <a:r>
              <a:rPr lang="en-US" b="1" dirty="0" smtClean="0">
                <a:latin typeface="Courier New"/>
                <a:cs typeface="Courier New"/>
              </a:rPr>
              <a:t>partially</a:t>
            </a:r>
            <a:r>
              <a:rPr lang="en-US" dirty="0" smtClean="0">
                <a:latin typeface="Courier New"/>
                <a:cs typeface="Courier New"/>
              </a:rPr>
              <a:t> </a:t>
            </a:r>
            <a:r>
              <a:rPr lang="en-US" b="1" dirty="0" smtClean="0">
                <a:latin typeface="Courier New"/>
                <a:cs typeface="Courier New"/>
              </a:rPr>
              <a:t>taken </a:t>
            </a:r>
            <a:r>
              <a:rPr lang="en-US" b="1" dirty="0">
                <a:latin typeface="Courier New"/>
                <a:cs typeface="Courier New"/>
              </a:rPr>
              <a:t>to improve the metrical reliability of contracts.</a:t>
            </a:r>
            <a:endParaRPr lang="en-US" dirty="0">
              <a:latin typeface="Courier New"/>
              <a:cs typeface="Courier New"/>
            </a:endParaRPr>
          </a:p>
          <a:p>
            <a:r>
              <a:rPr lang="en-US" b="1" dirty="0">
                <a:latin typeface="Courier New"/>
                <a:cs typeface="Courier New"/>
              </a:rPr>
              <a:t>    For example imagine two parties in Zimbabwe wishing to arrange for </a:t>
            </a:r>
            <a:r>
              <a:rPr lang="en-US" b="1" dirty="0" smtClean="0">
                <a:latin typeface="Courier New"/>
                <a:cs typeface="Courier New"/>
              </a:rPr>
              <a:t>one</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them to sell the rights to a patent to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other when the patent will be valid for 15 years into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future. On a cash basis the issue is simple, </a:t>
            </a:r>
            <a:r>
              <a:rPr lang="en-US" b="1" dirty="0" smtClean="0">
                <a:latin typeface="Courier New"/>
                <a:cs typeface="Courier New"/>
              </a:rPr>
              <a:t>compara-tively</a:t>
            </a:r>
            <a:r>
              <a:rPr lang="en-US" b="1" dirty="0">
                <a:latin typeface="Courier New"/>
                <a:cs typeface="Courier New"/>
              </a:rPr>
              <a:t>, and if it was that the Zimbabwe dollar was in use there then </a:t>
            </a:r>
            <a:r>
              <a:rPr lang="en-US" b="1" dirty="0" smtClean="0">
                <a:latin typeface="Courier New"/>
                <a:cs typeface="Courier New"/>
              </a:rPr>
              <a:t>they</a:t>
            </a:r>
            <a:r>
              <a:rPr lang="en-US" dirty="0" smtClean="0">
                <a:latin typeface="Courier New"/>
                <a:cs typeface="Courier New"/>
              </a:rPr>
              <a:t> </a:t>
            </a:r>
            <a:r>
              <a:rPr lang="en-US" b="1" dirty="0" smtClean="0">
                <a:latin typeface="Courier New"/>
                <a:cs typeface="Courier New"/>
              </a:rPr>
              <a:t>could </a:t>
            </a:r>
            <a:r>
              <a:rPr lang="en-US" b="1" dirty="0">
                <a:latin typeface="Courier New"/>
                <a:cs typeface="Courier New"/>
              </a:rPr>
              <a:t>have used that for the cash transaction.</a:t>
            </a:r>
            <a:endParaRPr lang="en-US" dirty="0">
              <a:latin typeface="Courier New"/>
              <a:cs typeface="Courier New"/>
            </a:endParaRPr>
          </a:p>
          <a:p>
            <a:r>
              <a:rPr lang="en-US" b="1" dirty="0">
                <a:latin typeface="Courier New"/>
                <a:cs typeface="Courier New"/>
              </a:rPr>
              <a:t>    But the patent might be worth considerably more if the payment for it </a:t>
            </a:r>
            <a:r>
              <a:rPr lang="en-US" b="1" dirty="0" smtClean="0">
                <a:latin typeface="Courier New"/>
                <a:cs typeface="Courier New"/>
              </a:rPr>
              <a:t>could</a:t>
            </a:r>
            <a:r>
              <a:rPr lang="en-US" dirty="0" smtClean="0">
                <a:latin typeface="Courier New"/>
                <a:cs typeface="Courier New"/>
              </a:rPr>
              <a:t> </a:t>
            </a:r>
            <a:r>
              <a:rPr lang="en-US" b="1" dirty="0" smtClean="0">
                <a:latin typeface="Courier New"/>
                <a:cs typeface="Courier New"/>
              </a:rPr>
              <a:t>be </a:t>
            </a:r>
            <a:r>
              <a:rPr lang="en-US" b="1" dirty="0">
                <a:latin typeface="Courier New"/>
                <a:cs typeface="Courier New"/>
              </a:rPr>
              <a:t>stretched out over the 15 years remaining of its validity. However, if </a:t>
            </a:r>
            <a:r>
              <a:rPr lang="en-US" b="1" dirty="0" smtClean="0">
                <a:latin typeface="Courier New"/>
                <a:cs typeface="Courier New"/>
              </a:rPr>
              <a:t>a</a:t>
            </a:r>
            <a:r>
              <a:rPr lang="en-US" dirty="0" smtClean="0">
                <a:latin typeface="Courier New"/>
                <a:cs typeface="Courier New"/>
              </a:rPr>
              <a:t> </a:t>
            </a:r>
            <a:r>
              <a:rPr lang="en-US" b="1" dirty="0" smtClean="0">
                <a:latin typeface="Courier New"/>
                <a:cs typeface="Courier New"/>
              </a:rPr>
              <a:t>contract </a:t>
            </a:r>
            <a:r>
              <a:rPr lang="en-US" b="1" dirty="0">
                <a:latin typeface="Courier New"/>
                <a:cs typeface="Courier New"/>
              </a:rPr>
              <a:t>were to </a:t>
            </a:r>
            <a:endParaRPr lang="en-US" b="1" dirty="0" smtClean="0">
              <a:latin typeface="Courier New"/>
              <a:cs typeface="Courier New"/>
            </a:endParaRPr>
          </a:p>
          <a:p>
            <a:r>
              <a:rPr lang="en-US" b="1" dirty="0" smtClean="0">
                <a:latin typeface="Courier New"/>
                <a:cs typeface="Courier New"/>
              </a:rPr>
              <a:t>be </a:t>
            </a:r>
            <a:r>
              <a:rPr lang="en-US" b="1" dirty="0">
                <a:latin typeface="Courier New"/>
                <a:cs typeface="Courier New"/>
              </a:rPr>
              <a:t>written involving payment for the patent in installments</a:t>
            </a:r>
            <a:endParaRPr lang="en-US" dirty="0">
              <a:latin typeface="Courier New"/>
              <a:cs typeface="Courier New"/>
            </a:endParaRPr>
          </a:p>
          <a:p>
            <a:r>
              <a:rPr lang="en-US" b="1" dirty="0">
                <a:latin typeface="Courier New"/>
                <a:cs typeface="Courier New"/>
              </a:rPr>
              <a:t>then the seller would logically wish to consider </a:t>
            </a:r>
            <a:r>
              <a:rPr lang="en-US" b="1" dirty="0" smtClean="0">
                <a:latin typeface="Courier New"/>
                <a:cs typeface="Courier New"/>
              </a:rPr>
              <a:t>the prospects</a:t>
            </a:r>
            <a:r>
              <a:rPr lang="en-US" b="1" dirty="0">
                <a:latin typeface="Courier New"/>
                <a:cs typeface="Courier New"/>
              </a:rPr>
              <a:t>, over the </a:t>
            </a:r>
            <a:r>
              <a:rPr lang="en-US" b="1" dirty="0" smtClean="0">
                <a:latin typeface="Courier New"/>
                <a:cs typeface="Courier New"/>
              </a:rPr>
              <a:t>period</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15 years into the future, of the value of the Zimbabwe dollar. But can </a:t>
            </a:r>
            <a:r>
              <a:rPr lang="en-US" b="1" dirty="0" smtClean="0">
                <a:latin typeface="Courier New"/>
                <a:cs typeface="Courier New"/>
              </a:rPr>
              <a:t>this</a:t>
            </a:r>
            <a:r>
              <a:rPr lang="en-US" dirty="0" smtClean="0">
                <a:latin typeface="Courier New"/>
                <a:cs typeface="Courier New"/>
              </a:rPr>
              <a:t> </a:t>
            </a:r>
            <a:r>
              <a:rPr lang="en-US" b="1" dirty="0" smtClean="0">
                <a:latin typeface="Courier New"/>
                <a:cs typeface="Courier New"/>
              </a:rPr>
              <a:t>be </a:t>
            </a:r>
            <a:r>
              <a:rPr lang="en-US" b="1" dirty="0">
                <a:latin typeface="Courier New"/>
                <a:cs typeface="Courier New"/>
              </a:rPr>
              <a:t>scientifically or objectively calculated?</a:t>
            </a:r>
            <a:endParaRPr lang="en-US" dirty="0">
              <a:latin typeface="Courier New"/>
              <a:cs typeface="Courier New"/>
            </a:endParaRPr>
          </a:p>
          <a:p>
            <a:r>
              <a:rPr lang="en-US" b="1" dirty="0">
                <a:latin typeface="Courier New"/>
                <a:cs typeface="Courier New"/>
              </a:rPr>
              <a:t>    My point is simply that good reliability of the estimates of the future value of a currency, a “medium of exchange”, </a:t>
            </a:r>
            <a:r>
              <a:rPr lang="en-US" b="1" dirty="0" smtClean="0">
                <a:latin typeface="Courier New"/>
                <a:cs typeface="Courier New"/>
              </a:rPr>
              <a:t>  is </a:t>
            </a:r>
            <a:r>
              <a:rPr lang="en-US" b="1" dirty="0">
                <a:latin typeface="Courier New"/>
                <a:cs typeface="Courier New"/>
              </a:rPr>
              <a:t>favorable for the formation </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contracts of a </a:t>
            </a:r>
            <a:r>
              <a:rPr lang="en-US" b="1" dirty="0" smtClean="0">
                <a:latin typeface="Courier New"/>
                <a:cs typeface="Courier New"/>
              </a:rPr>
              <a:t>business-related </a:t>
            </a:r>
            <a:r>
              <a:rPr lang="en-US" b="1" dirty="0">
                <a:latin typeface="Courier New"/>
                <a:cs typeface="Courier New"/>
              </a:rPr>
              <a:t>variety</a:t>
            </a:r>
            <a:r>
              <a:rPr lang="en-US" b="1" dirty="0" smtClean="0">
                <a:latin typeface="Courier New"/>
                <a:cs typeface="Courier New"/>
              </a:rPr>
              <a:t>.</a:t>
            </a:r>
          </a:p>
          <a:p>
            <a:r>
              <a:rPr lang="en-US" b="1" dirty="0" smtClean="0">
                <a:latin typeface="Courier New"/>
                <a:cs typeface="Courier New"/>
              </a:rPr>
              <a:t>	And </a:t>
            </a:r>
            <a:r>
              <a:rPr lang="en-US" b="1" dirty="0">
                <a:latin typeface="Courier New"/>
                <a:cs typeface="Courier New"/>
              </a:rPr>
              <a:t>the general pattern, within a State or a zone of legal customs and rules, becomes effectively a part of the </a:t>
            </a:r>
            <a:r>
              <a:rPr lang="en-US" b="1" dirty="0" smtClean="0">
                <a:latin typeface="Courier New"/>
                <a:cs typeface="Courier New"/>
              </a:rPr>
              <a:t>business</a:t>
            </a:r>
            <a:endParaRPr lang="en-US" dirty="0">
              <a:latin typeface="Courier New"/>
              <a:cs typeface="Courier New"/>
            </a:endParaRPr>
          </a:p>
        </p:txBody>
      </p:sp>
    </p:spTree>
    <p:extLst>
      <p:ext uri="{BB962C8B-B14F-4D97-AF65-F5344CB8AC3E}">
        <p14:creationId xmlns:p14="http://schemas.microsoft.com/office/powerpoint/2010/main" val="299906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71086"/>
          </a:xfrm>
          <a:prstGeom prst="rect">
            <a:avLst/>
          </a:prstGeom>
        </p:spPr>
        <p:txBody>
          <a:bodyPr wrap="square">
            <a:spAutoFit/>
          </a:bodyPr>
          <a:lstStyle/>
          <a:p>
            <a:r>
              <a:rPr lang="en-US" b="1" dirty="0" smtClean="0">
                <a:latin typeface="Courier New"/>
                <a:cs typeface="Courier New"/>
              </a:rPr>
              <a:t>culture there and we can see that</a:t>
            </a:r>
            <a:r>
              <a:rPr lang="en-US" b="1" dirty="0">
                <a:latin typeface="Courier New"/>
                <a:cs typeface="Courier New"/>
              </a:rPr>
              <a:t>, other things being equal, </a:t>
            </a:r>
            <a:endParaRPr lang="en-US" b="1" dirty="0" smtClean="0">
              <a:latin typeface="Courier New"/>
              <a:cs typeface="Courier New"/>
            </a:endParaRPr>
          </a:p>
          <a:p>
            <a:r>
              <a:rPr lang="en-US" b="1" dirty="0" smtClean="0">
                <a:latin typeface="Courier New"/>
                <a:cs typeface="Courier New"/>
              </a:rPr>
              <a:t>a </a:t>
            </a:r>
            <a:r>
              <a:rPr lang="en-US" b="1" dirty="0">
                <a:latin typeface="Courier New"/>
                <a:cs typeface="Courier New"/>
              </a:rPr>
              <a:t>more favorable “business culture” should </a:t>
            </a:r>
            <a:r>
              <a:rPr lang="en-US" b="1" dirty="0" smtClean="0">
                <a:latin typeface="Courier New"/>
                <a:cs typeface="Courier New"/>
              </a:rPr>
              <a:t>be</a:t>
            </a:r>
            <a:r>
              <a:rPr lang="en-US" dirty="0" smtClean="0">
                <a:latin typeface="Courier New"/>
                <a:cs typeface="Courier New"/>
              </a:rPr>
              <a:t> </a:t>
            </a:r>
            <a:r>
              <a:rPr lang="en-US" b="1" dirty="0" smtClean="0">
                <a:latin typeface="Courier New"/>
                <a:cs typeface="Courier New"/>
              </a:rPr>
              <a:t>expected</a:t>
            </a:r>
            <a:r>
              <a:rPr lang="en-US" b="1" dirty="0">
                <a:latin typeface="Courier New"/>
                <a:cs typeface="Courier New"/>
              </a:rPr>
              <a:t>, at least as long as we remain dependent on “private enterprise” </a:t>
            </a:r>
            <a:r>
              <a:rPr lang="en-US" b="1" dirty="0" smtClean="0">
                <a:latin typeface="Courier New"/>
                <a:cs typeface="Courier New"/>
              </a:rPr>
              <a:t>and</a:t>
            </a:r>
            <a:r>
              <a:rPr lang="en-US" dirty="0" smtClean="0">
                <a:latin typeface="Courier New"/>
                <a:cs typeface="Courier New"/>
              </a:rPr>
              <a:t> </a:t>
            </a:r>
            <a:r>
              <a:rPr lang="en-US" b="1" dirty="0" smtClean="0">
                <a:latin typeface="Courier New"/>
                <a:cs typeface="Courier New"/>
              </a:rPr>
              <a:t>on </a:t>
            </a:r>
            <a:r>
              <a:rPr lang="en-US" b="1" dirty="0">
                <a:latin typeface="Courier New"/>
                <a:cs typeface="Courier New"/>
              </a:rPr>
              <a:t>entrepreneurs, if only on a partial scale, to enhance economic progress </a:t>
            </a:r>
            <a:r>
              <a:rPr lang="en-US" b="1" dirty="0" smtClean="0">
                <a:latin typeface="Courier New"/>
                <a:cs typeface="Courier New"/>
              </a:rPr>
              <a:t>and</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effective value of the products produced within the State or zone.</a:t>
            </a:r>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a:p>
            <a:pPr algn="ctr"/>
            <a:r>
              <a:rPr lang="en-US" sz="2000" b="1" dirty="0">
                <a:latin typeface="Courier New"/>
                <a:cs typeface="Courier New"/>
              </a:rPr>
              <a:t>Investment Banking and the Quality of A Local Currency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It can be observed, for example, that </a:t>
            </a:r>
            <a:r>
              <a:rPr lang="en-US" b="1" dirty="0" smtClean="0">
                <a:latin typeface="Courier New"/>
                <a:cs typeface="Courier New"/>
              </a:rPr>
              <a:t>the </a:t>
            </a:r>
            <a:r>
              <a:rPr lang="en-US" b="1" dirty="0">
                <a:latin typeface="Courier New"/>
                <a:cs typeface="Courier New"/>
              </a:rPr>
              <a:t>income acquired as wages through the labor of workers working, perhaps, in the “City of London</a:t>
            </a:r>
            <a:r>
              <a:rPr lang="en-US" b="1" dirty="0" smtClean="0">
                <a:latin typeface="Courier New"/>
                <a:cs typeface="Courier New"/>
              </a:rPr>
              <a:t>”, </a:t>
            </a:r>
            <a:r>
              <a:rPr lang="en-US" b="1" dirty="0">
                <a:latin typeface="Courier New"/>
                <a:cs typeface="Courier New"/>
              </a:rPr>
              <a:t>in the </a:t>
            </a:r>
            <a:r>
              <a:rPr lang="en-US" b="1" dirty="0" smtClean="0">
                <a:latin typeface="Courier New"/>
                <a:cs typeface="Courier New"/>
              </a:rPr>
              <a:t>area</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“investment banking” </a:t>
            </a:r>
            <a:r>
              <a:rPr lang="en-US" b="1" dirty="0" smtClean="0">
                <a:latin typeface="Courier New"/>
                <a:cs typeface="Courier New"/>
              </a:rPr>
              <a:t>contri-butes</a:t>
            </a:r>
            <a:r>
              <a:rPr lang="en-US" b="1" dirty="0" smtClean="0">
                <a:latin typeface="Courier New"/>
                <a:cs typeface="Courier New"/>
              </a:rPr>
              <a:t> </a:t>
            </a:r>
            <a:r>
              <a:rPr lang="en-US" b="1" dirty="0">
                <a:latin typeface="Courier New"/>
                <a:cs typeface="Courier New"/>
              </a:rPr>
              <a:t>a disproportionate part of the total </a:t>
            </a:r>
            <a:r>
              <a:rPr lang="en-US" b="1" dirty="0" smtClean="0">
                <a:latin typeface="Courier New"/>
                <a:cs typeface="Courier New"/>
              </a:rPr>
              <a:t>income</a:t>
            </a:r>
            <a:r>
              <a:rPr lang="en-US" dirty="0" smtClean="0">
                <a:latin typeface="Courier New"/>
                <a:cs typeface="Courier New"/>
              </a:rPr>
              <a:t> </a:t>
            </a:r>
            <a:r>
              <a:rPr lang="en-US" b="1" dirty="0" smtClean="0">
                <a:latin typeface="Courier New"/>
                <a:cs typeface="Courier New"/>
              </a:rPr>
              <a:t>coming </a:t>
            </a:r>
            <a:r>
              <a:rPr lang="en-US" b="1" dirty="0">
                <a:latin typeface="Courier New"/>
                <a:cs typeface="Courier New"/>
              </a:rPr>
              <a:t>into the UK as part of the “gross national product” of the UK. Some of these workers may be “quants” who are actually </a:t>
            </a:r>
            <a:r>
              <a:rPr lang="en-US" b="1" dirty="0" smtClean="0">
                <a:latin typeface="Courier New"/>
                <a:cs typeface="Courier New"/>
              </a:rPr>
              <a:t>mathemat-icians</a:t>
            </a:r>
            <a:r>
              <a:rPr lang="en-US" b="1" dirty="0" smtClean="0">
                <a:latin typeface="Courier New"/>
                <a:cs typeface="Courier New"/>
              </a:rPr>
              <a:t> </a:t>
            </a:r>
            <a:r>
              <a:rPr lang="en-US" b="1" dirty="0">
                <a:latin typeface="Courier New"/>
                <a:cs typeface="Courier New"/>
              </a:rPr>
              <a:t>working similarly to actuaries. Now the activities </a:t>
            </a:r>
            <a:r>
              <a:rPr lang="en-US" b="1" dirty="0" smtClean="0">
                <a:latin typeface="Courier New"/>
                <a:cs typeface="Courier New"/>
              </a:rPr>
              <a:t>of </a:t>
            </a:r>
            <a:r>
              <a:rPr lang="en-US" b="1" dirty="0">
                <a:latin typeface="Courier New"/>
                <a:cs typeface="Courier New"/>
              </a:rPr>
              <a:t>all the banks and financial and related enterprises there in the City or in London naturally interact with </a:t>
            </a:r>
            <a:r>
              <a:rPr lang="en-US" b="1" dirty="0" smtClean="0">
                <a:latin typeface="Courier New"/>
                <a:cs typeface="Courier New"/>
              </a:rPr>
              <a:t>the </a:t>
            </a:r>
            <a:r>
              <a:rPr lang="en-US" b="1" dirty="0" smtClean="0">
                <a:latin typeface="Courier New"/>
                <a:cs typeface="Courier New"/>
              </a:rPr>
              <a:t>charac-teristics</a:t>
            </a:r>
            <a:r>
              <a:rPr lang="en-US" b="1" dirty="0" smtClean="0">
                <a:latin typeface="Courier New"/>
                <a:cs typeface="Courier New"/>
              </a:rPr>
              <a:t> </a:t>
            </a:r>
            <a:r>
              <a:rPr lang="en-US" b="1" dirty="0">
                <a:latin typeface="Courier New"/>
                <a:cs typeface="Courier New"/>
              </a:rPr>
              <a:t>of the currency used. Of course the London office </a:t>
            </a:r>
            <a:r>
              <a:rPr lang="en-US" b="1" dirty="0" smtClean="0">
                <a:latin typeface="Courier New"/>
                <a:cs typeface="Courier New"/>
              </a:rPr>
              <a:t> of </a:t>
            </a:r>
            <a:r>
              <a:rPr lang="en-US" b="1" dirty="0">
                <a:latin typeface="Courier New"/>
                <a:cs typeface="Courier New"/>
              </a:rPr>
              <a:t>J. P. Morgan Chase, for example, may do most of its </a:t>
            </a:r>
            <a:r>
              <a:rPr lang="en-US" b="1" dirty="0" smtClean="0">
                <a:latin typeface="Courier New"/>
                <a:cs typeface="Courier New"/>
              </a:rPr>
              <a:t>transactions </a:t>
            </a:r>
            <a:r>
              <a:rPr lang="en-US" b="1" dirty="0">
                <a:latin typeface="Courier New"/>
                <a:cs typeface="Courier New"/>
              </a:rPr>
              <a:t>on other bases than in terms of pounds. But the comparative quality and stability of the pound </a:t>
            </a:r>
            <a:r>
              <a:rPr lang="en-US" b="1" dirty="0" smtClean="0">
                <a:latin typeface="Courier New"/>
                <a:cs typeface="Courier New"/>
              </a:rPr>
              <a:t>will </a:t>
            </a:r>
            <a:r>
              <a:rPr lang="en-US" b="1" dirty="0">
                <a:latin typeface="Courier New"/>
                <a:cs typeface="Courier New"/>
              </a:rPr>
              <a:t>naturally affect the attitudes of all the participants in the financial businesses there</a:t>
            </a:r>
            <a:r>
              <a:rPr lang="en-US" b="1" dirty="0" smtClean="0">
                <a:latin typeface="Courier New"/>
                <a:cs typeface="Courier New"/>
              </a:rPr>
              <a:t>.</a:t>
            </a:r>
            <a:endParaRPr lang="en-US" dirty="0">
              <a:latin typeface="Courier New"/>
              <a:cs typeface="Courier New"/>
            </a:endParaRPr>
          </a:p>
        </p:txBody>
      </p:sp>
    </p:spTree>
    <p:extLst>
      <p:ext uri="{BB962C8B-B14F-4D97-AF65-F5344CB8AC3E}">
        <p14:creationId xmlns:p14="http://schemas.microsoft.com/office/powerpoint/2010/main" val="2566084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4801314"/>
          </a:xfrm>
          <a:prstGeom prst="rect">
            <a:avLst/>
          </a:prstGeom>
        </p:spPr>
        <p:txBody>
          <a:bodyPr wrap="square">
            <a:spAutoFit/>
          </a:bodyPr>
          <a:lstStyle/>
          <a:p>
            <a:r>
              <a:rPr lang="en-US" b="1" dirty="0" smtClean="0">
                <a:latin typeface="Courier New"/>
                <a:cs typeface="Courier New"/>
              </a:rPr>
              <a:t>   </a:t>
            </a:r>
            <a:r>
              <a:rPr lang="en-US" b="1" dirty="0">
                <a:latin typeface="Courier New"/>
                <a:cs typeface="Courier New"/>
              </a:rPr>
              <a:t>We can observe also that the prominence, in areas of </a:t>
            </a:r>
            <a:r>
              <a:rPr lang="en-US" b="1" dirty="0" smtClean="0">
                <a:latin typeface="Courier New"/>
                <a:cs typeface="Courier New"/>
              </a:rPr>
              <a:t>   finance</a:t>
            </a:r>
            <a:r>
              <a:rPr lang="en-US" b="1" dirty="0">
                <a:latin typeface="Courier New"/>
                <a:cs typeface="Courier New"/>
              </a:rPr>
              <a:t>, of London</a:t>
            </a:r>
            <a:r>
              <a:rPr lang="en-US" b="1" dirty="0" smtClean="0">
                <a:latin typeface="Courier New"/>
                <a:cs typeface="Courier New"/>
              </a:rPr>
              <a:t>,</a:t>
            </a:r>
            <a:r>
              <a:rPr lang="en-US" dirty="0" smtClean="0">
                <a:latin typeface="Courier New"/>
                <a:cs typeface="Courier New"/>
              </a:rPr>
              <a:t> </a:t>
            </a:r>
            <a:r>
              <a:rPr lang="en-US" b="1" dirty="0" smtClean="0">
                <a:latin typeface="Courier New"/>
                <a:cs typeface="Courier New"/>
              </a:rPr>
              <a:t>is </a:t>
            </a:r>
            <a:r>
              <a:rPr lang="en-US" b="1" dirty="0">
                <a:latin typeface="Courier New"/>
                <a:cs typeface="Courier New"/>
              </a:rPr>
              <a:t>not a recent development in time </a:t>
            </a:r>
            <a:r>
              <a:rPr lang="en-US" b="1" dirty="0" smtClean="0">
                <a:latin typeface="Courier New"/>
                <a:cs typeface="Courier New"/>
              </a:rPr>
              <a:t>    but that </a:t>
            </a:r>
            <a:r>
              <a:rPr lang="en-US" b="1" dirty="0">
                <a:latin typeface="Courier New"/>
                <a:cs typeface="Courier New"/>
              </a:rPr>
              <a:t>it goes back, in time, to </a:t>
            </a:r>
            <a:r>
              <a:rPr lang="en-US" b="1" dirty="0" smtClean="0">
                <a:latin typeface="Courier New"/>
                <a:cs typeface="Courier New"/>
              </a:rPr>
              <a:t>when</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Empire was still </a:t>
            </a:r>
            <a:r>
              <a:rPr lang="en-US" b="1" dirty="0" smtClean="0">
                <a:latin typeface="Courier New"/>
                <a:cs typeface="Courier New"/>
              </a:rPr>
              <a:t> a </a:t>
            </a:r>
            <a:r>
              <a:rPr lang="en-US" b="1" dirty="0">
                <a:latin typeface="Courier New"/>
                <a:cs typeface="Courier New"/>
              </a:rPr>
              <a:t>successful and profitable enterprise and when the </a:t>
            </a:r>
            <a:r>
              <a:rPr lang="en-US" b="1" dirty="0" smtClean="0">
                <a:latin typeface="Courier New"/>
                <a:cs typeface="Courier New"/>
              </a:rPr>
              <a:t>pound</a:t>
            </a:r>
            <a:r>
              <a:rPr lang="en-US" dirty="0" smtClean="0">
                <a:latin typeface="Courier New"/>
                <a:cs typeface="Courier New"/>
              </a:rPr>
              <a:t> </a:t>
            </a:r>
            <a:r>
              <a:rPr lang="en-US" b="1" dirty="0" smtClean="0">
                <a:latin typeface="Courier New"/>
                <a:cs typeface="Courier New"/>
              </a:rPr>
              <a:t>had </a:t>
            </a:r>
            <a:r>
              <a:rPr lang="en-US" b="1" dirty="0">
                <a:latin typeface="Courier New"/>
                <a:cs typeface="Courier New"/>
              </a:rPr>
              <a:t>become the Number One currency of the world (or at least the Number </a:t>
            </a:r>
            <a:r>
              <a:rPr lang="en-US" b="1" dirty="0" smtClean="0">
                <a:latin typeface="Courier New"/>
                <a:cs typeface="Courier New"/>
              </a:rPr>
              <a:t>One currency </a:t>
            </a:r>
            <a:r>
              <a:rPr lang="en-US" b="1" dirty="0">
                <a:latin typeface="Courier New"/>
                <a:cs typeface="Courier New"/>
              </a:rPr>
              <a:t>for TRADING purposes in the later part </a:t>
            </a:r>
            <a:r>
              <a:rPr lang="en-US" b="1" dirty="0" smtClean="0">
                <a:latin typeface="Courier New"/>
                <a:cs typeface="Courier New"/>
              </a:rPr>
              <a:t>  of </a:t>
            </a:r>
            <a:r>
              <a:rPr lang="en-US" b="1" dirty="0">
                <a:latin typeface="Courier New"/>
                <a:cs typeface="Courier New"/>
              </a:rPr>
              <a:t>its good era).</a:t>
            </a:r>
            <a:endParaRPr lang="en-US" dirty="0">
              <a:latin typeface="Courier New"/>
              <a:cs typeface="Courier New"/>
            </a:endParaRPr>
          </a:p>
          <a:p>
            <a:r>
              <a:rPr lang="en-US" b="1" dirty="0">
                <a:latin typeface="Courier New"/>
                <a:cs typeface="Courier New"/>
              </a:rPr>
              <a:t>    Now at this time, in 2011, it seems to me that some other centers </a:t>
            </a:r>
            <a:r>
              <a:rPr lang="en-US" b="1" dirty="0" smtClean="0">
                <a:latin typeface="Courier New"/>
                <a:cs typeface="Courier New"/>
              </a:rPr>
              <a:t>might</a:t>
            </a:r>
            <a:r>
              <a:rPr lang="en-US" dirty="0" smtClean="0">
                <a:latin typeface="Courier New"/>
                <a:cs typeface="Courier New"/>
              </a:rPr>
              <a:t> </a:t>
            </a:r>
            <a:r>
              <a:rPr lang="en-US" b="1" dirty="0" smtClean="0">
                <a:latin typeface="Courier New"/>
                <a:cs typeface="Courier New"/>
              </a:rPr>
              <a:t>desire </a:t>
            </a:r>
            <a:r>
              <a:rPr lang="en-US" b="1" dirty="0">
                <a:latin typeface="Courier New"/>
                <a:cs typeface="Courier New"/>
              </a:rPr>
              <a:t>to get into this sort of profitable employment of human labor. </a:t>
            </a:r>
            <a:r>
              <a:rPr lang="en-US" b="1" dirty="0" smtClean="0">
                <a:latin typeface="Courier New"/>
                <a:cs typeface="Courier New"/>
              </a:rPr>
              <a:t>In</a:t>
            </a:r>
            <a:r>
              <a:rPr lang="en-US" dirty="0" smtClean="0">
                <a:latin typeface="Courier New"/>
                <a:cs typeface="Courier New"/>
              </a:rPr>
              <a:t> </a:t>
            </a:r>
            <a:r>
              <a:rPr lang="en-US" b="1" dirty="0" smtClean="0">
                <a:latin typeface="Courier New"/>
                <a:cs typeface="Courier New"/>
              </a:rPr>
              <a:t>particular </a:t>
            </a:r>
            <a:r>
              <a:rPr lang="en-US" b="1" dirty="0">
                <a:latin typeface="Courier New"/>
                <a:cs typeface="Courier New"/>
              </a:rPr>
              <a:t>the possibility </a:t>
            </a:r>
            <a:r>
              <a:rPr lang="en-US" b="1" dirty="0" smtClean="0">
                <a:latin typeface="Courier New"/>
                <a:cs typeface="Courier New"/>
              </a:rPr>
              <a:t>    of </a:t>
            </a:r>
            <a:r>
              <a:rPr lang="en-US" b="1" dirty="0">
                <a:latin typeface="Courier New"/>
                <a:cs typeface="Courier New"/>
              </a:rPr>
              <a:t>centers like Tokyo, Shanghai, Kuala Lumpur</a:t>
            </a:r>
            <a:r>
              <a:rPr lang="en-US" b="1" dirty="0" smtClean="0">
                <a:latin typeface="Courier New"/>
                <a:cs typeface="Courier New"/>
              </a:rPr>
              <a:t>,</a:t>
            </a:r>
            <a:r>
              <a:rPr lang="en-US" dirty="0" smtClean="0">
                <a:latin typeface="Courier New"/>
                <a:cs typeface="Courier New"/>
              </a:rPr>
              <a:t> </a:t>
            </a:r>
            <a:r>
              <a:rPr lang="en-US" b="1" dirty="0" smtClean="0">
                <a:latin typeface="Courier New"/>
                <a:cs typeface="Courier New"/>
              </a:rPr>
              <a:t>Beirut</a:t>
            </a:r>
            <a:r>
              <a:rPr lang="en-US" b="1" dirty="0">
                <a:latin typeface="Courier New"/>
                <a:cs typeface="Courier New"/>
              </a:rPr>
              <a:t>, and </a:t>
            </a:r>
            <a:r>
              <a:rPr lang="en-US" b="1" dirty="0" smtClean="0">
                <a:latin typeface="Courier New"/>
                <a:cs typeface="Courier New"/>
              </a:rPr>
              <a:t> Sao </a:t>
            </a:r>
            <a:r>
              <a:rPr lang="en-US" b="1" dirty="0">
                <a:latin typeface="Courier New"/>
                <a:cs typeface="Courier New"/>
              </a:rPr>
              <a:t>Paulo comes to mind.</a:t>
            </a:r>
            <a:endParaRPr lang="en-US" dirty="0">
              <a:latin typeface="Courier New"/>
              <a:cs typeface="Courier New"/>
            </a:endParaRPr>
          </a:p>
          <a:p>
            <a:r>
              <a:rPr lang="en-US" b="1" dirty="0">
                <a:latin typeface="Courier New"/>
                <a:cs typeface="Courier New"/>
              </a:rPr>
              <a:t>    And in each case the quality (in a sense like that </a:t>
            </a:r>
            <a:r>
              <a:rPr lang="en-US" b="1" dirty="0" smtClean="0">
                <a:latin typeface="Courier New"/>
                <a:cs typeface="Courier New"/>
              </a:rPr>
              <a:t>of </a:t>
            </a:r>
            <a:r>
              <a:rPr lang="en-US" b="1" dirty="0">
                <a:latin typeface="Courier New"/>
                <a:cs typeface="Courier New"/>
              </a:rPr>
              <a:t>Gresham in </a:t>
            </a:r>
            <a:r>
              <a:rPr lang="en-US" b="1" dirty="0" smtClean="0">
                <a:latin typeface="Courier New"/>
                <a:cs typeface="Courier New"/>
              </a:rPr>
              <a:t>Gresham’s</a:t>
            </a:r>
            <a:r>
              <a:rPr lang="en-US" dirty="0" smtClean="0">
                <a:latin typeface="Courier New"/>
                <a:cs typeface="Courier New"/>
              </a:rPr>
              <a:t> </a:t>
            </a:r>
            <a:r>
              <a:rPr lang="en-US" b="1" dirty="0" smtClean="0">
                <a:latin typeface="Courier New"/>
                <a:cs typeface="Courier New"/>
              </a:rPr>
              <a:t>Law</a:t>
            </a:r>
            <a:r>
              <a:rPr lang="en-US" b="1" dirty="0">
                <a:latin typeface="Courier New"/>
                <a:cs typeface="Courier New"/>
              </a:rPr>
              <a:t>) of the locally employed currency will favor or disfavor the </a:t>
            </a:r>
            <a:r>
              <a:rPr lang="en-US" b="1" dirty="0" smtClean="0">
                <a:latin typeface="Courier New"/>
                <a:cs typeface="Courier New"/>
              </a:rPr>
              <a:t>prospects</a:t>
            </a:r>
            <a:r>
              <a:rPr lang="en-US" dirty="0" smtClean="0">
                <a:latin typeface="Courier New"/>
                <a:cs typeface="Courier New"/>
              </a:rPr>
              <a:t> </a:t>
            </a:r>
            <a:r>
              <a:rPr lang="en-US" b="1" dirty="0" smtClean="0">
                <a:latin typeface="Courier New"/>
                <a:cs typeface="Courier New"/>
              </a:rPr>
              <a:t>for </a:t>
            </a:r>
            <a:r>
              <a:rPr lang="en-US" b="1" dirty="0">
                <a:latin typeface="Courier New"/>
                <a:cs typeface="Courier New"/>
              </a:rPr>
              <a:t>the growth of a </a:t>
            </a:r>
            <a:r>
              <a:rPr lang="en-US" b="1" dirty="0" smtClean="0">
                <a:latin typeface="Courier New"/>
                <a:cs typeface="Courier New"/>
              </a:rPr>
              <a:t> local </a:t>
            </a:r>
            <a:r>
              <a:rPr lang="en-US" b="1" dirty="0">
                <a:latin typeface="Courier New"/>
                <a:cs typeface="Courier New"/>
              </a:rPr>
              <a:t>center for financial activities including “</a:t>
            </a:r>
            <a:r>
              <a:rPr lang="en-US" b="1" dirty="0" smtClean="0">
                <a:latin typeface="Courier New"/>
                <a:cs typeface="Courier New"/>
              </a:rPr>
              <a:t>investment</a:t>
            </a:r>
            <a:r>
              <a:rPr lang="en-US" dirty="0" smtClean="0">
                <a:latin typeface="Courier New"/>
                <a:cs typeface="Courier New"/>
              </a:rPr>
              <a:t> </a:t>
            </a:r>
            <a:r>
              <a:rPr lang="en-US" b="1" dirty="0" smtClean="0">
                <a:latin typeface="Courier New"/>
                <a:cs typeface="Courier New"/>
              </a:rPr>
              <a:t>banking</a:t>
            </a:r>
            <a:r>
              <a:rPr lang="en-US" b="1" dirty="0">
                <a:latin typeface="Courier New"/>
                <a:cs typeface="Courier New"/>
              </a:rPr>
              <a:t>”.</a:t>
            </a:r>
            <a:endParaRPr lang="en-US" dirty="0">
              <a:latin typeface="Courier New"/>
              <a:cs typeface="Courier New"/>
            </a:endParaRPr>
          </a:p>
        </p:txBody>
      </p:sp>
    </p:spTree>
    <p:extLst>
      <p:ext uri="{BB962C8B-B14F-4D97-AF65-F5344CB8AC3E}">
        <p14:creationId xmlns:p14="http://schemas.microsoft.com/office/powerpoint/2010/main" val="242734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217088"/>
          </a:xfrm>
          <a:prstGeom prst="rect">
            <a:avLst/>
          </a:prstGeom>
        </p:spPr>
        <p:txBody>
          <a:bodyPr wrap="square">
            <a:spAutoFit/>
          </a:bodyPr>
          <a:lstStyle/>
          <a:p>
            <a:r>
              <a:rPr lang="en-US" b="1" dirty="0" smtClean="0">
                <a:latin typeface="Courier New"/>
                <a:cs typeface="Courier New"/>
              </a:rPr>
              <a:t>mortgages” which</a:t>
            </a:r>
            <a:r>
              <a:rPr lang="en-US" dirty="0" smtClean="0">
                <a:latin typeface="Courier New"/>
                <a:cs typeface="Courier New"/>
              </a:rPr>
              <a:t> </a:t>
            </a:r>
            <a:r>
              <a:rPr lang="en-US" b="1" dirty="0" smtClean="0">
                <a:latin typeface="Courier New"/>
                <a:cs typeface="Courier New"/>
              </a:rPr>
              <a:t>led to floods of “derivatives” which were, unjustifiably, advertised as being</a:t>
            </a:r>
            <a:r>
              <a:rPr lang="en-US" dirty="0" smtClean="0">
                <a:latin typeface="Courier New"/>
                <a:cs typeface="Courier New"/>
              </a:rPr>
              <a:t> </a:t>
            </a:r>
            <a:r>
              <a:rPr lang="en-US" b="1" dirty="0" smtClean="0">
                <a:latin typeface="Courier New"/>
                <a:cs typeface="Courier New"/>
              </a:rPr>
              <a:t>of high “investment grade”). (This economic crisis had a particularly dramatic</a:t>
            </a:r>
            <a:endParaRPr lang="en-US" dirty="0" smtClean="0">
              <a:latin typeface="Courier New"/>
              <a:cs typeface="Courier New"/>
            </a:endParaRPr>
          </a:p>
          <a:p>
            <a:r>
              <a:rPr lang="en-US" b="1" dirty="0" smtClean="0">
                <a:latin typeface="Courier New"/>
                <a:cs typeface="Courier New"/>
              </a:rPr>
              <a:t>impact in Iceland through an enterprise there called “Icesave”.)</a:t>
            </a:r>
          </a:p>
          <a:p>
            <a:endParaRPr lang="en-US" b="1" dirty="0">
              <a:latin typeface="Courier New"/>
              <a:cs typeface="Courier New"/>
            </a:endParaRPr>
          </a:p>
          <a:p>
            <a:pPr algn="ctr"/>
            <a:r>
              <a:rPr lang="en-US" sz="2000" b="1" dirty="0">
                <a:latin typeface="Courier New"/>
                <a:cs typeface="Courier New"/>
              </a:rPr>
              <a:t>Honesty is the Best Policy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When I spoke at an economics meeting in Tampa, Florida, </a:t>
            </a:r>
            <a:endParaRPr lang="en-US" b="1" dirty="0" smtClean="0">
              <a:latin typeface="Courier New"/>
              <a:cs typeface="Courier New"/>
            </a:endParaRPr>
          </a:p>
          <a:p>
            <a:r>
              <a:rPr lang="en-US" b="1" dirty="0" smtClean="0">
                <a:latin typeface="Courier New"/>
                <a:cs typeface="Courier New"/>
              </a:rPr>
              <a:t>in </a:t>
            </a:r>
            <a:r>
              <a:rPr lang="en-US" b="1" dirty="0">
                <a:latin typeface="Courier New"/>
                <a:cs typeface="Courier New"/>
              </a:rPr>
              <a:t>2001, </a:t>
            </a:r>
            <a:r>
              <a:rPr lang="en-US" b="1" dirty="0" smtClean="0">
                <a:latin typeface="Courier New"/>
                <a:cs typeface="Courier New"/>
              </a:rPr>
              <a:t>on the </a:t>
            </a:r>
            <a:r>
              <a:rPr lang="en-US" b="1" dirty="0">
                <a:latin typeface="Courier New"/>
                <a:cs typeface="Courier New"/>
              </a:rPr>
              <a:t>topic of “Ideal Money”. I suggested the use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an “ICPI” index for the definition of the proper value for an “ideal” money. Here ICPI stood for “Industrial Consumption Price Index” (which would be a sort of index which </a:t>
            </a:r>
            <a:r>
              <a:rPr lang="en-US" b="1" dirty="0" smtClean="0">
                <a:latin typeface="Courier New"/>
                <a:cs typeface="Courier New"/>
              </a:rPr>
              <a:t>could </a:t>
            </a:r>
            <a:r>
              <a:rPr lang="en-US" b="1" dirty="0">
                <a:latin typeface="Courier New"/>
                <a:cs typeface="Courier New"/>
              </a:rPr>
              <a:t>naturally be calculated from world market prices).</a:t>
            </a:r>
            <a:endParaRPr lang="en-US" dirty="0">
              <a:latin typeface="Courier New"/>
              <a:cs typeface="Courier New"/>
            </a:endParaRPr>
          </a:p>
          <a:p>
            <a:r>
              <a:rPr lang="en-US" b="1" dirty="0">
                <a:latin typeface="Courier New"/>
                <a:cs typeface="Courier New"/>
              </a:rPr>
              <a:t>    But I did not have any specific proposals, like prices </a:t>
            </a:r>
            <a:endParaRPr lang="en-US" b="1" dirty="0" smtClean="0">
              <a:latin typeface="Courier New"/>
              <a:cs typeface="Courier New"/>
            </a:endParaRPr>
          </a:p>
          <a:p>
            <a:r>
              <a:rPr lang="en-US" b="1" dirty="0" smtClean="0">
                <a:latin typeface="Courier New"/>
                <a:cs typeface="Courier New"/>
              </a:rPr>
              <a:t>for </a:t>
            </a:r>
            <a:r>
              <a:rPr lang="en-US" b="1" dirty="0">
                <a:latin typeface="Courier New"/>
                <a:cs typeface="Courier New"/>
              </a:rPr>
              <a:t>copper, or platinum, or electric energy to suggest for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index.</a:t>
            </a:r>
            <a:endParaRPr lang="en-US" dirty="0">
              <a:latin typeface="Courier New"/>
              <a:cs typeface="Courier New"/>
            </a:endParaRPr>
          </a:p>
          <a:p>
            <a:r>
              <a:rPr lang="en-US" b="1" dirty="0">
                <a:latin typeface="Courier New"/>
                <a:cs typeface="Courier New"/>
              </a:rPr>
              <a:t>    Now, after some years of thought and observations, I feel that the sort </a:t>
            </a:r>
            <a:r>
              <a:rPr lang="en-US" b="1" dirty="0" smtClean="0">
                <a:latin typeface="Courier New"/>
                <a:cs typeface="Courier New"/>
              </a:rPr>
              <a:t>of </a:t>
            </a:r>
            <a:r>
              <a:rPr lang="en-US" b="1" dirty="0">
                <a:latin typeface="Courier New"/>
                <a:cs typeface="Courier New"/>
              </a:rPr>
              <a:t>authority or agency that would be able to establish any version of ideal money (money intrinsically </a:t>
            </a:r>
            <a:endParaRPr lang="en-US" b="1" dirty="0" smtClean="0">
              <a:latin typeface="Courier New"/>
              <a:cs typeface="Courier New"/>
            </a:endParaRPr>
          </a:p>
          <a:p>
            <a:r>
              <a:rPr lang="en-US" b="1" dirty="0" smtClean="0">
                <a:latin typeface="Courier New"/>
                <a:cs typeface="Courier New"/>
              </a:rPr>
              <a:t>not </a:t>
            </a:r>
            <a:r>
              <a:rPr lang="en-US" b="1" dirty="0">
                <a:latin typeface="Courier New"/>
                <a:cs typeface="Courier New"/>
              </a:rPr>
              <a:t>subject to inflation) would be necessarily comparable </a:t>
            </a:r>
            <a:endParaRPr lang="en-US" b="1" dirty="0" smtClean="0">
              <a:latin typeface="Courier New"/>
              <a:cs typeface="Courier New"/>
            </a:endParaRPr>
          </a:p>
          <a:p>
            <a:r>
              <a:rPr lang="en-US" b="1" dirty="0" smtClean="0">
                <a:latin typeface="Courier New"/>
                <a:cs typeface="Courier New"/>
              </a:rPr>
              <a:t>to </a:t>
            </a:r>
            <a:r>
              <a:rPr lang="en-US" b="1" dirty="0">
                <a:latin typeface="Courier New"/>
                <a:cs typeface="Courier New"/>
              </a:rPr>
              <a:t>classical “Sovereigns” or “Seigneurs” who have </a:t>
            </a:r>
            <a:r>
              <a:rPr lang="en-US" b="1" dirty="0" smtClean="0">
                <a:latin typeface="Courier New"/>
                <a:cs typeface="Courier New"/>
              </a:rPr>
              <a:t>provided</a:t>
            </a:r>
            <a:endParaRPr lang="en-US" dirty="0">
              <a:latin typeface="Courier New"/>
              <a:cs typeface="Courier New"/>
            </a:endParaRPr>
          </a:p>
        </p:txBody>
      </p:sp>
    </p:spTree>
    <p:extLst>
      <p:ext uri="{BB962C8B-B14F-4D97-AF65-F5344CB8AC3E}">
        <p14:creationId xmlns:p14="http://schemas.microsoft.com/office/powerpoint/2010/main" val="31806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186309"/>
          </a:xfrm>
          <a:prstGeom prst="rect">
            <a:avLst/>
          </a:prstGeom>
        </p:spPr>
        <p:txBody>
          <a:bodyPr wrap="square">
            <a:spAutoFit/>
          </a:bodyPr>
          <a:lstStyle/>
          <a:p>
            <a:r>
              <a:rPr lang="en-US" b="1" dirty="0" smtClean="0">
                <a:latin typeface="Courier New"/>
                <a:cs typeface="Courier New"/>
              </a:rPr>
              <a:t>practical media for use in traders’ exchanges. We can prepare to appropriately respect the functioning of such an agency (conceivably like the IMF or BIS or ECB) and concede to the effective agency some discretion about the specific form     of a guiding index of prices.</a:t>
            </a:r>
          </a:p>
          <a:p>
            <a:r>
              <a:rPr lang="en-US" b="1" dirty="0" smtClean="0">
                <a:latin typeface="Courier New"/>
                <a:cs typeface="Courier New"/>
              </a:rPr>
              <a:t>	But </a:t>
            </a:r>
            <a:r>
              <a:rPr lang="en-US" b="1" dirty="0">
                <a:latin typeface="Courier New"/>
                <a:cs typeface="Courier New"/>
              </a:rPr>
              <a:t>here is where I see the importance of honesty, as if like the </a:t>
            </a:r>
            <a:r>
              <a:rPr lang="en-US" b="1" dirty="0" smtClean="0">
                <a:latin typeface="Courier New"/>
                <a:cs typeface="Courier New"/>
              </a:rPr>
              <a:t>honesty</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a well-regarded classical European monarch or emperor. Sometimes the </a:t>
            </a:r>
            <a:r>
              <a:rPr lang="en-US" b="1" dirty="0" smtClean="0">
                <a:latin typeface="Courier New"/>
                <a:cs typeface="Courier New"/>
              </a:rPr>
              <a:t>people</a:t>
            </a:r>
            <a:r>
              <a:rPr lang="en-US" dirty="0" smtClean="0">
                <a:latin typeface="Courier New"/>
                <a:cs typeface="Courier New"/>
              </a:rPr>
              <a:t> </a:t>
            </a:r>
            <a:r>
              <a:rPr lang="en-US" b="1" dirty="0" smtClean="0">
                <a:latin typeface="Courier New"/>
                <a:cs typeface="Courier New"/>
              </a:rPr>
              <a:t>in </a:t>
            </a:r>
            <a:r>
              <a:rPr lang="en-US" b="1" dirty="0">
                <a:latin typeface="Courier New"/>
                <a:cs typeface="Courier New"/>
              </a:rPr>
              <a:t>the USA have been told things like “inflation is not a problem” when statistics compiled by the Labor Department (following “classical” rules) indicate that there is, indeed, ongoing inflation. </a:t>
            </a:r>
            <a:endParaRPr lang="en-US" dirty="0">
              <a:latin typeface="Courier New"/>
              <a:cs typeface="Courier New"/>
            </a:endParaRPr>
          </a:p>
          <a:p>
            <a:r>
              <a:rPr lang="en-US" dirty="0">
                <a:latin typeface="Courier New"/>
                <a:cs typeface="Courier New"/>
              </a:rPr>
              <a:t>    </a:t>
            </a:r>
            <a:r>
              <a:rPr lang="en-US" b="1" dirty="0">
                <a:latin typeface="Courier New"/>
                <a:cs typeface="Courier New"/>
              </a:rPr>
              <a:t>If an appropriately honest government-like agency is to issue the </a:t>
            </a:r>
            <a:r>
              <a:rPr lang="en-US" b="1" dirty="0" smtClean="0">
                <a:latin typeface="Courier New"/>
                <a:cs typeface="Courier New"/>
              </a:rPr>
              <a:t>actual</a:t>
            </a:r>
            <a:r>
              <a:rPr lang="en-US" dirty="0" smtClean="0">
                <a:latin typeface="Courier New"/>
                <a:cs typeface="Courier New"/>
              </a:rPr>
              <a:t> </a:t>
            </a:r>
            <a:r>
              <a:rPr lang="en-US" b="1" dirty="0" smtClean="0">
                <a:latin typeface="Courier New"/>
                <a:cs typeface="Courier New"/>
              </a:rPr>
              <a:t>currency</a:t>
            </a:r>
            <a:r>
              <a:rPr lang="en-US" b="1" dirty="0">
                <a:latin typeface="Courier New"/>
                <a:cs typeface="Courier New"/>
              </a:rPr>
              <a:t>, and to provide for the central bank deposits denominated in </a:t>
            </a:r>
            <a:r>
              <a:rPr lang="en-US" b="1" dirty="0" smtClean="0">
                <a:latin typeface="Courier New"/>
                <a:cs typeface="Courier New"/>
              </a:rPr>
              <a:t>terms</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that currency, for a money system, then it can also, naturally, compute </a:t>
            </a:r>
            <a:r>
              <a:rPr lang="en-US" b="1" dirty="0" smtClean="0">
                <a:latin typeface="Courier New"/>
                <a:cs typeface="Courier New"/>
              </a:rPr>
              <a:t>the </a:t>
            </a:r>
            <a:r>
              <a:rPr lang="en-US" b="1" dirty="0">
                <a:latin typeface="Courier New"/>
                <a:cs typeface="Courier New"/>
              </a:rPr>
              <a:t>indexes </a:t>
            </a:r>
            <a:r>
              <a:rPr lang="en-US" b="1" dirty="0" smtClean="0">
                <a:latin typeface="Courier New"/>
                <a:cs typeface="Courier New"/>
              </a:rPr>
              <a:t>  that </a:t>
            </a:r>
            <a:r>
              <a:rPr lang="en-US" b="1" dirty="0">
                <a:latin typeface="Courier New"/>
                <a:cs typeface="Courier New"/>
              </a:rPr>
              <a:t>would measure the presence or absence of inflation or deflation. My position is that the appropriate “target rate” for measured inflation is zero. In recent times, after the unsurprising breakdown of </a:t>
            </a:r>
            <a:r>
              <a:rPr lang="en-US" b="1" dirty="0" smtClean="0">
                <a:latin typeface="Courier New"/>
                <a:cs typeface="Courier New"/>
              </a:rPr>
              <a:t>the </a:t>
            </a:r>
            <a:r>
              <a:rPr lang="en-US" b="1" dirty="0">
                <a:latin typeface="Courier New"/>
                <a:cs typeface="Courier New"/>
              </a:rPr>
              <a:t>IMF-sponsored system of fixed exchange rates, there have been globally varying patterns </a:t>
            </a:r>
            <a:r>
              <a:rPr lang="en-US" b="1" dirty="0" smtClean="0">
                <a:latin typeface="Courier New"/>
                <a:cs typeface="Courier New"/>
              </a:rPr>
              <a:t>   of </a:t>
            </a:r>
            <a:r>
              <a:rPr lang="en-US" b="1" dirty="0">
                <a:latin typeface="Courier New"/>
                <a:cs typeface="Courier New"/>
              </a:rPr>
              <a:t>inflation linked to the varying national or regional currencies.</a:t>
            </a:r>
            <a:r>
              <a:rPr lang="en-US" dirty="0" smtClean="0">
                <a:effectLst/>
                <a:latin typeface="Courier New"/>
                <a:cs typeface="Courier New"/>
              </a:rPr>
              <a:t> </a:t>
            </a:r>
            <a:r>
              <a:rPr lang="en-US" b="1" dirty="0" smtClean="0">
                <a:latin typeface="Courier New"/>
                <a:cs typeface="Courier New"/>
              </a:rPr>
              <a:t> </a:t>
            </a:r>
            <a:endParaRPr lang="en-US" dirty="0">
              <a:latin typeface="Courier New"/>
              <a:cs typeface="Courier New"/>
            </a:endParaRPr>
          </a:p>
        </p:txBody>
      </p:sp>
    </p:spTree>
    <p:extLst>
      <p:ext uri="{BB962C8B-B14F-4D97-AF65-F5344CB8AC3E}">
        <p14:creationId xmlns:p14="http://schemas.microsoft.com/office/powerpoint/2010/main" val="1207051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40308"/>
          </a:xfrm>
          <a:prstGeom prst="rect">
            <a:avLst/>
          </a:prstGeom>
        </p:spPr>
        <p:txBody>
          <a:bodyPr wrap="square">
            <a:spAutoFit/>
          </a:bodyPr>
          <a:lstStyle/>
          <a:p>
            <a:r>
              <a:rPr lang="en-US" dirty="0" smtClean="0">
                <a:latin typeface="Courier New"/>
                <a:cs typeface="Courier New"/>
              </a:rPr>
              <a:t>	</a:t>
            </a:r>
            <a:r>
              <a:rPr lang="en-US" b="1" dirty="0" smtClean="0">
                <a:latin typeface="Courier New"/>
                <a:cs typeface="Courier New"/>
              </a:rPr>
              <a:t>If </a:t>
            </a:r>
            <a:r>
              <a:rPr lang="en-US" b="1" dirty="0">
                <a:latin typeface="Courier New"/>
                <a:cs typeface="Courier New"/>
              </a:rPr>
              <a:t>the Canadian money unit is “targeted” for 2% inflation </a:t>
            </a:r>
            <a:endParaRPr lang="en-US" b="1" dirty="0" smtClean="0">
              <a:latin typeface="Courier New"/>
              <a:cs typeface="Courier New"/>
            </a:endParaRPr>
          </a:p>
          <a:p>
            <a:r>
              <a:rPr lang="en-US" b="1" dirty="0" smtClean="0">
                <a:latin typeface="Courier New"/>
                <a:cs typeface="Courier New"/>
              </a:rPr>
              <a:t>and </a:t>
            </a:r>
            <a:r>
              <a:rPr lang="en-US" b="1" dirty="0">
                <a:latin typeface="Courier New"/>
                <a:cs typeface="Courier New"/>
              </a:rPr>
              <a:t>if it </a:t>
            </a:r>
            <a:r>
              <a:rPr lang="en-US" b="1" dirty="0" smtClean="0">
                <a:latin typeface="Courier New"/>
                <a:cs typeface="Courier New"/>
              </a:rPr>
              <a:t>gains</a:t>
            </a:r>
            <a:r>
              <a:rPr lang="en-US" dirty="0" smtClean="0">
                <a:latin typeface="Courier New"/>
                <a:cs typeface="Courier New"/>
              </a:rPr>
              <a:t> </a:t>
            </a:r>
            <a:r>
              <a:rPr lang="en-US" b="1" dirty="0" smtClean="0">
                <a:latin typeface="Courier New"/>
                <a:cs typeface="Courier New"/>
              </a:rPr>
              <a:t>in </a:t>
            </a:r>
            <a:r>
              <a:rPr lang="en-US" b="1" dirty="0">
                <a:latin typeface="Courier New"/>
                <a:cs typeface="Courier New"/>
              </a:rPr>
              <a:t>value compared with the unit of the USA then this suggests that the </a:t>
            </a:r>
            <a:r>
              <a:rPr lang="en-US" b="1" dirty="0" smtClean="0">
                <a:latin typeface="Courier New"/>
                <a:cs typeface="Courier New"/>
              </a:rPr>
              <a:t>actual</a:t>
            </a:r>
            <a:r>
              <a:rPr lang="en-US" dirty="0" smtClean="0">
                <a:latin typeface="Courier New"/>
                <a:cs typeface="Courier New"/>
              </a:rPr>
              <a:t> </a:t>
            </a:r>
            <a:r>
              <a:rPr lang="en-US" b="1" dirty="0" smtClean="0">
                <a:latin typeface="Courier New"/>
                <a:cs typeface="Courier New"/>
              </a:rPr>
              <a:t>recent </a:t>
            </a:r>
            <a:r>
              <a:rPr lang="en-US" b="1" dirty="0">
                <a:latin typeface="Courier New"/>
                <a:cs typeface="Courier New"/>
              </a:rPr>
              <a:t>inflation rate </a:t>
            </a:r>
            <a:endParaRPr lang="en-US" b="1" dirty="0" smtClean="0">
              <a:latin typeface="Courier New"/>
              <a:cs typeface="Courier New"/>
            </a:endParaRPr>
          </a:p>
          <a:p>
            <a:r>
              <a:rPr lang="en-US" b="1" dirty="0" smtClean="0">
                <a:latin typeface="Courier New"/>
                <a:cs typeface="Courier New"/>
              </a:rPr>
              <a:t>for </a:t>
            </a:r>
            <a:r>
              <a:rPr lang="en-US" b="1" dirty="0">
                <a:latin typeface="Courier New"/>
                <a:cs typeface="Courier New"/>
              </a:rPr>
              <a:t>the currency of the USA is at least 2%.</a:t>
            </a:r>
            <a:endParaRPr lang="en-US" dirty="0">
              <a:latin typeface="Courier New"/>
              <a:cs typeface="Courier New"/>
            </a:endParaRPr>
          </a:p>
          <a:p>
            <a:r>
              <a:rPr lang="en-US" dirty="0">
                <a:latin typeface="Courier New"/>
                <a:cs typeface="Courier New"/>
              </a:rPr>
              <a:t>    </a:t>
            </a:r>
            <a:r>
              <a:rPr lang="en-US" b="1" dirty="0">
                <a:latin typeface="Courier New"/>
                <a:cs typeface="Courier New"/>
              </a:rPr>
              <a:t>My natural presumption is that the authorities responsible for </a:t>
            </a:r>
            <a:r>
              <a:rPr lang="en-US" b="1" dirty="0" smtClean="0">
                <a:latin typeface="Courier New"/>
                <a:cs typeface="Courier New"/>
              </a:rPr>
              <a:t>national</a:t>
            </a:r>
            <a:r>
              <a:rPr lang="en-US" dirty="0" smtClean="0">
                <a:latin typeface="Courier New"/>
                <a:cs typeface="Courier New"/>
              </a:rPr>
              <a:t> </a:t>
            </a:r>
            <a:r>
              <a:rPr lang="en-US" b="1" dirty="0" smtClean="0">
                <a:latin typeface="Courier New"/>
                <a:cs typeface="Courier New"/>
              </a:rPr>
              <a:t>currencies</a:t>
            </a:r>
            <a:r>
              <a:rPr lang="en-US" b="1" dirty="0">
                <a:latin typeface="Courier New"/>
                <a:cs typeface="Courier New"/>
              </a:rPr>
              <a:t>, during this time period (since 1971) have effectively </a:t>
            </a:r>
            <a:r>
              <a:rPr lang="en-US" b="1" dirty="0" smtClean="0">
                <a:latin typeface="Courier New"/>
                <a:cs typeface="Courier New"/>
              </a:rPr>
              <a:t>calculated</a:t>
            </a:r>
            <a:r>
              <a:rPr lang="en-US" dirty="0" smtClean="0">
                <a:latin typeface="Courier New"/>
                <a:cs typeface="Courier New"/>
              </a:rPr>
              <a:t> </a:t>
            </a:r>
            <a:r>
              <a:rPr lang="en-US" b="1" dirty="0" smtClean="0">
                <a:latin typeface="Courier New"/>
                <a:cs typeface="Courier New"/>
              </a:rPr>
              <a:t>their </a:t>
            </a:r>
            <a:r>
              <a:rPr lang="en-US" b="1" dirty="0">
                <a:latin typeface="Courier New"/>
                <a:cs typeface="Courier New"/>
              </a:rPr>
              <a:t>strategies on a basis of how respectable (from a classical </a:t>
            </a:r>
            <a:r>
              <a:rPr lang="en-US" b="1" dirty="0" smtClean="0">
                <a:latin typeface="Courier New"/>
                <a:cs typeface="Courier New"/>
              </a:rPr>
              <a:t>viewpoint</a:t>
            </a:r>
            <a:r>
              <a:rPr lang="en-US" dirty="0" smtClean="0">
                <a:latin typeface="Courier New"/>
                <a:cs typeface="Courier New"/>
              </a:rPr>
              <a:t> </a:t>
            </a:r>
            <a:r>
              <a:rPr lang="en-US" b="1" dirty="0" smtClean="0">
                <a:latin typeface="Courier New"/>
                <a:cs typeface="Courier New"/>
              </a:rPr>
              <a:t>parallel </a:t>
            </a:r>
            <a:r>
              <a:rPr lang="en-US" b="1" dirty="0">
                <a:latin typeface="Courier New"/>
                <a:cs typeface="Courier New"/>
              </a:rPr>
              <a:t>to “Gresham’s Law”) they seek to appear to be, in comparison </a:t>
            </a:r>
            <a:r>
              <a:rPr lang="en-US" b="1" dirty="0" smtClean="0">
                <a:latin typeface="Courier New"/>
                <a:cs typeface="Courier New"/>
              </a:rPr>
              <a:t>to</a:t>
            </a:r>
            <a:r>
              <a:rPr lang="en-US" dirty="0" smtClean="0">
                <a:latin typeface="Courier New"/>
                <a:cs typeface="Courier New"/>
              </a:rPr>
              <a:t> </a:t>
            </a:r>
            <a:r>
              <a:rPr lang="en-US" b="1" dirty="0" smtClean="0">
                <a:latin typeface="Courier New"/>
                <a:cs typeface="Courier New"/>
              </a:rPr>
              <a:t>other </a:t>
            </a:r>
            <a:r>
              <a:rPr lang="en-US" b="1" dirty="0">
                <a:latin typeface="Courier New"/>
                <a:cs typeface="Courier New"/>
              </a:rPr>
              <a:t>national paper fiat monies and in comparison to the US dollar</a:t>
            </a:r>
            <a:r>
              <a:rPr lang="en-US" b="1" dirty="0" smtClean="0">
                <a:latin typeface="Courier New"/>
                <a:cs typeface="Courier New"/>
              </a:rPr>
              <a:t>.</a:t>
            </a:r>
          </a:p>
          <a:p>
            <a:endParaRPr lang="en-US" b="1" dirty="0">
              <a:latin typeface="Courier New"/>
              <a:cs typeface="Courier New"/>
            </a:endParaRPr>
          </a:p>
          <a:p>
            <a:pPr algn="ctr"/>
            <a:r>
              <a:rPr lang="en-US" sz="2000" b="1" dirty="0">
                <a:latin typeface="Courier New"/>
                <a:cs typeface="Courier New"/>
              </a:rPr>
              <a:t>Some History of Institutions Created</a:t>
            </a:r>
            <a:endParaRPr lang="en-US" sz="2000" dirty="0">
              <a:latin typeface="Courier New"/>
              <a:cs typeface="Courier New"/>
            </a:endParaRPr>
          </a:p>
          <a:p>
            <a:pPr algn="ctr"/>
            <a:r>
              <a:rPr lang="en-US" sz="2000" b="1" dirty="0">
                <a:latin typeface="Courier New"/>
                <a:cs typeface="Courier New"/>
              </a:rPr>
              <a:t>to Promote Savings by Individual Savers</a:t>
            </a:r>
            <a:endParaRPr lang="en-US" sz="2000" dirty="0">
              <a:latin typeface="Courier New"/>
              <a:cs typeface="Courier New"/>
            </a:endParaRPr>
          </a:p>
          <a:p>
            <a:r>
              <a:rPr lang="en-US" dirty="0">
                <a:latin typeface="Courier New"/>
                <a:cs typeface="Courier New"/>
              </a:rPr>
              <a:t> </a:t>
            </a:r>
          </a:p>
          <a:p>
            <a:r>
              <a:rPr lang="en-US" b="1" dirty="0">
                <a:latin typeface="Courier New"/>
                <a:cs typeface="Courier New"/>
              </a:rPr>
              <a:t>    The first case of a “Postal Savings Bank” was established in the UK in 1861 paying interest at 2.5 %. In the USA </a:t>
            </a:r>
            <a:endParaRPr lang="en-US" b="1" dirty="0" smtClean="0">
              <a:latin typeface="Courier New"/>
              <a:cs typeface="Courier New"/>
            </a:endParaRPr>
          </a:p>
          <a:p>
            <a:r>
              <a:rPr lang="en-US" b="1" dirty="0" smtClean="0">
                <a:latin typeface="Courier New"/>
                <a:cs typeface="Courier New"/>
              </a:rPr>
              <a:t>a </a:t>
            </a:r>
            <a:r>
              <a:rPr lang="en-US" b="1" dirty="0">
                <a:latin typeface="Courier New"/>
                <a:cs typeface="Courier New"/>
              </a:rPr>
              <a:t>comparable system was established in </a:t>
            </a:r>
            <a:r>
              <a:rPr lang="en-US" b="1" dirty="0" smtClean="0">
                <a:latin typeface="Courier New"/>
                <a:cs typeface="Courier New"/>
              </a:rPr>
              <a:t>1911 </a:t>
            </a:r>
            <a:r>
              <a:rPr lang="en-US" b="1" dirty="0">
                <a:latin typeface="Courier New"/>
                <a:cs typeface="Courier New"/>
              </a:rPr>
              <a:t>but was </a:t>
            </a:r>
            <a:r>
              <a:rPr lang="en-US" b="1" dirty="0" smtClean="0">
                <a:latin typeface="Courier New"/>
                <a:cs typeface="Courier New"/>
              </a:rPr>
              <a:t>dis-continued </a:t>
            </a:r>
            <a:r>
              <a:rPr lang="en-US" b="1" dirty="0">
                <a:latin typeface="Courier New"/>
                <a:cs typeface="Courier New"/>
              </a:rPr>
              <a:t>in 1966 (although “postal money orders” continue </a:t>
            </a:r>
            <a:endParaRPr lang="en-US" b="1" dirty="0" smtClean="0">
              <a:latin typeface="Courier New"/>
              <a:cs typeface="Courier New"/>
            </a:endParaRPr>
          </a:p>
          <a:p>
            <a:r>
              <a:rPr lang="en-US" b="1" dirty="0" smtClean="0">
                <a:latin typeface="Courier New"/>
                <a:cs typeface="Courier New"/>
              </a:rPr>
              <a:t>to </a:t>
            </a:r>
            <a:r>
              <a:rPr lang="en-US" b="1" dirty="0">
                <a:latin typeface="Courier New"/>
                <a:cs typeface="Courier New"/>
              </a:rPr>
              <a:t>be available). When visiting Shenzhen in China recently </a:t>
            </a:r>
            <a:endParaRPr lang="en-US" b="1" dirty="0" smtClean="0">
              <a:latin typeface="Courier New"/>
              <a:cs typeface="Courier New"/>
            </a:endParaRPr>
          </a:p>
          <a:p>
            <a:r>
              <a:rPr lang="en-US" b="1" dirty="0">
                <a:latin typeface="Courier New"/>
                <a:cs typeface="Courier New"/>
              </a:rPr>
              <a:t>a</a:t>
            </a:r>
            <a:r>
              <a:rPr lang="en-US" b="1" dirty="0" smtClean="0">
                <a:latin typeface="Courier New"/>
                <a:cs typeface="Courier New"/>
              </a:rPr>
              <a:t>s a </a:t>
            </a:r>
            <a:r>
              <a:rPr lang="en-US" b="1" dirty="0">
                <a:latin typeface="Courier New"/>
                <a:cs typeface="Courier New"/>
              </a:rPr>
              <a:t>tourist, I was surprised to see a “Postal Savings Bank” </a:t>
            </a:r>
            <a:endParaRPr lang="en-US" b="1" dirty="0" smtClean="0">
              <a:latin typeface="Courier New"/>
              <a:cs typeface="Courier New"/>
            </a:endParaRPr>
          </a:p>
          <a:p>
            <a:r>
              <a:rPr lang="en-US" b="1" dirty="0" smtClean="0">
                <a:latin typeface="Courier New"/>
                <a:cs typeface="Courier New"/>
              </a:rPr>
              <a:t>in </a:t>
            </a:r>
            <a:r>
              <a:rPr lang="en-US" b="1" dirty="0">
                <a:latin typeface="Courier New"/>
                <a:cs typeface="Courier New"/>
              </a:rPr>
              <a:t>existence there. And I later learned that at this time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largest such national system is that in Japan.</a:t>
            </a:r>
            <a:r>
              <a:rPr lang="en-US" dirty="0">
                <a:latin typeface="Courier New"/>
                <a:cs typeface="Courier New"/>
              </a:rPr>
              <a:t>    </a:t>
            </a:r>
          </a:p>
          <a:p>
            <a:endParaRPr lang="en-US" dirty="0">
              <a:latin typeface="Courier New"/>
              <a:cs typeface="Courier New"/>
            </a:endParaRPr>
          </a:p>
        </p:txBody>
      </p:sp>
    </p:spTree>
    <p:extLst>
      <p:ext uri="{BB962C8B-B14F-4D97-AF65-F5344CB8AC3E}">
        <p14:creationId xmlns:p14="http://schemas.microsoft.com/office/powerpoint/2010/main" val="143083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40308"/>
          </a:xfrm>
          <a:prstGeom prst="rect">
            <a:avLst/>
          </a:prstGeom>
        </p:spPr>
        <p:txBody>
          <a:bodyPr wrap="square">
            <a:spAutoFit/>
          </a:bodyPr>
          <a:lstStyle/>
          <a:p>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“Savings and Loan Associations”, or the variously named institutions with analogous descriptive names, originated in the UK in the midst of the era of “strong money”, when the British pound was on the “Newtonian” gold </a:t>
            </a:r>
            <a:r>
              <a:rPr lang="en-US" b="1" dirty="0" smtClean="0">
                <a:latin typeface="Courier New"/>
                <a:cs typeface="Courier New"/>
              </a:rPr>
              <a:t>standard.</a:t>
            </a:r>
            <a:r>
              <a:rPr lang="en-US" dirty="0" smtClean="0">
                <a:latin typeface="Courier New"/>
                <a:cs typeface="Courier New"/>
              </a:rPr>
              <a:t> </a:t>
            </a:r>
            <a:r>
              <a:rPr lang="en-US" b="1" dirty="0" smtClean="0">
                <a:latin typeface="Courier New"/>
                <a:cs typeface="Courier New"/>
              </a:rPr>
              <a:t>Around </a:t>
            </a:r>
            <a:r>
              <a:rPr lang="en-US" b="1" dirty="0">
                <a:latin typeface="Courier New"/>
                <a:cs typeface="Courier New"/>
              </a:rPr>
              <a:t>1770 the comparable savings institutions in the UK were those </a:t>
            </a:r>
            <a:r>
              <a:rPr lang="en-US" b="1" dirty="0" smtClean="0">
                <a:latin typeface="Courier New"/>
                <a:cs typeface="Courier New"/>
              </a:rPr>
              <a:t>called</a:t>
            </a:r>
            <a:r>
              <a:rPr lang="en-US" dirty="0" smtClean="0">
                <a:latin typeface="Courier New"/>
                <a:cs typeface="Courier New"/>
              </a:rPr>
              <a:t> </a:t>
            </a:r>
            <a:r>
              <a:rPr lang="en-US" b="1" dirty="0" smtClean="0">
                <a:latin typeface="Courier New"/>
                <a:cs typeface="Courier New"/>
              </a:rPr>
              <a:t>“</a:t>
            </a:r>
            <a:r>
              <a:rPr lang="en-US" b="1" dirty="0">
                <a:latin typeface="Courier New"/>
                <a:cs typeface="Courier New"/>
              </a:rPr>
              <a:t>building societies”.</a:t>
            </a:r>
            <a:endParaRPr lang="en-US" dirty="0">
              <a:latin typeface="Courier New"/>
              <a:cs typeface="Courier New"/>
            </a:endParaRPr>
          </a:p>
          <a:p>
            <a:r>
              <a:rPr lang="en-US" b="1" dirty="0">
                <a:latin typeface="Courier New"/>
                <a:cs typeface="Courier New"/>
              </a:rPr>
              <a:t>    Earlier in their modern history the “savings and loan associations” in the US had a separate insurance corporation established to protect their depositors which was the FSLIC and which was directly parallel to the FDIC corporation which insured deposit account balances in ordinary “commercial banks”.</a:t>
            </a:r>
            <a:endParaRPr lang="en-US" dirty="0">
              <a:latin typeface="Courier New"/>
              <a:cs typeface="Courier New"/>
            </a:endParaRPr>
          </a:p>
          <a:p>
            <a:r>
              <a:rPr lang="en-US" b="1" dirty="0">
                <a:latin typeface="Courier New"/>
                <a:cs typeface="Courier New"/>
              </a:rPr>
              <a:t>    But when the great tide of inflation flowed in from Washington’s definitive </a:t>
            </a:r>
            <a:r>
              <a:rPr lang="en-US" b="1" dirty="0" smtClean="0">
                <a:latin typeface="Courier New"/>
                <a:cs typeface="Courier New"/>
              </a:rPr>
              <a:t>break </a:t>
            </a:r>
            <a:r>
              <a:rPr lang="en-US" b="1" dirty="0">
                <a:latin typeface="Courier New"/>
                <a:cs typeface="Courier New"/>
              </a:rPr>
              <a:t>(in 1971) with providing</a:t>
            </a:r>
            <a:r>
              <a:rPr lang="en-US" b="1" dirty="0" smtClean="0">
                <a:latin typeface="Courier New"/>
                <a:cs typeface="Courier New"/>
              </a:rPr>
              <a:t>, for </a:t>
            </a:r>
            <a:r>
              <a:rPr lang="en-US" b="1" dirty="0">
                <a:latin typeface="Courier New"/>
                <a:cs typeface="Courier New"/>
              </a:rPr>
              <a:t>the IMF member states, </a:t>
            </a:r>
            <a:r>
              <a:rPr lang="en-US" b="1" dirty="0" smtClean="0">
                <a:latin typeface="Courier New"/>
                <a:cs typeface="Courier New"/>
              </a:rPr>
              <a:t>a </a:t>
            </a:r>
            <a:r>
              <a:rPr lang="en-US" b="1" dirty="0">
                <a:latin typeface="Courier New"/>
                <a:cs typeface="Courier New"/>
              </a:rPr>
              <a:t>gold quota for </a:t>
            </a:r>
            <a:r>
              <a:rPr lang="en-US" b="1" dirty="0" smtClean="0">
                <a:latin typeface="Courier New"/>
                <a:cs typeface="Courier New"/>
              </a:rPr>
              <a:t>the </a:t>
            </a:r>
            <a:r>
              <a:rPr lang="en-US" b="1" dirty="0">
                <a:latin typeface="Courier New"/>
                <a:cs typeface="Courier New"/>
              </a:rPr>
              <a:t>dollar, </a:t>
            </a:r>
            <a:r>
              <a:rPr lang="en-US" b="1" dirty="0" smtClean="0">
                <a:latin typeface="Courier New"/>
                <a:cs typeface="Courier New"/>
              </a:rPr>
              <a:t>and </a:t>
            </a:r>
            <a:r>
              <a:rPr lang="en-US" b="1" dirty="0">
                <a:latin typeface="Courier New"/>
                <a:cs typeface="Courier New"/>
              </a:rPr>
              <a:t>with various cases of corruption in the S. &amp; L. area </a:t>
            </a:r>
            <a:r>
              <a:rPr lang="en-US" b="1" dirty="0" smtClean="0">
                <a:latin typeface="Courier New"/>
                <a:cs typeface="Courier New"/>
              </a:rPr>
              <a:t>that </a:t>
            </a:r>
            <a:r>
              <a:rPr lang="en-US" b="1" dirty="0">
                <a:latin typeface="Courier New"/>
                <a:cs typeface="Courier New"/>
              </a:rPr>
              <a:t>arose derived from relaxation of earlier versions of strong regulatory standards, </a:t>
            </a:r>
            <a:r>
              <a:rPr lang="en-US" b="1" dirty="0" smtClean="0">
                <a:latin typeface="Courier New"/>
                <a:cs typeface="Courier New"/>
              </a:rPr>
              <a:t>the </a:t>
            </a:r>
            <a:r>
              <a:rPr lang="en-US" b="1" dirty="0">
                <a:latin typeface="Courier New"/>
                <a:cs typeface="Courier New"/>
              </a:rPr>
              <a:t>result ultimately was that the </a:t>
            </a:r>
            <a:r>
              <a:rPr lang="en-US" b="1" dirty="0" smtClean="0">
                <a:latin typeface="Courier New"/>
                <a:cs typeface="Courier New"/>
              </a:rPr>
              <a:t> FSLIC </a:t>
            </a:r>
            <a:r>
              <a:rPr lang="en-US" b="1" dirty="0">
                <a:latin typeface="Courier New"/>
                <a:cs typeface="Courier New"/>
              </a:rPr>
              <a:t>(which had borne the great </a:t>
            </a:r>
            <a:r>
              <a:rPr lang="en-US" b="1" dirty="0" smtClean="0">
                <a:latin typeface="Courier New"/>
                <a:cs typeface="Courier New"/>
              </a:rPr>
              <a:t>weight </a:t>
            </a:r>
            <a:r>
              <a:rPr lang="en-US" b="1" dirty="0">
                <a:latin typeface="Courier New"/>
                <a:cs typeface="Courier New"/>
              </a:rPr>
              <a:t>of bailouts) was simply abolished and all of its remaining insureds were </a:t>
            </a:r>
            <a:r>
              <a:rPr lang="en-US" b="1" dirty="0" smtClean="0">
                <a:latin typeface="Courier New"/>
                <a:cs typeface="Courier New"/>
              </a:rPr>
              <a:t>put </a:t>
            </a:r>
            <a:r>
              <a:rPr lang="en-US" b="1" dirty="0">
                <a:latin typeface="Courier New"/>
                <a:cs typeface="Courier New"/>
              </a:rPr>
              <a:t>under the umbrella of the FDIC (which had previously also insured the institutions called “savings banks” besides </a:t>
            </a:r>
            <a:r>
              <a:rPr lang="en-US" b="1" dirty="0" smtClean="0">
                <a:latin typeface="Courier New"/>
                <a:cs typeface="Courier New"/>
              </a:rPr>
              <a:t>     of </a:t>
            </a:r>
            <a:r>
              <a:rPr lang="en-US" b="1" dirty="0">
                <a:latin typeface="Courier New"/>
                <a:cs typeface="Courier New"/>
              </a:rPr>
              <a:t>its main function of insuring small or modest sized </a:t>
            </a:r>
            <a:r>
              <a:rPr lang="en-US" b="1" dirty="0" smtClean="0">
                <a:latin typeface="Courier New"/>
                <a:cs typeface="Courier New"/>
              </a:rPr>
              <a:t> deposit </a:t>
            </a:r>
            <a:r>
              <a:rPr lang="en-US" b="1" dirty="0">
                <a:latin typeface="Courier New"/>
                <a:cs typeface="Courier New"/>
              </a:rPr>
              <a:t>accounts in retail commercial banks))</a:t>
            </a:r>
            <a:r>
              <a:rPr lang="en-US" b="1" dirty="0" smtClean="0">
                <a:latin typeface="Courier New"/>
                <a:cs typeface="Courier New"/>
              </a:rPr>
              <a:t>.</a:t>
            </a:r>
            <a:endParaRPr lang="en-US" dirty="0">
              <a:latin typeface="Courier New"/>
              <a:cs typeface="Courier New"/>
            </a:endParaRPr>
          </a:p>
        </p:txBody>
      </p:sp>
    </p:spTree>
    <p:extLst>
      <p:ext uri="{BB962C8B-B14F-4D97-AF65-F5344CB8AC3E}">
        <p14:creationId xmlns:p14="http://schemas.microsoft.com/office/powerpoint/2010/main" val="83826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524864"/>
          </a:xfrm>
          <a:prstGeom prst="rect">
            <a:avLst/>
          </a:prstGeom>
        </p:spPr>
        <p:txBody>
          <a:bodyPr wrap="square">
            <a:spAutoFit/>
          </a:bodyPr>
          <a:lstStyle/>
          <a:p>
            <a:r>
              <a:rPr lang="en-US" b="1" dirty="0">
                <a:latin typeface="Courier New"/>
                <a:cs typeface="Courier New"/>
              </a:rPr>
              <a:t> </a:t>
            </a:r>
            <a:r>
              <a:rPr lang="en-US" b="1" dirty="0" smtClean="0">
                <a:latin typeface="Courier New"/>
                <a:cs typeface="Courier New"/>
              </a:rPr>
              <a:t>	Before </a:t>
            </a:r>
            <a:r>
              <a:rPr lang="en-US" b="1" dirty="0">
                <a:latin typeface="Courier New"/>
                <a:cs typeface="Courier New"/>
              </a:rPr>
              <a:t>being effectively terminated, the “S&amp;L’s” in the USA were </a:t>
            </a:r>
            <a:r>
              <a:rPr lang="en-US" b="1" dirty="0" smtClean="0">
                <a:latin typeface="Courier New"/>
                <a:cs typeface="Courier New"/>
              </a:rPr>
              <a:t>perhaps</a:t>
            </a:r>
            <a:r>
              <a:rPr lang="en-US" dirty="0" smtClean="0">
                <a:latin typeface="Courier New"/>
                <a:cs typeface="Courier New"/>
              </a:rPr>
              <a:t> </a:t>
            </a:r>
            <a:r>
              <a:rPr lang="en-US" b="1" dirty="0" smtClean="0">
                <a:latin typeface="Courier New"/>
                <a:cs typeface="Courier New"/>
              </a:rPr>
              <a:t>comparable </a:t>
            </a:r>
            <a:r>
              <a:rPr lang="en-US" b="1" dirty="0">
                <a:latin typeface="Courier New"/>
                <a:cs typeface="Courier New"/>
              </a:rPr>
              <a:t>to “Icesave” and that comparison suggests also how their </a:t>
            </a:r>
            <a:r>
              <a:rPr lang="en-US" b="1" dirty="0" smtClean="0">
                <a:latin typeface="Courier New"/>
                <a:cs typeface="Courier New"/>
              </a:rPr>
              <a:t>investments</a:t>
            </a:r>
            <a:r>
              <a:rPr lang="en-US" dirty="0" smtClean="0">
                <a:latin typeface="Courier New"/>
                <a:cs typeface="Courier New"/>
              </a:rPr>
              <a:t> </a:t>
            </a:r>
            <a:r>
              <a:rPr lang="en-US" b="1" dirty="0" smtClean="0">
                <a:latin typeface="Courier New"/>
                <a:cs typeface="Courier New"/>
              </a:rPr>
              <a:t>may </a:t>
            </a:r>
            <a:r>
              <a:rPr lang="en-US" b="1" dirty="0">
                <a:latin typeface="Courier New"/>
                <a:cs typeface="Courier New"/>
              </a:rPr>
              <a:t>have had weaknesses with regard to risk probabilities. So, under extreme</a:t>
            </a:r>
            <a:endParaRPr lang="en-US" dirty="0">
              <a:latin typeface="Courier New"/>
              <a:cs typeface="Courier New"/>
            </a:endParaRPr>
          </a:p>
          <a:p>
            <a:r>
              <a:rPr lang="en-US" b="1" dirty="0">
                <a:latin typeface="Courier New"/>
                <a:cs typeface="Courier New"/>
              </a:rPr>
              <a:t>variations in the general economic/financial climate, they were not able </a:t>
            </a:r>
            <a:r>
              <a:rPr lang="en-US" b="1" dirty="0" smtClean="0">
                <a:latin typeface="Courier New"/>
                <a:cs typeface="Courier New"/>
              </a:rPr>
              <a:t>to</a:t>
            </a:r>
            <a:r>
              <a:rPr lang="en-US" dirty="0" smtClean="0">
                <a:latin typeface="Courier New"/>
                <a:cs typeface="Courier New"/>
              </a:rPr>
              <a:t> </a:t>
            </a:r>
            <a:r>
              <a:rPr lang="en-US" b="1" dirty="0" smtClean="0">
                <a:latin typeface="Courier New"/>
                <a:cs typeface="Courier New"/>
              </a:rPr>
              <a:t>survive </a:t>
            </a:r>
            <a:r>
              <a:rPr lang="en-US" b="1" dirty="0">
                <a:latin typeface="Courier New"/>
                <a:cs typeface="Courier New"/>
              </a:rPr>
              <a:t>(although their customers were generally comfortably protected </a:t>
            </a:r>
            <a:r>
              <a:rPr lang="en-US" b="1" dirty="0" smtClean="0">
                <a:latin typeface="Courier New"/>
                <a:cs typeface="Courier New"/>
              </a:rPr>
              <a:t>by</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FSLIC insurance program)</a:t>
            </a:r>
            <a:r>
              <a:rPr lang="en-US" b="1" dirty="0" smtClean="0">
                <a:latin typeface="Courier New"/>
                <a:cs typeface="Courier New"/>
              </a:rPr>
              <a:t>.</a:t>
            </a:r>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a:p>
            <a:pPr algn="ctr"/>
            <a:r>
              <a:rPr lang="en-US" sz="2000" b="1" dirty="0">
                <a:latin typeface="Courier New"/>
                <a:cs typeface="Courier New"/>
              </a:rPr>
              <a:t>Conditions for the Attractiveness of Savings Accounts</a:t>
            </a:r>
            <a:endParaRPr lang="en-US" sz="2000" dirty="0">
              <a:latin typeface="Courier New"/>
              <a:cs typeface="Courier New"/>
            </a:endParaRPr>
          </a:p>
          <a:p>
            <a:r>
              <a:rPr lang="en-US" sz="2000" b="1" dirty="0">
                <a:latin typeface="Courier New"/>
                <a:cs typeface="Courier New"/>
              </a:rPr>
              <a:t> </a:t>
            </a:r>
            <a:endParaRPr lang="en-US" sz="2000" dirty="0">
              <a:latin typeface="Courier New"/>
              <a:cs typeface="Courier New"/>
            </a:endParaRPr>
          </a:p>
          <a:p>
            <a:r>
              <a:rPr lang="en-US" b="1" dirty="0">
                <a:latin typeface="Courier New"/>
                <a:cs typeface="Courier New"/>
              </a:rPr>
              <a:t>    An individual of the species “homo </a:t>
            </a:r>
            <a:r>
              <a:rPr lang="en-US" b="1" dirty="0">
                <a:latin typeface="Courier New"/>
                <a:cs typeface="Courier New"/>
              </a:rPr>
              <a:t>oeconomicus</a:t>
            </a:r>
            <a:r>
              <a:rPr lang="en-US" b="1" dirty="0">
                <a:latin typeface="Courier New"/>
                <a:cs typeface="Courier New"/>
              </a:rPr>
              <a:t>”, blessed, we presume, with the facility of “rational expectations”, can be imagined in the situation of needing to decide on whether to put money into a “savings account” or </a:t>
            </a:r>
            <a:r>
              <a:rPr lang="en-US" b="1" dirty="0" smtClean="0">
                <a:latin typeface="Courier New"/>
                <a:cs typeface="Courier New"/>
              </a:rPr>
              <a:t>perhaps</a:t>
            </a:r>
            <a:r>
              <a:rPr lang="en-US" dirty="0" smtClean="0">
                <a:latin typeface="Courier New"/>
                <a:cs typeface="Courier New"/>
              </a:rPr>
              <a:t> </a:t>
            </a:r>
            <a:r>
              <a:rPr lang="en-US" b="1" dirty="0" smtClean="0">
                <a:latin typeface="Courier New"/>
                <a:cs typeface="Courier New"/>
              </a:rPr>
              <a:t>to </a:t>
            </a:r>
            <a:r>
              <a:rPr lang="en-US" b="1" dirty="0">
                <a:latin typeface="Courier New"/>
                <a:cs typeface="Courier New"/>
              </a:rPr>
              <a:t>follow some other strategy with his money, over a period of time</a:t>
            </a:r>
            <a:r>
              <a:rPr lang="en-US" b="1" dirty="0" smtClean="0">
                <a:latin typeface="Courier New"/>
                <a:cs typeface="Courier New"/>
              </a:rPr>
              <a:t>.</a:t>
            </a:r>
          </a:p>
          <a:p>
            <a:r>
              <a:rPr lang="en-US" b="1" dirty="0" smtClean="0">
                <a:latin typeface="Courier New"/>
                <a:cs typeface="Courier New"/>
              </a:rPr>
              <a:t>	It </a:t>
            </a:r>
            <a:r>
              <a:rPr lang="en-US" b="1" dirty="0">
                <a:latin typeface="Courier New"/>
                <a:cs typeface="Courier New"/>
              </a:rPr>
              <a:t>is not widely advertised by American financial or banking institutions</a:t>
            </a:r>
            <a:r>
              <a:rPr lang="en-US" b="1" dirty="0" smtClean="0">
                <a:latin typeface="Courier New"/>
                <a:cs typeface="Courier New"/>
              </a:rPr>
              <a:t>,</a:t>
            </a:r>
            <a:r>
              <a:rPr lang="en-US" dirty="0" smtClean="0">
                <a:latin typeface="Courier New"/>
                <a:cs typeface="Courier New"/>
              </a:rPr>
              <a:t> </a:t>
            </a:r>
            <a:r>
              <a:rPr lang="en-US" b="1" dirty="0" smtClean="0">
                <a:latin typeface="Courier New"/>
                <a:cs typeface="Courier New"/>
              </a:rPr>
              <a:t>but </a:t>
            </a:r>
            <a:r>
              <a:rPr lang="en-US" b="1" dirty="0">
                <a:latin typeface="Courier New"/>
                <a:cs typeface="Courier New"/>
              </a:rPr>
              <a:t>the rate of interest that they would pay on deposit or “money market</a:t>
            </a:r>
            <a:r>
              <a:rPr lang="en-US" b="1" dirty="0" smtClean="0">
                <a:latin typeface="Courier New"/>
                <a:cs typeface="Courier New"/>
              </a:rPr>
              <a:t>”</a:t>
            </a:r>
            <a:r>
              <a:rPr lang="en-US" dirty="0" smtClean="0">
                <a:latin typeface="Courier New"/>
                <a:cs typeface="Courier New"/>
              </a:rPr>
              <a:t> </a:t>
            </a:r>
            <a:r>
              <a:rPr lang="en-US" b="1" dirty="0" smtClean="0">
                <a:latin typeface="Courier New"/>
                <a:cs typeface="Courier New"/>
              </a:rPr>
              <a:t>accounts </a:t>
            </a:r>
            <a:r>
              <a:rPr lang="en-US" b="1" dirty="0">
                <a:latin typeface="Courier New"/>
                <a:cs typeface="Courier New"/>
              </a:rPr>
              <a:t>might be lower than the rational expectation for the rate of </a:t>
            </a:r>
            <a:r>
              <a:rPr lang="en-US" b="1" dirty="0" smtClean="0">
                <a:latin typeface="Courier New"/>
                <a:cs typeface="Courier New"/>
              </a:rPr>
              <a:t>inflation</a:t>
            </a:r>
            <a:r>
              <a:rPr lang="en-US" dirty="0" smtClean="0">
                <a:latin typeface="Courier New"/>
                <a:cs typeface="Courier New"/>
              </a:rPr>
              <a:t> </a:t>
            </a:r>
            <a:r>
              <a:rPr lang="en-US" b="1" dirty="0" smtClean="0">
                <a:latin typeface="Courier New"/>
                <a:cs typeface="Courier New"/>
              </a:rPr>
              <a:t>relevant </a:t>
            </a:r>
            <a:r>
              <a:rPr lang="en-US" b="1" dirty="0">
                <a:latin typeface="Courier New"/>
                <a:cs typeface="Courier New"/>
              </a:rPr>
              <a:t>for the national currency</a:t>
            </a:r>
            <a:r>
              <a:rPr lang="en-US" b="1" dirty="0" smtClean="0">
                <a:latin typeface="Courier New"/>
                <a:cs typeface="Courier New"/>
              </a:rPr>
              <a:t>.</a:t>
            </a:r>
          </a:p>
          <a:p>
            <a:r>
              <a:rPr lang="en-US" b="1" dirty="0" smtClean="0">
                <a:latin typeface="Courier New"/>
                <a:cs typeface="Courier New"/>
              </a:rPr>
              <a:t>	So </a:t>
            </a:r>
            <a:r>
              <a:rPr lang="en-US" b="1" dirty="0">
                <a:latin typeface="Courier New"/>
                <a:cs typeface="Courier New"/>
              </a:rPr>
              <a:t>should the “economic person” rationally decide to </a:t>
            </a:r>
            <a:r>
              <a:rPr lang="en-US" b="1" dirty="0" smtClean="0">
                <a:latin typeface="Courier New"/>
                <a:cs typeface="Courier New"/>
              </a:rPr>
              <a:t>“save</a:t>
            </a:r>
            <a:r>
              <a:rPr lang="en-US" b="1" dirty="0">
                <a:latin typeface="Courier New"/>
                <a:cs typeface="Courier New"/>
              </a:rPr>
              <a:t>”, using such a channel for the depositing of his money, </a:t>
            </a:r>
            <a:endParaRPr lang="en-US" dirty="0">
              <a:latin typeface="Courier New"/>
              <a:cs typeface="Courier New"/>
            </a:endParaRPr>
          </a:p>
        </p:txBody>
      </p:sp>
    </p:spTree>
    <p:extLst>
      <p:ext uri="{BB962C8B-B14F-4D97-AF65-F5344CB8AC3E}">
        <p14:creationId xmlns:p14="http://schemas.microsoft.com/office/powerpoint/2010/main" val="700791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8"/>
          </a:xfrm>
          <a:prstGeom prst="rect">
            <a:avLst/>
          </a:prstGeom>
        </p:spPr>
        <p:txBody>
          <a:bodyPr wrap="square">
            <a:spAutoFit/>
          </a:bodyPr>
          <a:lstStyle/>
          <a:p>
            <a:r>
              <a:rPr lang="en-US" b="1" dirty="0" smtClean="0">
                <a:latin typeface="Courier New"/>
                <a:cs typeface="Courier New"/>
              </a:rPr>
              <a:t>or, perhaps, should that person decide to </a:t>
            </a:r>
            <a:r>
              <a:rPr lang="en-US" b="1" dirty="0">
                <a:latin typeface="Courier New"/>
                <a:cs typeface="Courier New"/>
              </a:rPr>
              <a:t>go early into </a:t>
            </a:r>
            <a:endParaRPr lang="en-US" b="1" dirty="0" smtClean="0">
              <a:latin typeface="Courier New"/>
              <a:cs typeface="Courier New"/>
            </a:endParaRPr>
          </a:p>
          <a:p>
            <a:r>
              <a:rPr lang="en-US" b="1" dirty="0" smtClean="0">
                <a:latin typeface="Courier New"/>
                <a:cs typeface="Courier New"/>
              </a:rPr>
              <a:t>a </a:t>
            </a:r>
            <a:r>
              <a:rPr lang="en-US" b="1" dirty="0">
                <a:latin typeface="Courier New"/>
                <a:cs typeface="Courier New"/>
              </a:rPr>
              <a:t>housing purchase for which he/she might need to borrow money, perhaps under the conditions applicable to “sub-prime” borrowers?</a:t>
            </a:r>
            <a:endParaRPr lang="en-US" dirty="0">
              <a:latin typeface="Courier New"/>
              <a:cs typeface="Courier New"/>
            </a:endParaRPr>
          </a:p>
          <a:p>
            <a:r>
              <a:rPr lang="en-US" b="1" dirty="0">
                <a:latin typeface="Courier New"/>
                <a:cs typeface="Courier New"/>
              </a:rPr>
              <a:t>    It is obviously not simply “thrifty”, but under conditions of </a:t>
            </a:r>
            <a:r>
              <a:rPr lang="en-US" b="1" dirty="0" smtClean="0">
                <a:latin typeface="Courier New"/>
                <a:cs typeface="Courier New"/>
              </a:rPr>
              <a:t>uncertainty</a:t>
            </a:r>
            <a:r>
              <a:rPr lang="en-US" dirty="0" smtClean="0">
                <a:latin typeface="Courier New"/>
                <a:cs typeface="Courier New"/>
              </a:rPr>
              <a:t> </a:t>
            </a:r>
            <a:r>
              <a:rPr lang="en-US" b="1" dirty="0" smtClean="0">
                <a:latin typeface="Courier New"/>
                <a:cs typeface="Courier New"/>
              </a:rPr>
              <a:t>about </a:t>
            </a:r>
            <a:r>
              <a:rPr lang="en-US" b="1" dirty="0">
                <a:latin typeface="Courier New"/>
                <a:cs typeface="Courier New"/>
              </a:rPr>
              <a:t>the continuing value of the national currency it could, indeed, be </a:t>
            </a:r>
            <a:r>
              <a:rPr lang="en-US" b="1" dirty="0" smtClean="0">
                <a:latin typeface="Courier New"/>
                <a:cs typeface="Courier New"/>
              </a:rPr>
              <a:t>the</a:t>
            </a:r>
            <a:r>
              <a:rPr lang="en-US" dirty="0" smtClean="0">
                <a:latin typeface="Courier New"/>
                <a:cs typeface="Courier New"/>
              </a:rPr>
              <a:t> </a:t>
            </a:r>
            <a:r>
              <a:rPr lang="en-US" b="1" dirty="0" smtClean="0">
                <a:latin typeface="Courier New"/>
                <a:cs typeface="Courier New"/>
              </a:rPr>
              <a:t>more </a:t>
            </a:r>
            <a:r>
              <a:rPr lang="en-US" b="1" dirty="0">
                <a:latin typeface="Courier New"/>
                <a:cs typeface="Courier New"/>
              </a:rPr>
              <a:t>rational choice to go earlier into the house purchase rather than to </a:t>
            </a:r>
            <a:r>
              <a:rPr lang="en-US" b="1" dirty="0" smtClean="0">
                <a:latin typeface="Courier New"/>
                <a:cs typeface="Courier New"/>
              </a:rPr>
              <a:t>wait</a:t>
            </a:r>
            <a:r>
              <a:rPr lang="en-US" dirty="0" smtClean="0">
                <a:latin typeface="Courier New"/>
                <a:cs typeface="Courier New"/>
              </a:rPr>
              <a:t> </a:t>
            </a:r>
            <a:r>
              <a:rPr lang="en-US" b="1" dirty="0" smtClean="0">
                <a:latin typeface="Courier New"/>
                <a:cs typeface="Courier New"/>
              </a:rPr>
              <a:t>to </a:t>
            </a:r>
            <a:r>
              <a:rPr lang="en-US" b="1" dirty="0">
                <a:latin typeface="Courier New"/>
                <a:cs typeface="Courier New"/>
              </a:rPr>
              <a:t>develop a stronger basis, by saving money over a time period, before </a:t>
            </a:r>
            <a:r>
              <a:rPr lang="en-US" b="1" dirty="0" smtClean="0">
                <a:latin typeface="Courier New"/>
                <a:cs typeface="Courier New"/>
              </a:rPr>
              <a:t>reaching</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time to make a “down payment” on a mortgage financed house purchase. </a:t>
            </a:r>
            <a:endParaRPr lang="en-US" dirty="0">
              <a:latin typeface="Courier New"/>
              <a:cs typeface="Courier New"/>
            </a:endParaRPr>
          </a:p>
          <a:p>
            <a:r>
              <a:rPr lang="en-US" b="1" dirty="0">
                <a:latin typeface="Courier New"/>
                <a:cs typeface="Courier New"/>
              </a:rPr>
              <a:t>    But under the conditions generally obtaining, for the US dollar and </a:t>
            </a:r>
            <a:r>
              <a:rPr lang="en-US" b="1" dirty="0" smtClean="0">
                <a:latin typeface="Courier New"/>
                <a:cs typeface="Courier New"/>
              </a:rPr>
              <a:t>for</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British pound, at the time period, say, </a:t>
            </a:r>
            <a:r>
              <a:rPr lang="en-US" b="1" dirty="0" smtClean="0">
                <a:latin typeface="Courier New"/>
                <a:cs typeface="Courier New"/>
              </a:rPr>
              <a:t>of </a:t>
            </a:r>
            <a:r>
              <a:rPr lang="en-US" b="1" dirty="0">
                <a:latin typeface="Courier New"/>
                <a:cs typeface="Courier New"/>
              </a:rPr>
              <a:t>1870 through 1910, there </a:t>
            </a:r>
            <a:r>
              <a:rPr lang="en-US" b="1" dirty="0" smtClean="0">
                <a:latin typeface="Courier New"/>
                <a:cs typeface="Courier New"/>
              </a:rPr>
              <a:t>were</a:t>
            </a:r>
            <a:r>
              <a:rPr lang="en-US" dirty="0" smtClean="0">
                <a:latin typeface="Courier New"/>
                <a:cs typeface="Courier New"/>
              </a:rPr>
              <a:t> </a:t>
            </a:r>
            <a:r>
              <a:rPr lang="en-US" b="1" dirty="0" smtClean="0">
                <a:latin typeface="Courier New"/>
                <a:cs typeface="Courier New"/>
              </a:rPr>
              <a:t>modest </a:t>
            </a:r>
            <a:r>
              <a:rPr lang="en-US" b="1" dirty="0">
                <a:latin typeface="Courier New"/>
                <a:cs typeface="Courier New"/>
              </a:rPr>
              <a:t>interest rates available for savers (</a:t>
            </a:r>
            <a:r>
              <a:rPr lang="en-US" b="1" dirty="0" smtClean="0">
                <a:latin typeface="Courier New"/>
                <a:cs typeface="Courier New"/>
              </a:rPr>
              <a:t>or </a:t>
            </a:r>
            <a:r>
              <a:rPr lang="en-US" b="1" dirty="0">
                <a:latin typeface="Courier New"/>
                <a:cs typeface="Courier New"/>
              </a:rPr>
              <a:t>savings account depositors </a:t>
            </a:r>
            <a:r>
              <a:rPr lang="en-US" b="1" dirty="0" smtClean="0">
                <a:latin typeface="Courier New"/>
                <a:cs typeface="Courier New"/>
              </a:rPr>
              <a:t>of</a:t>
            </a:r>
            <a:r>
              <a:rPr lang="en-US" dirty="0" smtClean="0">
                <a:latin typeface="Courier New"/>
                <a:cs typeface="Courier New"/>
              </a:rPr>
              <a:t> </a:t>
            </a:r>
            <a:r>
              <a:rPr lang="en-US" b="1" dirty="0" smtClean="0">
                <a:latin typeface="Courier New"/>
                <a:cs typeface="Courier New"/>
              </a:rPr>
              <a:t>whatever </a:t>
            </a:r>
            <a:r>
              <a:rPr lang="en-US" b="1" dirty="0">
                <a:latin typeface="Courier New"/>
                <a:cs typeface="Courier New"/>
              </a:rPr>
              <a:t>motivation) in Savings and Loan Associations or in other </a:t>
            </a:r>
            <a:r>
              <a:rPr lang="en-US" b="1" dirty="0" smtClean="0">
                <a:latin typeface="Courier New"/>
                <a:cs typeface="Courier New"/>
              </a:rPr>
              <a:t>institutions</a:t>
            </a:r>
            <a:r>
              <a:rPr lang="en-US" dirty="0" smtClean="0">
                <a:latin typeface="Courier New"/>
                <a:cs typeface="Courier New"/>
              </a:rPr>
              <a:t> </a:t>
            </a:r>
            <a:r>
              <a:rPr lang="en-US" b="1" dirty="0" smtClean="0">
                <a:latin typeface="Courier New"/>
                <a:cs typeface="Courier New"/>
              </a:rPr>
              <a:t>offering </a:t>
            </a:r>
            <a:r>
              <a:rPr lang="en-US" b="1" dirty="0">
                <a:latin typeface="Courier New"/>
                <a:cs typeface="Courier New"/>
              </a:rPr>
              <a:t>comparable deposit accounts AND this </a:t>
            </a:r>
            <a:r>
              <a:rPr lang="en-US" b="1" dirty="0" smtClean="0">
                <a:latin typeface="Courier New"/>
                <a:cs typeface="Courier New"/>
              </a:rPr>
              <a:t>in </a:t>
            </a:r>
            <a:r>
              <a:rPr lang="en-US" b="1" dirty="0">
                <a:latin typeface="Courier New"/>
                <a:cs typeface="Courier New"/>
              </a:rPr>
              <a:t>the context of the </a:t>
            </a:r>
            <a:r>
              <a:rPr lang="en-US" b="1" dirty="0" smtClean="0">
                <a:latin typeface="Courier New"/>
                <a:cs typeface="Courier New"/>
              </a:rPr>
              <a:t>general</a:t>
            </a:r>
            <a:r>
              <a:rPr lang="en-US" dirty="0" smtClean="0">
                <a:latin typeface="Courier New"/>
                <a:cs typeface="Courier New"/>
              </a:rPr>
              <a:t> </a:t>
            </a:r>
            <a:r>
              <a:rPr lang="en-US" b="1" dirty="0" smtClean="0">
                <a:latin typeface="Courier New"/>
                <a:cs typeface="Courier New"/>
              </a:rPr>
              <a:t>absence </a:t>
            </a:r>
            <a:r>
              <a:rPr lang="en-US" b="1" dirty="0">
                <a:latin typeface="Courier New"/>
                <a:cs typeface="Courier New"/>
              </a:rPr>
              <a:t>of inflation (because </a:t>
            </a:r>
            <a:r>
              <a:rPr lang="en-US" b="1" dirty="0" smtClean="0">
                <a:latin typeface="Courier New"/>
                <a:cs typeface="Courier New"/>
              </a:rPr>
              <a:t>of </a:t>
            </a:r>
            <a:r>
              <a:rPr lang="en-US" b="1" dirty="0">
                <a:latin typeface="Courier New"/>
                <a:cs typeface="Courier New"/>
              </a:rPr>
              <a:t>the dollar and the pound then both </a:t>
            </a:r>
            <a:r>
              <a:rPr lang="en-US" b="1" dirty="0" smtClean="0">
                <a:latin typeface="Courier New"/>
                <a:cs typeface="Courier New"/>
              </a:rPr>
              <a:t>standing</a:t>
            </a:r>
            <a:r>
              <a:rPr lang="en-US" dirty="0" smtClean="0">
                <a:latin typeface="Courier New"/>
                <a:cs typeface="Courier New"/>
              </a:rPr>
              <a:t> </a:t>
            </a:r>
            <a:r>
              <a:rPr lang="en-US" b="1" dirty="0" smtClean="0">
                <a:latin typeface="Courier New"/>
                <a:cs typeface="Courier New"/>
              </a:rPr>
              <a:t>in </a:t>
            </a:r>
            <a:r>
              <a:rPr lang="en-US" b="1" dirty="0">
                <a:latin typeface="Courier New"/>
                <a:cs typeface="Courier New"/>
              </a:rPr>
              <a:t>a standardized fixed price relationship to the “troy ounce” of gold)</a:t>
            </a:r>
            <a:r>
              <a:rPr lang="en-US" b="1" dirty="0" smtClean="0">
                <a:latin typeface="Courier New"/>
                <a:cs typeface="Courier New"/>
              </a:rPr>
              <a:t>.</a:t>
            </a:r>
          </a:p>
          <a:p>
            <a:r>
              <a:rPr lang="en-US" b="1" dirty="0">
                <a:latin typeface="Courier New"/>
                <a:cs typeface="Courier New"/>
              </a:rPr>
              <a:t>	</a:t>
            </a:r>
            <a:r>
              <a:rPr lang="en-US" b="1" dirty="0" smtClean="0"/>
              <a:t> </a:t>
            </a:r>
            <a:r>
              <a:rPr lang="en-US" b="1" dirty="0">
                <a:latin typeface="Courier New"/>
                <a:cs typeface="Courier New"/>
              </a:rPr>
              <a:t>But of course we can note that in those days, although depositors </a:t>
            </a:r>
            <a:r>
              <a:rPr lang="en-US" b="1" dirty="0" smtClean="0">
                <a:latin typeface="Courier New"/>
                <a:cs typeface="Courier New"/>
              </a:rPr>
              <a:t>could</a:t>
            </a:r>
            <a:r>
              <a:rPr lang="en-US" dirty="0" smtClean="0">
                <a:latin typeface="Courier New"/>
                <a:cs typeface="Courier New"/>
              </a:rPr>
              <a:t> </a:t>
            </a:r>
            <a:r>
              <a:rPr lang="en-US" b="1" dirty="0" smtClean="0">
                <a:latin typeface="Courier New"/>
                <a:cs typeface="Courier New"/>
              </a:rPr>
              <a:t>earn </a:t>
            </a:r>
            <a:r>
              <a:rPr lang="en-US" b="1" dirty="0">
                <a:latin typeface="Courier New"/>
                <a:cs typeface="Courier New"/>
              </a:rPr>
              <a:t>a genuine increment of interest on </a:t>
            </a:r>
            <a:r>
              <a:rPr lang="en-US" b="1" dirty="0" smtClean="0">
                <a:latin typeface="Courier New"/>
                <a:cs typeface="Courier New"/>
              </a:rPr>
              <a:t> their </a:t>
            </a:r>
            <a:r>
              <a:rPr lang="en-US" b="1" dirty="0">
                <a:latin typeface="Courier New"/>
                <a:cs typeface="Courier New"/>
              </a:rPr>
              <a:t>savings deposits there </a:t>
            </a:r>
            <a:r>
              <a:rPr lang="en-US" b="1" dirty="0" smtClean="0">
                <a:latin typeface="Courier New"/>
                <a:cs typeface="Courier New"/>
              </a:rPr>
              <a:t>was</a:t>
            </a:r>
            <a:r>
              <a:rPr lang="en-US" dirty="0" smtClean="0">
                <a:latin typeface="Courier New"/>
                <a:cs typeface="Courier New"/>
              </a:rPr>
              <a:t>	</a:t>
            </a:r>
            <a:r>
              <a:rPr lang="en-US" b="1" dirty="0" smtClean="0">
                <a:latin typeface="Courier New"/>
                <a:cs typeface="Courier New"/>
              </a:rPr>
              <a:t>generally </a:t>
            </a:r>
            <a:r>
              <a:rPr lang="en-US" b="1" dirty="0">
                <a:latin typeface="Courier New"/>
                <a:cs typeface="Courier New"/>
              </a:rPr>
              <a:t>no provision for </a:t>
            </a:r>
            <a:endParaRPr lang="en-US" dirty="0">
              <a:latin typeface="Courier New"/>
              <a:cs typeface="Courier New"/>
            </a:endParaRPr>
          </a:p>
        </p:txBody>
      </p:sp>
    </p:spTree>
    <p:extLst>
      <p:ext uri="{BB962C8B-B14F-4D97-AF65-F5344CB8AC3E}">
        <p14:creationId xmlns:p14="http://schemas.microsoft.com/office/powerpoint/2010/main" val="383906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94085"/>
          </a:xfrm>
          <a:prstGeom prst="rect">
            <a:avLst/>
          </a:prstGeom>
        </p:spPr>
        <p:txBody>
          <a:bodyPr wrap="square">
            <a:spAutoFit/>
          </a:bodyPr>
          <a:lstStyle/>
          <a:p>
            <a:r>
              <a:rPr lang="en-US" b="1" dirty="0" smtClean="0">
                <a:latin typeface="Courier New"/>
                <a:cs typeface="Courier New"/>
              </a:rPr>
              <a:t>an insurance coverage for the possibility, like</a:t>
            </a:r>
            <a:r>
              <a:rPr lang="en-US" dirty="0" smtClean="0">
                <a:latin typeface="Courier New"/>
                <a:cs typeface="Courier New"/>
              </a:rPr>
              <a:t> </a:t>
            </a:r>
            <a:r>
              <a:rPr lang="en-US" b="1" dirty="0" smtClean="0">
                <a:latin typeface="Courier New"/>
                <a:cs typeface="Courier New"/>
              </a:rPr>
              <a:t>recently with “Icesave”, that the calculations of the institution might </a:t>
            </a:r>
          </a:p>
          <a:p>
            <a:r>
              <a:rPr lang="en-US" b="1" dirty="0">
                <a:latin typeface="Courier New"/>
                <a:cs typeface="Courier New"/>
              </a:rPr>
              <a:t>n</a:t>
            </a:r>
            <a:r>
              <a:rPr lang="en-US" b="1" dirty="0" smtClean="0">
                <a:latin typeface="Courier New"/>
                <a:cs typeface="Courier New"/>
              </a:rPr>
              <a:t>ot</a:t>
            </a:r>
            <a:r>
              <a:rPr lang="en-US" dirty="0" smtClean="0">
                <a:latin typeface="Courier New"/>
                <a:cs typeface="Courier New"/>
              </a:rPr>
              <a:t> </a:t>
            </a:r>
            <a:r>
              <a:rPr lang="en-US" b="1" dirty="0" smtClean="0">
                <a:latin typeface="Courier New"/>
                <a:cs typeface="Courier New"/>
              </a:rPr>
              <a:t>be perfectly far-seeing. It was, perhaps, a time when one needed to know</a:t>
            </a:r>
            <a:r>
              <a:rPr lang="en-US" dirty="0" smtClean="0">
                <a:latin typeface="Courier New"/>
                <a:cs typeface="Courier New"/>
              </a:rPr>
              <a:t> </a:t>
            </a:r>
            <a:r>
              <a:rPr lang="en-US" b="1" dirty="0" smtClean="0">
                <a:latin typeface="Courier New"/>
                <a:cs typeface="Courier New"/>
              </a:rPr>
              <a:t>something, effectively, about both the moral character and the financial wisdom</a:t>
            </a:r>
            <a:r>
              <a:rPr lang="en-US" dirty="0" smtClean="0">
                <a:latin typeface="Courier New"/>
                <a:cs typeface="Courier New"/>
              </a:rPr>
              <a:t> </a:t>
            </a:r>
            <a:r>
              <a:rPr lang="en-US" b="1" dirty="0" smtClean="0">
                <a:latin typeface="Courier New"/>
                <a:cs typeface="Courier New"/>
              </a:rPr>
              <a:t>of one’s banker.</a:t>
            </a:r>
          </a:p>
          <a:p>
            <a:r>
              <a:rPr lang="en-US" b="1" dirty="0" smtClean="0">
                <a:latin typeface="Courier New"/>
                <a:cs typeface="Courier New"/>
              </a:rPr>
              <a:t>	It </a:t>
            </a:r>
            <a:r>
              <a:rPr lang="en-US" b="1" dirty="0">
                <a:latin typeface="Courier New"/>
                <a:cs typeface="Courier New"/>
              </a:rPr>
              <a:t>seems that there have been times, historically, when there would be “</a:t>
            </a:r>
            <a:r>
              <a:rPr lang="en-US" b="1" dirty="0" smtClean="0">
                <a:latin typeface="Courier New"/>
                <a:cs typeface="Courier New"/>
              </a:rPr>
              <a:t>good</a:t>
            </a:r>
            <a:r>
              <a:rPr lang="en-US" dirty="0" smtClean="0">
                <a:latin typeface="Courier New"/>
                <a:cs typeface="Courier New"/>
              </a:rPr>
              <a:t> </a:t>
            </a:r>
            <a:r>
              <a:rPr lang="en-US" b="1" dirty="0" smtClean="0">
                <a:latin typeface="Courier New"/>
                <a:cs typeface="Courier New"/>
              </a:rPr>
              <a:t>Bankers</a:t>
            </a:r>
            <a:r>
              <a:rPr lang="en-US" b="1" dirty="0">
                <a:latin typeface="Courier New"/>
                <a:cs typeface="Courier New"/>
              </a:rPr>
              <a:t>”, like maybe a Rothschild, or </a:t>
            </a:r>
            <a:endParaRPr lang="en-US" b="1" dirty="0" smtClean="0">
              <a:latin typeface="Courier New"/>
              <a:cs typeface="Courier New"/>
            </a:endParaRPr>
          </a:p>
          <a:p>
            <a:r>
              <a:rPr lang="en-US" b="1" dirty="0" smtClean="0">
                <a:latin typeface="Courier New"/>
                <a:cs typeface="Courier New"/>
              </a:rPr>
              <a:t>a </a:t>
            </a:r>
            <a:r>
              <a:rPr lang="en-US" b="1" dirty="0">
                <a:latin typeface="Courier New"/>
                <a:cs typeface="Courier New"/>
              </a:rPr>
              <a:t>Morgan, or a Giannini, and recently or now we seem, </a:t>
            </a:r>
            <a:r>
              <a:rPr lang="en-US" b="1" dirty="0" smtClean="0">
                <a:latin typeface="Courier New"/>
                <a:cs typeface="Courier New"/>
              </a:rPr>
              <a:t>compar-atively</a:t>
            </a:r>
            <a:r>
              <a:rPr lang="en-US" b="1" dirty="0">
                <a:latin typeface="Courier New"/>
                <a:cs typeface="Courier New"/>
              </a:rPr>
              <a:t>, to have been in the era of bank executives who win</a:t>
            </a:r>
            <a:r>
              <a:rPr lang="en-US" b="1" dirty="0" smtClean="0">
                <a:latin typeface="Courier New"/>
                <a:cs typeface="Courier New"/>
              </a:rPr>
              <a:t>,</a:t>
            </a:r>
            <a:r>
              <a:rPr lang="en-US" dirty="0" smtClean="0">
                <a:latin typeface="Courier New"/>
                <a:cs typeface="Courier New"/>
              </a:rPr>
              <a:t> </a:t>
            </a:r>
          </a:p>
          <a:p>
            <a:r>
              <a:rPr lang="en-US" b="1" dirty="0" smtClean="0">
                <a:latin typeface="Courier New"/>
                <a:cs typeface="Courier New"/>
              </a:rPr>
              <a:t>as </a:t>
            </a:r>
            <a:r>
              <a:rPr lang="en-US" b="1" dirty="0">
                <a:latin typeface="Courier New"/>
                <a:cs typeface="Courier New"/>
              </a:rPr>
              <a:t>players, if their employer does not fail during their time as employees, </a:t>
            </a:r>
            <a:r>
              <a:rPr lang="en-US" b="1" dirty="0" smtClean="0">
                <a:latin typeface="Courier New"/>
                <a:cs typeface="Courier New"/>
              </a:rPr>
              <a:t>and</a:t>
            </a:r>
            <a:r>
              <a:rPr lang="en-US" dirty="0" smtClean="0">
                <a:latin typeface="Courier New"/>
                <a:cs typeface="Courier New"/>
              </a:rPr>
              <a:t> </a:t>
            </a:r>
            <a:r>
              <a:rPr lang="en-US" b="1" dirty="0" smtClean="0">
                <a:latin typeface="Courier New"/>
                <a:cs typeface="Courier New"/>
              </a:rPr>
              <a:t>lose</a:t>
            </a:r>
            <a:r>
              <a:rPr lang="en-US" b="1" dirty="0">
                <a:latin typeface="Courier New"/>
                <a:cs typeface="Courier New"/>
              </a:rPr>
              <a:t>, as players, if the bank fails and is absorbed through something like </a:t>
            </a:r>
            <a:r>
              <a:rPr lang="en-US" b="1" dirty="0" smtClean="0">
                <a:latin typeface="Courier New"/>
                <a:cs typeface="Courier New"/>
              </a:rPr>
              <a:t>the</a:t>
            </a:r>
            <a:r>
              <a:rPr lang="en-US" dirty="0" smtClean="0">
                <a:latin typeface="Courier New"/>
                <a:cs typeface="Courier New"/>
              </a:rPr>
              <a:t> </a:t>
            </a:r>
            <a:r>
              <a:rPr lang="en-US" b="1" dirty="0" smtClean="0">
                <a:latin typeface="Courier New"/>
                <a:cs typeface="Courier New"/>
              </a:rPr>
              <a:t>American </a:t>
            </a:r>
            <a:r>
              <a:rPr lang="en-US" b="1" dirty="0">
                <a:latin typeface="Courier New"/>
                <a:cs typeface="Courier New"/>
              </a:rPr>
              <a:t>FDIC, but then do not really LOSE BIG (with need to pay damages) </a:t>
            </a:r>
            <a:r>
              <a:rPr lang="en-US" b="1" dirty="0" smtClean="0">
                <a:latin typeface="Courier New"/>
                <a:cs typeface="Courier New"/>
              </a:rPr>
              <a:t>by</a:t>
            </a:r>
            <a:r>
              <a:rPr lang="en-US" dirty="0" smtClean="0">
                <a:latin typeface="Courier New"/>
                <a:cs typeface="Courier New"/>
              </a:rPr>
              <a:t> </a:t>
            </a:r>
            <a:r>
              <a:rPr lang="en-US" b="1" dirty="0" smtClean="0">
                <a:latin typeface="Courier New"/>
                <a:cs typeface="Courier New"/>
              </a:rPr>
              <a:t>having </a:t>
            </a:r>
            <a:r>
              <a:rPr lang="en-US" b="1" dirty="0">
                <a:latin typeface="Courier New"/>
                <a:cs typeface="Courier New"/>
              </a:rPr>
              <a:t>simply the status of employees of a corporation. (In the USA </a:t>
            </a:r>
            <a:endParaRPr lang="en-US" b="1" dirty="0" smtClean="0">
              <a:latin typeface="Courier New"/>
              <a:cs typeface="Courier New"/>
            </a:endParaRPr>
          </a:p>
          <a:p>
            <a:r>
              <a:rPr lang="en-US" b="1" dirty="0" smtClean="0">
                <a:latin typeface="Courier New"/>
                <a:cs typeface="Courier New"/>
              </a:rPr>
              <a:t>a </a:t>
            </a:r>
            <a:r>
              <a:rPr lang="en-US" b="1" dirty="0">
                <a:latin typeface="Courier New"/>
                <a:cs typeface="Courier New"/>
              </a:rPr>
              <a:t>bank </a:t>
            </a:r>
            <a:r>
              <a:rPr lang="en-US" b="1" dirty="0" smtClean="0">
                <a:latin typeface="Courier New"/>
                <a:cs typeface="Courier New"/>
              </a:rPr>
              <a:t>that</a:t>
            </a:r>
            <a:r>
              <a:rPr lang="en-US" dirty="0" smtClean="0">
                <a:latin typeface="Courier New"/>
                <a:cs typeface="Courier New"/>
              </a:rPr>
              <a:t> </a:t>
            </a:r>
            <a:r>
              <a:rPr lang="en-US" b="1" dirty="0" smtClean="0">
                <a:latin typeface="Courier New"/>
                <a:cs typeface="Courier New"/>
              </a:rPr>
              <a:t>is </a:t>
            </a:r>
            <a:r>
              <a:rPr lang="en-US" b="1" dirty="0">
                <a:latin typeface="Courier New"/>
                <a:cs typeface="Courier New"/>
              </a:rPr>
              <a:t>not a corporation is very rare; an example of that is Brown Brothers </a:t>
            </a:r>
            <a:r>
              <a:rPr lang="en-US" b="1" dirty="0" smtClean="0">
                <a:latin typeface="Courier New"/>
                <a:cs typeface="Courier New"/>
              </a:rPr>
              <a:t>Harriman</a:t>
            </a:r>
            <a:r>
              <a:rPr lang="en-US" dirty="0" smtClean="0">
                <a:latin typeface="Courier New"/>
                <a:cs typeface="Courier New"/>
              </a:rPr>
              <a:t> </a:t>
            </a:r>
            <a:r>
              <a:rPr lang="en-US" b="1" dirty="0" smtClean="0">
                <a:latin typeface="Courier New"/>
                <a:cs typeface="Courier New"/>
              </a:rPr>
              <a:t>and </a:t>
            </a:r>
            <a:r>
              <a:rPr lang="en-US" b="1" dirty="0">
                <a:latin typeface="Courier New"/>
                <a:cs typeface="Courier New"/>
              </a:rPr>
              <a:t>Company.</a:t>
            </a:r>
            <a:r>
              <a:rPr lang="en-US" b="1" dirty="0" smtClean="0">
                <a:latin typeface="Courier New"/>
                <a:cs typeface="Courier New"/>
              </a:rPr>
              <a:t>)</a:t>
            </a:r>
          </a:p>
          <a:p>
            <a:endParaRPr lang="en-US" b="1" dirty="0" smtClean="0">
              <a:latin typeface="Courier New"/>
              <a:cs typeface="Courier New"/>
            </a:endParaRPr>
          </a:p>
          <a:p>
            <a:pPr algn="ctr"/>
            <a:r>
              <a:rPr lang="en-US" sz="2000" b="1" dirty="0" smtClean="0">
                <a:latin typeface="Courier New"/>
                <a:cs typeface="Courier New"/>
              </a:rPr>
              <a:t>Contracts </a:t>
            </a:r>
            <a:r>
              <a:rPr lang="en-US" sz="2000" b="1" dirty="0">
                <a:latin typeface="Courier New"/>
                <a:cs typeface="Courier New"/>
              </a:rPr>
              <a:t>and Justice</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In Game Theory there is generally the concept </a:t>
            </a:r>
            <a:r>
              <a:rPr lang="en-US" b="1" dirty="0" smtClean="0">
                <a:latin typeface="Courier New"/>
                <a:cs typeface="Courier New"/>
              </a:rPr>
              <a:t>of “payoffs</a:t>
            </a:r>
            <a:r>
              <a:rPr lang="en-US" b="1" dirty="0">
                <a:latin typeface="Courier New"/>
                <a:cs typeface="Courier New"/>
              </a:rPr>
              <a:t>”, if the </a:t>
            </a:r>
            <a:r>
              <a:rPr lang="en-US" b="1" dirty="0" smtClean="0">
                <a:latin typeface="Courier New"/>
                <a:cs typeface="Courier New"/>
              </a:rPr>
              <a:t>game</a:t>
            </a:r>
            <a:r>
              <a:rPr lang="en-US" dirty="0" smtClean="0">
                <a:latin typeface="Courier New"/>
                <a:cs typeface="Courier New"/>
              </a:rPr>
              <a:t> </a:t>
            </a:r>
            <a:r>
              <a:rPr lang="en-US" b="1" dirty="0" smtClean="0">
                <a:latin typeface="Courier New"/>
                <a:cs typeface="Courier New"/>
              </a:rPr>
              <a:t>is </a:t>
            </a:r>
            <a:r>
              <a:rPr lang="en-US" b="1" dirty="0">
                <a:latin typeface="Courier New"/>
                <a:cs typeface="Courier New"/>
              </a:rPr>
              <a:t>not simply a game of win or </a:t>
            </a:r>
            <a:r>
              <a:rPr lang="en-US" b="1" dirty="0" smtClean="0">
                <a:latin typeface="Courier New"/>
                <a:cs typeface="Courier New"/>
              </a:rPr>
              <a:t>lose  (</a:t>
            </a:r>
            <a:r>
              <a:rPr lang="en-US" b="1" dirty="0">
                <a:latin typeface="Courier New"/>
                <a:cs typeface="Courier New"/>
              </a:rPr>
              <a:t>or win, lose, or draw). The game may </a:t>
            </a:r>
            <a:r>
              <a:rPr lang="en-US" b="1" dirty="0" smtClean="0">
                <a:latin typeface="Courier New"/>
                <a:cs typeface="Courier New"/>
              </a:rPr>
              <a:t>be</a:t>
            </a:r>
            <a:r>
              <a:rPr lang="en-US" dirty="0" smtClean="0">
                <a:latin typeface="Courier New"/>
                <a:cs typeface="Courier New"/>
              </a:rPr>
              <a:t> </a:t>
            </a:r>
            <a:r>
              <a:rPr lang="en-US" b="1" dirty="0" smtClean="0">
                <a:latin typeface="Courier New"/>
                <a:cs typeface="Courier New"/>
              </a:rPr>
              <a:t>concerned </a:t>
            </a:r>
            <a:r>
              <a:rPr lang="en-US" b="1" dirty="0" smtClean="0">
                <a:latin typeface="Courier New"/>
                <a:cs typeface="Courier New"/>
              </a:rPr>
              <a:t>with </a:t>
            </a:r>
            <a:r>
              <a:rPr lang="en-US" b="1" dirty="0">
                <a:latin typeface="Courier New"/>
                <a:cs typeface="Courier New"/>
              </a:rPr>
              <a:t>actions all to be taken like at the same time so that </a:t>
            </a:r>
            <a:r>
              <a:rPr lang="en-US" b="1" dirty="0" smtClean="0">
                <a:latin typeface="Courier New"/>
                <a:cs typeface="Courier New"/>
              </a:rPr>
              <a:t> </a:t>
            </a:r>
            <a:endParaRPr lang="en-US" dirty="0">
              <a:latin typeface="Courier New"/>
              <a:cs typeface="Courier New"/>
            </a:endParaRPr>
          </a:p>
        </p:txBody>
      </p:sp>
    </p:spTree>
    <p:extLst>
      <p:ext uri="{BB962C8B-B14F-4D97-AF65-F5344CB8AC3E}">
        <p14:creationId xmlns:p14="http://schemas.microsoft.com/office/powerpoint/2010/main" val="204937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8"/>
          </a:xfrm>
          <a:prstGeom prst="rect">
            <a:avLst/>
          </a:prstGeom>
        </p:spPr>
        <p:txBody>
          <a:bodyPr wrap="square">
            <a:spAutoFit/>
          </a:bodyPr>
          <a:lstStyle/>
          <a:p>
            <a:r>
              <a:rPr lang="en-US" b="1" dirty="0" smtClean="0">
                <a:latin typeface="Courier New"/>
                <a:cs typeface="Courier New"/>
              </a:rPr>
              <a:t>the utility measure for defining the payoffs could be taken  to be any practical</a:t>
            </a:r>
            <a:r>
              <a:rPr lang="en-US" dirty="0" smtClean="0">
                <a:latin typeface="Courier New"/>
                <a:cs typeface="Courier New"/>
              </a:rPr>
              <a:t> </a:t>
            </a:r>
            <a:r>
              <a:rPr lang="en-US" b="1" dirty="0" smtClean="0">
                <a:latin typeface="Courier New"/>
                <a:cs typeface="Courier New"/>
              </a:rPr>
              <a:t>currency with good divisibility and measurability properties at the relevant</a:t>
            </a:r>
            <a:r>
              <a:rPr lang="en-US" dirty="0" smtClean="0">
                <a:latin typeface="Courier New"/>
                <a:cs typeface="Courier New"/>
              </a:rPr>
              <a:t> </a:t>
            </a:r>
            <a:r>
              <a:rPr lang="en-US" b="1" dirty="0" smtClean="0">
                <a:latin typeface="Courier New"/>
                <a:cs typeface="Courier New"/>
              </a:rPr>
              <a:t>instant of time.</a:t>
            </a:r>
          </a:p>
          <a:p>
            <a:r>
              <a:rPr lang="en-US" b="1" dirty="0" smtClean="0">
                <a:latin typeface="Courier New"/>
                <a:cs typeface="Courier New"/>
              </a:rPr>
              <a:t>	But </a:t>
            </a:r>
            <a:r>
              <a:rPr lang="en-US" b="1" dirty="0">
                <a:latin typeface="Courier New"/>
                <a:cs typeface="Courier New"/>
              </a:rPr>
              <a:t>also there can be quite analogous game situations with the time </a:t>
            </a:r>
            <a:r>
              <a:rPr lang="en-US" b="1" dirty="0" smtClean="0">
                <a:latin typeface="Courier New"/>
                <a:cs typeface="Courier New"/>
              </a:rPr>
              <a:t>for</a:t>
            </a:r>
            <a:r>
              <a:rPr lang="en-US" dirty="0" smtClean="0">
                <a:latin typeface="Courier New"/>
                <a:cs typeface="Courier New"/>
              </a:rPr>
              <a:t> </a:t>
            </a:r>
            <a:r>
              <a:rPr lang="en-US" b="1" dirty="0" smtClean="0">
                <a:latin typeface="Courier New"/>
                <a:cs typeface="Courier New"/>
              </a:rPr>
              <a:t>the </a:t>
            </a:r>
            <a:r>
              <a:rPr lang="en-US" b="1" dirty="0">
                <a:latin typeface="Courier New"/>
                <a:cs typeface="Courier New"/>
              </a:rPr>
              <a:t>game actions extending over, comparatively, </a:t>
            </a:r>
            <a:endParaRPr lang="en-US" b="1" dirty="0" smtClean="0">
              <a:latin typeface="Courier New"/>
              <a:cs typeface="Courier New"/>
            </a:endParaRPr>
          </a:p>
          <a:p>
            <a:r>
              <a:rPr lang="en-US" b="1" dirty="0" smtClean="0">
                <a:latin typeface="Courier New"/>
                <a:cs typeface="Courier New"/>
              </a:rPr>
              <a:t>a </a:t>
            </a:r>
            <a:r>
              <a:rPr lang="en-US" b="1" dirty="0">
                <a:latin typeface="Courier New"/>
                <a:cs typeface="Courier New"/>
              </a:rPr>
              <a:t>long period of time. In </a:t>
            </a:r>
            <a:r>
              <a:rPr lang="en-US" b="1" dirty="0" smtClean="0">
                <a:latin typeface="Courier New"/>
                <a:cs typeface="Courier New"/>
              </a:rPr>
              <a:t>the</a:t>
            </a:r>
            <a:r>
              <a:rPr lang="en-US" dirty="0" smtClean="0">
                <a:latin typeface="Courier New"/>
                <a:cs typeface="Courier New"/>
              </a:rPr>
              <a:t> </a:t>
            </a:r>
            <a:r>
              <a:rPr lang="en-US" b="1" dirty="0" smtClean="0">
                <a:latin typeface="Courier New"/>
                <a:cs typeface="Courier New"/>
              </a:rPr>
              <a:t>USA </a:t>
            </a:r>
            <a:r>
              <a:rPr lang="en-US" b="1" dirty="0">
                <a:latin typeface="Courier New"/>
                <a:cs typeface="Courier New"/>
              </a:rPr>
              <a:t>there is frequently news about a basketball player (or another </a:t>
            </a:r>
            <a:r>
              <a:rPr lang="en-US" b="1" dirty="0" smtClean="0">
                <a:latin typeface="Courier New"/>
                <a:cs typeface="Courier New"/>
              </a:rPr>
              <a:t>variety</a:t>
            </a:r>
            <a:r>
              <a:rPr lang="en-US" dirty="0" smtClean="0">
                <a:latin typeface="Courier New"/>
                <a:cs typeface="Courier New"/>
              </a:rPr>
              <a:t> </a:t>
            </a:r>
            <a:r>
              <a:rPr lang="en-US" b="1" dirty="0" smtClean="0">
                <a:latin typeface="Courier New"/>
                <a:cs typeface="Courier New"/>
              </a:rPr>
              <a:t>of professional athlete</a:t>
            </a:r>
            <a:r>
              <a:rPr lang="en-US" b="1" dirty="0">
                <a:latin typeface="Courier New"/>
                <a:cs typeface="Courier New"/>
              </a:rPr>
              <a:t>) who is signing on (typically assisted by an agent)</a:t>
            </a:r>
            <a:endParaRPr lang="en-US" dirty="0">
              <a:latin typeface="Courier New"/>
              <a:cs typeface="Courier New"/>
            </a:endParaRPr>
          </a:p>
          <a:p>
            <a:r>
              <a:rPr lang="en-US" b="1" dirty="0">
                <a:latin typeface="Courier New"/>
                <a:cs typeface="Courier New"/>
              </a:rPr>
              <a:t>to serve for a period of some years on the athletic team “owned” by </a:t>
            </a:r>
            <a:r>
              <a:rPr lang="en-US" b="1" dirty="0" smtClean="0">
                <a:latin typeface="Courier New"/>
                <a:cs typeface="Courier New"/>
              </a:rPr>
              <a:t>some</a:t>
            </a:r>
            <a:r>
              <a:rPr lang="en-US" dirty="0" smtClean="0">
                <a:latin typeface="Courier New"/>
                <a:cs typeface="Courier New"/>
              </a:rPr>
              <a:t> </a:t>
            </a:r>
            <a:r>
              <a:rPr lang="en-US" b="1" dirty="0" smtClean="0">
                <a:latin typeface="Courier New"/>
                <a:cs typeface="Courier New"/>
              </a:rPr>
              <a:t>sports </a:t>
            </a:r>
            <a:r>
              <a:rPr lang="en-US" b="1" dirty="0">
                <a:latin typeface="Courier New"/>
                <a:cs typeface="Courier New"/>
              </a:rPr>
              <a:t>entrepreneur</a:t>
            </a:r>
            <a:r>
              <a:rPr lang="en-US" b="1" dirty="0" smtClean="0">
                <a:latin typeface="Courier New"/>
                <a:cs typeface="Courier New"/>
              </a:rPr>
              <a:t>.</a:t>
            </a:r>
          </a:p>
          <a:p>
            <a:r>
              <a:rPr lang="en-US" b="1" dirty="0" smtClean="0">
                <a:latin typeface="Courier New"/>
                <a:cs typeface="Courier New"/>
              </a:rPr>
              <a:t>    </a:t>
            </a:r>
            <a:r>
              <a:rPr lang="en-US" b="1" dirty="0">
                <a:latin typeface="Courier New"/>
                <a:cs typeface="Courier New"/>
              </a:rPr>
              <a:t>The interesting thing is that, as the time period for all </a:t>
            </a:r>
            <a:endParaRPr lang="en-US" b="1" dirty="0" smtClean="0">
              <a:latin typeface="Courier New"/>
              <a:cs typeface="Courier New"/>
            </a:endParaRPr>
          </a:p>
          <a:p>
            <a:r>
              <a:rPr lang="en-US" b="1" dirty="0" smtClean="0">
                <a:latin typeface="Courier New"/>
                <a:cs typeface="Courier New"/>
              </a:rPr>
              <a:t>the performances</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the athletic services contract becomes more extended, the contract </a:t>
            </a:r>
            <a:r>
              <a:rPr lang="en-US" b="1" dirty="0" smtClean="0">
                <a:latin typeface="Courier New"/>
                <a:cs typeface="Courier New"/>
              </a:rPr>
              <a:t>becomes</a:t>
            </a:r>
            <a:r>
              <a:rPr lang="en-US" dirty="0" smtClean="0">
                <a:latin typeface="Courier New"/>
                <a:cs typeface="Courier New"/>
              </a:rPr>
              <a:t> </a:t>
            </a:r>
            <a:r>
              <a:rPr lang="en-US" b="1" dirty="0" smtClean="0">
                <a:latin typeface="Courier New"/>
                <a:cs typeface="Courier New"/>
              </a:rPr>
              <a:t>more </a:t>
            </a:r>
            <a:r>
              <a:rPr lang="en-US" b="1" dirty="0">
                <a:latin typeface="Courier New"/>
                <a:cs typeface="Courier New"/>
              </a:rPr>
              <a:t>comparable </a:t>
            </a:r>
            <a:r>
              <a:rPr lang="en-US" b="1" dirty="0" smtClean="0">
                <a:latin typeface="Courier New"/>
                <a:cs typeface="Courier New"/>
              </a:rPr>
              <a:t>to mortgage </a:t>
            </a:r>
            <a:r>
              <a:rPr lang="en-US" b="1" dirty="0">
                <a:latin typeface="Courier New"/>
                <a:cs typeface="Courier New"/>
              </a:rPr>
              <a:t>loan contracts in relation to how the quality </a:t>
            </a:r>
            <a:r>
              <a:rPr lang="en-US" b="1" dirty="0" smtClean="0">
                <a:latin typeface="Courier New"/>
                <a:cs typeface="Courier New"/>
              </a:rPr>
              <a:t>of </a:t>
            </a:r>
          </a:p>
          <a:p>
            <a:r>
              <a:rPr lang="en-US" b="1" dirty="0" smtClean="0">
                <a:latin typeface="Courier New"/>
                <a:cs typeface="Courier New"/>
              </a:rPr>
              <a:t>the </a:t>
            </a:r>
            <a:r>
              <a:rPr lang="en-US" b="1" dirty="0">
                <a:latin typeface="Courier New"/>
                <a:cs typeface="Courier New"/>
              </a:rPr>
              <a:t>currency unit of the terms of the contract will relate </a:t>
            </a:r>
            <a:endParaRPr lang="en-US" b="1" dirty="0" smtClean="0">
              <a:latin typeface="Courier New"/>
              <a:cs typeface="Courier New"/>
            </a:endParaRPr>
          </a:p>
          <a:p>
            <a:r>
              <a:rPr lang="en-US" b="1" dirty="0" smtClean="0">
                <a:latin typeface="Courier New"/>
                <a:cs typeface="Courier New"/>
              </a:rPr>
              <a:t>to </a:t>
            </a:r>
            <a:r>
              <a:rPr lang="en-US" b="1" dirty="0">
                <a:latin typeface="Courier New"/>
                <a:cs typeface="Courier New"/>
              </a:rPr>
              <a:t>the </a:t>
            </a:r>
            <a:r>
              <a:rPr lang="en-US" b="1" dirty="0" smtClean="0">
                <a:latin typeface="Courier New"/>
                <a:cs typeface="Courier New"/>
              </a:rPr>
              <a:t>demands</a:t>
            </a:r>
            <a:r>
              <a:rPr lang="en-US" dirty="0" smtClean="0">
                <a:latin typeface="Courier New"/>
                <a:cs typeface="Courier New"/>
              </a:rPr>
              <a:t> </a:t>
            </a:r>
            <a:r>
              <a:rPr lang="en-US" b="1" dirty="0" smtClean="0">
                <a:latin typeface="Courier New"/>
                <a:cs typeface="Courier New"/>
              </a:rPr>
              <a:t>expressed </a:t>
            </a:r>
            <a:r>
              <a:rPr lang="en-US" b="1" dirty="0">
                <a:latin typeface="Courier New"/>
                <a:cs typeface="Courier New"/>
              </a:rPr>
              <a:t>in the contract.</a:t>
            </a:r>
            <a:endParaRPr lang="en-US" dirty="0">
              <a:latin typeface="Courier New"/>
              <a:cs typeface="Courier New"/>
            </a:endParaRPr>
          </a:p>
          <a:p>
            <a:r>
              <a:rPr lang="en-US" b="1" dirty="0">
                <a:latin typeface="Courier New"/>
                <a:cs typeface="Courier New"/>
              </a:rPr>
              <a:t>    In the area of mortgages the phenomenon of the uncertainty about the </a:t>
            </a:r>
            <a:r>
              <a:rPr lang="en-US" b="1" dirty="0" smtClean="0">
                <a:latin typeface="Courier New"/>
                <a:cs typeface="Courier New"/>
              </a:rPr>
              <a:t>amount</a:t>
            </a:r>
            <a:r>
              <a:rPr lang="en-US" dirty="0" smtClean="0">
                <a:latin typeface="Courier New"/>
                <a:cs typeface="Courier New"/>
              </a:rPr>
              <a:t> </a:t>
            </a:r>
            <a:r>
              <a:rPr lang="en-US" b="1" dirty="0" smtClean="0">
                <a:latin typeface="Courier New"/>
                <a:cs typeface="Courier New"/>
              </a:rPr>
              <a:t>of </a:t>
            </a:r>
            <a:r>
              <a:rPr lang="en-US" b="1" dirty="0">
                <a:latin typeface="Courier New"/>
                <a:cs typeface="Courier New"/>
              </a:rPr>
              <a:t>inflation to be expected has led to various adaptations, for example </a:t>
            </a:r>
            <a:r>
              <a:rPr lang="en-US" b="1" dirty="0" smtClean="0">
                <a:latin typeface="Courier New"/>
                <a:cs typeface="Courier New"/>
              </a:rPr>
              <a:t>the</a:t>
            </a:r>
            <a:r>
              <a:rPr lang="en-US" dirty="0" smtClean="0">
                <a:latin typeface="Courier New"/>
                <a:cs typeface="Courier New"/>
              </a:rPr>
              <a:t> </a:t>
            </a:r>
            <a:r>
              <a:rPr lang="en-US" b="1" dirty="0" smtClean="0">
                <a:latin typeface="Courier New"/>
                <a:cs typeface="Courier New"/>
              </a:rPr>
              <a:t>frequent </a:t>
            </a:r>
            <a:r>
              <a:rPr lang="en-US" b="1" dirty="0">
                <a:latin typeface="Courier New"/>
                <a:cs typeface="Courier New"/>
              </a:rPr>
              <a:t>use of “ARM” mortgages where the interest rate collected varies with</a:t>
            </a:r>
            <a:endParaRPr lang="en-US" dirty="0">
              <a:latin typeface="Courier New"/>
              <a:cs typeface="Courier New"/>
            </a:endParaRPr>
          </a:p>
          <a:p>
            <a:r>
              <a:rPr lang="en-US" b="1" dirty="0">
                <a:latin typeface="Courier New"/>
                <a:cs typeface="Courier New"/>
              </a:rPr>
              <a:t>the current pattern of interest rates in some market. </a:t>
            </a:r>
            <a:endParaRPr lang="en-US" dirty="0">
              <a:latin typeface="Courier New"/>
              <a:cs typeface="Courier New"/>
            </a:endParaRPr>
          </a:p>
          <a:p>
            <a:r>
              <a:rPr lang="en-US" b="1" dirty="0">
                <a:latin typeface="Courier New"/>
                <a:cs typeface="Courier New"/>
              </a:rPr>
              <a:t>    So we can see that, for contracts relevant to the studies, in particular</a:t>
            </a:r>
            <a:r>
              <a:rPr lang="en-US" b="1" dirty="0" smtClean="0">
                <a:latin typeface="Courier New"/>
                <a:cs typeface="Courier New"/>
              </a:rPr>
              <a:t>,</a:t>
            </a:r>
            <a:r>
              <a:rPr lang="en-US" dirty="0" smtClean="0">
                <a:latin typeface="Courier New"/>
                <a:cs typeface="Courier New"/>
              </a:rPr>
              <a:t> </a:t>
            </a:r>
            <a:r>
              <a:rPr lang="en-US" b="1" dirty="0" smtClean="0">
                <a:latin typeface="Courier New"/>
                <a:cs typeface="Courier New"/>
              </a:rPr>
              <a:t>of a school </a:t>
            </a:r>
            <a:r>
              <a:rPr lang="en-US" b="1" dirty="0">
                <a:latin typeface="Courier New"/>
                <a:cs typeface="Courier New"/>
              </a:rPr>
              <a:t>or department of “</a:t>
            </a:r>
            <a:r>
              <a:rPr lang="en-US" b="1" dirty="0" smtClean="0">
                <a:latin typeface="Courier New"/>
                <a:cs typeface="Courier New"/>
              </a:rPr>
              <a:t>Business</a:t>
            </a:r>
            <a:endParaRPr lang="en-US" dirty="0" smtClean="0">
              <a:latin typeface="Courier New"/>
              <a:cs typeface="Courier New"/>
            </a:endParaRPr>
          </a:p>
        </p:txBody>
      </p:sp>
    </p:spTree>
    <p:extLst>
      <p:ext uri="{BB962C8B-B14F-4D97-AF65-F5344CB8AC3E}">
        <p14:creationId xmlns:p14="http://schemas.microsoft.com/office/powerpoint/2010/main" val="3690508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TotalTime>
  <Words>869</Words>
  <Application>Microsoft Office PowerPoint</Application>
  <PresentationFormat>On-screen Show (4:3)</PresentationFormat>
  <Paragraphs>119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sorat</dc:creator>
  <cp:lastModifiedBy>John F. Nash, Jr.</cp:lastModifiedBy>
  <cp:revision>14</cp:revision>
  <dcterms:created xsi:type="dcterms:W3CDTF">2011-08-08T18:55:55Z</dcterms:created>
  <dcterms:modified xsi:type="dcterms:W3CDTF">2011-08-14T22:00:42Z</dcterms:modified>
</cp:coreProperties>
</file>