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0" r:id="rId1"/>
  </p:sldMasterIdLst>
  <p:notesMasterIdLst>
    <p:notesMasterId r:id="rId68"/>
  </p:notesMasterIdLst>
  <p:handoutMasterIdLst>
    <p:handoutMasterId r:id="rId69"/>
  </p:handoutMasterIdLst>
  <p:sldIdLst>
    <p:sldId id="9216" r:id="rId2"/>
    <p:sldId id="9215" r:id="rId3"/>
    <p:sldId id="1185" r:id="rId4"/>
    <p:sldId id="9140" r:id="rId5"/>
    <p:sldId id="1187" r:id="rId6"/>
    <p:sldId id="1243" r:id="rId7"/>
    <p:sldId id="1228" r:id="rId8"/>
    <p:sldId id="824" r:id="rId9"/>
    <p:sldId id="9217" r:id="rId10"/>
    <p:sldId id="1189" r:id="rId11"/>
    <p:sldId id="9218" r:id="rId12"/>
    <p:sldId id="1190" r:id="rId13"/>
    <p:sldId id="1192" r:id="rId14"/>
    <p:sldId id="1193" r:id="rId15"/>
    <p:sldId id="1194" r:id="rId16"/>
    <p:sldId id="1195" r:id="rId17"/>
    <p:sldId id="1196" r:id="rId18"/>
    <p:sldId id="1197" r:id="rId19"/>
    <p:sldId id="1198" r:id="rId20"/>
    <p:sldId id="9239" r:id="rId21"/>
    <p:sldId id="1241" r:id="rId22"/>
    <p:sldId id="9129" r:id="rId23"/>
    <p:sldId id="1245" r:id="rId24"/>
    <p:sldId id="9219" r:id="rId25"/>
    <p:sldId id="9220" r:id="rId26"/>
    <p:sldId id="9225" r:id="rId27"/>
    <p:sldId id="9227" r:id="rId28"/>
    <p:sldId id="9228" r:id="rId29"/>
    <p:sldId id="9226" r:id="rId30"/>
    <p:sldId id="1204" r:id="rId31"/>
    <p:sldId id="1205" r:id="rId32"/>
    <p:sldId id="9221" r:id="rId33"/>
    <p:sldId id="9222" r:id="rId34"/>
    <p:sldId id="9244" r:id="rId35"/>
    <p:sldId id="9245" r:id="rId36"/>
    <p:sldId id="9223" r:id="rId37"/>
    <p:sldId id="9224" r:id="rId38"/>
    <p:sldId id="9246" r:id="rId39"/>
    <p:sldId id="9248" r:id="rId40"/>
    <p:sldId id="290" r:id="rId41"/>
    <p:sldId id="9253" r:id="rId42"/>
    <p:sldId id="288" r:id="rId43"/>
    <p:sldId id="9255" r:id="rId44"/>
    <p:sldId id="9254" r:id="rId45"/>
    <p:sldId id="289" r:id="rId46"/>
    <p:sldId id="277" r:id="rId47"/>
    <p:sldId id="280" r:id="rId48"/>
    <p:sldId id="9256" r:id="rId49"/>
    <p:sldId id="297" r:id="rId50"/>
    <p:sldId id="298" r:id="rId51"/>
    <p:sldId id="300" r:id="rId52"/>
    <p:sldId id="9241" r:id="rId53"/>
    <p:sldId id="9229" r:id="rId54"/>
    <p:sldId id="9242" r:id="rId55"/>
    <p:sldId id="9243" r:id="rId56"/>
    <p:sldId id="9232" r:id="rId57"/>
    <p:sldId id="9238" r:id="rId58"/>
    <p:sldId id="9233" r:id="rId59"/>
    <p:sldId id="9235" r:id="rId60"/>
    <p:sldId id="9236" r:id="rId61"/>
    <p:sldId id="9247" r:id="rId62"/>
    <p:sldId id="9249" r:id="rId63"/>
    <p:sldId id="9250" r:id="rId64"/>
    <p:sldId id="9251" r:id="rId65"/>
    <p:sldId id="9252" r:id="rId66"/>
    <p:sldId id="9133" r:id="rId67"/>
  </p:sldIdLst>
  <p:sldSz cx="12192000" cy="6858000"/>
  <p:notesSz cx="6797675" cy="992822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7">
          <p15:clr>
            <a:srgbClr val="A4A3A4"/>
          </p15:clr>
        </p15:guide>
        <p15:guide id="2" pos="383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 zhou" initials="jz"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F4C9BB"/>
    <a:srgbClr val="D1D4B7"/>
    <a:srgbClr val="9E0808"/>
    <a:srgbClr val="873624"/>
    <a:srgbClr val="B2B787"/>
    <a:srgbClr val="A6C2C2"/>
    <a:srgbClr val="6A9A9A"/>
    <a:srgbClr val="B2935C"/>
    <a:srgbClr val="D1BE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39" autoAdjust="0"/>
    <p:restoredTop sz="82007" autoAdjust="0"/>
  </p:normalViewPr>
  <p:slideViewPr>
    <p:cSldViewPr snapToGrid="0" showGuides="1">
      <p:cViewPr varScale="1">
        <p:scale>
          <a:sx n="84" d="100"/>
          <a:sy n="84" d="100"/>
        </p:scale>
        <p:origin x="1280" y="176"/>
      </p:cViewPr>
      <p:guideLst>
        <p:guide orient="horz" pos="2377"/>
        <p:guide pos="3838"/>
      </p:guideLst>
    </p:cSldViewPr>
  </p:slideViewPr>
  <p:outlineViewPr>
    <p:cViewPr>
      <p:scale>
        <a:sx n="33" d="100"/>
        <a:sy n="33" d="100"/>
      </p:scale>
      <p:origin x="0" y="-856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1EA851EC-0970-4CE9-AC44-62C6BEF5855D}" type="datetimeFigureOut">
              <a:rPr lang="zh-CN" altLang="en-US" smtClean="0"/>
              <a:pPr/>
              <a:t>2022/12/2</a:t>
            </a:fld>
            <a:endParaRPr lang="zh-CN" altLang="en-US"/>
          </a:p>
        </p:txBody>
      </p:sp>
      <p:sp>
        <p:nvSpPr>
          <p:cNvPr id="4" name="页脚占位符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3D50B932-B1DF-45AE-AE3B-A80F517C04D5}" type="slidenum">
              <a:rPr lang="zh-CN" altLang="en-US" smtClean="0"/>
              <a:pPr/>
              <a:t>‹#›</a:t>
            </a:fld>
            <a:endParaRPr lang="zh-CN" altLang="en-US"/>
          </a:p>
        </p:txBody>
      </p:sp>
    </p:spTree>
    <p:extLst>
      <p:ext uri="{BB962C8B-B14F-4D97-AF65-F5344CB8AC3E}">
        <p14:creationId xmlns:p14="http://schemas.microsoft.com/office/powerpoint/2010/main" val="29311006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A7D35173-35AA-4973-85E5-B51C1A7C5AC8}" type="datetimeFigureOut">
              <a:rPr lang="zh-CN" altLang="en-US" smtClean="0"/>
              <a:pPr/>
              <a:t>2022/12/2</a:t>
            </a:fld>
            <a:endParaRPr lang="zh-CN" alt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8C7AA3A3-98A8-4057-BCC7-C1A67E96A9C8}" type="slidenum">
              <a:rPr lang="zh-CN" altLang="en-US" smtClean="0"/>
              <a:pPr/>
              <a:t>‹#›</a:t>
            </a:fld>
            <a:endParaRPr lang="zh-CN" altLang="en-US"/>
          </a:p>
        </p:txBody>
      </p:sp>
    </p:spTree>
    <p:extLst>
      <p:ext uri="{BB962C8B-B14F-4D97-AF65-F5344CB8AC3E}">
        <p14:creationId xmlns:p14="http://schemas.microsoft.com/office/powerpoint/2010/main" val="88800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7AA3A3-98A8-4057-BCC7-C1A67E96A9C8}" type="slidenum">
              <a:rPr lang="zh-CN" altLang="en-US" smtClean="0"/>
              <a:pPr/>
              <a:t>7</a:t>
            </a:fld>
            <a:endParaRPr lang="zh-CN" altLang="en-US"/>
          </a:p>
        </p:txBody>
      </p:sp>
    </p:spTree>
    <p:extLst>
      <p:ext uri="{BB962C8B-B14F-4D97-AF65-F5344CB8AC3E}">
        <p14:creationId xmlns:p14="http://schemas.microsoft.com/office/powerpoint/2010/main" val="911045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 </a:t>
            </a:r>
            <a:r>
              <a:rPr lang="zh-CN" altLang="en-US" dirty="0"/>
              <a:t>我们先从</a:t>
            </a:r>
            <a:r>
              <a:rPr lang="en-US" altLang="zh-CN" dirty="0"/>
              <a:t>density functional theory</a:t>
            </a:r>
            <a:r>
              <a:rPr lang="zh-CN" altLang="en-US" dirty="0"/>
              <a:t>用</a:t>
            </a:r>
            <a:r>
              <a:rPr lang="en-US" altLang="zh-CN" dirty="0"/>
              <a:t>Deep Potential</a:t>
            </a:r>
            <a:r>
              <a:rPr lang="zh-CN" altLang="en-US" dirty="0"/>
              <a:t>学习了原子之间的相互作用势，并且学习了微观上的</a:t>
            </a:r>
            <a:r>
              <a:rPr lang="en-US" altLang="zh-CN" dirty="0"/>
              <a:t>electric dipole</a:t>
            </a:r>
            <a:r>
              <a:rPr lang="zh-CN" altLang="en-US" dirty="0"/>
              <a:t>对原子位置的依赖。</a:t>
            </a:r>
            <a:endParaRPr lang="en-US" dirty="0"/>
          </a:p>
        </p:txBody>
      </p:sp>
      <p:sp>
        <p:nvSpPr>
          <p:cNvPr id="4" name="Slide Number Placeholder 3"/>
          <p:cNvSpPr>
            <a:spLocks noGrp="1"/>
          </p:cNvSpPr>
          <p:nvPr>
            <p:ph type="sldNum" sz="quarter" idx="5"/>
          </p:nvPr>
        </p:nvSpPr>
        <p:spPr/>
        <p:txBody>
          <a:bodyPr/>
          <a:lstStyle/>
          <a:p>
            <a:fld id="{A90AE27B-2569-4487-A422-39189D0C507F}" type="slidenum">
              <a:rPr lang="en-US" smtClean="0"/>
              <a:t>47</a:t>
            </a:fld>
            <a:endParaRPr lang="en-US"/>
          </a:p>
        </p:txBody>
      </p:sp>
    </p:spTree>
    <p:extLst>
      <p:ext uri="{BB962C8B-B14F-4D97-AF65-F5344CB8AC3E}">
        <p14:creationId xmlns:p14="http://schemas.microsoft.com/office/powerpoint/2010/main" val="1430820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 </a:t>
            </a:r>
            <a:r>
              <a:rPr lang="zh-CN" altLang="en-US" dirty="0"/>
              <a:t>我们先从</a:t>
            </a:r>
            <a:r>
              <a:rPr lang="en-US" altLang="zh-CN" dirty="0"/>
              <a:t>density functional theory</a:t>
            </a:r>
            <a:r>
              <a:rPr lang="zh-CN" altLang="en-US" dirty="0"/>
              <a:t>用</a:t>
            </a:r>
            <a:r>
              <a:rPr lang="en-US" altLang="zh-CN" dirty="0"/>
              <a:t>Deep Potential</a:t>
            </a:r>
            <a:r>
              <a:rPr lang="zh-CN" altLang="en-US" dirty="0"/>
              <a:t>学习了原子之间的相互作用势，并且学习了微观上的</a:t>
            </a:r>
            <a:r>
              <a:rPr lang="en-US" altLang="zh-CN" dirty="0"/>
              <a:t>electric dipole</a:t>
            </a:r>
            <a:r>
              <a:rPr lang="zh-CN" altLang="en-US" dirty="0"/>
              <a:t>对原子位置的依赖。</a:t>
            </a:r>
            <a:endParaRPr lang="en-US" dirty="0"/>
          </a:p>
        </p:txBody>
      </p:sp>
      <p:sp>
        <p:nvSpPr>
          <p:cNvPr id="4" name="Slide Number Placeholder 3"/>
          <p:cNvSpPr>
            <a:spLocks noGrp="1"/>
          </p:cNvSpPr>
          <p:nvPr>
            <p:ph type="sldNum" sz="quarter" idx="5"/>
          </p:nvPr>
        </p:nvSpPr>
        <p:spPr/>
        <p:txBody>
          <a:bodyPr/>
          <a:lstStyle/>
          <a:p>
            <a:fld id="{A90AE27B-2569-4487-A422-39189D0C507F}" type="slidenum">
              <a:rPr lang="en-US" smtClean="0"/>
              <a:t>48</a:t>
            </a:fld>
            <a:endParaRPr lang="en-US"/>
          </a:p>
        </p:txBody>
      </p:sp>
    </p:spTree>
    <p:extLst>
      <p:ext uri="{BB962C8B-B14F-4D97-AF65-F5344CB8AC3E}">
        <p14:creationId xmlns:p14="http://schemas.microsoft.com/office/powerpoint/2010/main" val="3020273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 first train AIGLE with a short MD trajectory under small electric field, where no domain motions happens so detailed balance is satisfied. So essentially AIGLE learns the coarse-grained dynamics inside a metastable state, in which there is stable ensemble average. And we can verify the accuracy of AIGLE by comparing the velocity autocorrelation of simulated trajectory to the MD data.</a:t>
            </a:r>
          </a:p>
          <a:p>
            <a:r>
              <a:rPr lang="en-US" altLang="zh-CN" dirty="0"/>
              <a:t>The orange line in this figure is the velocity autocorrelation from simulating AIGLE. The blue one is directly computed from MD. We have excellent agreement of these two at time beyond the finite horizon  of the memory kernel. This suggests the AIGLE has maintain a long term agreement with the MD data.</a:t>
            </a:r>
            <a:endParaRPr lang="en-US" dirty="0"/>
          </a:p>
        </p:txBody>
      </p:sp>
      <p:sp>
        <p:nvSpPr>
          <p:cNvPr id="4" name="Slide Number Placeholder 3"/>
          <p:cNvSpPr>
            <a:spLocks noGrp="1"/>
          </p:cNvSpPr>
          <p:nvPr>
            <p:ph type="sldNum" sz="quarter" idx="5"/>
          </p:nvPr>
        </p:nvSpPr>
        <p:spPr/>
        <p:txBody>
          <a:bodyPr/>
          <a:lstStyle/>
          <a:p>
            <a:fld id="{A90AE27B-2569-4487-A422-39189D0C507F}" type="slidenum">
              <a:rPr lang="en-US" smtClean="0"/>
              <a:t>49</a:t>
            </a:fld>
            <a:endParaRPr lang="en-US"/>
          </a:p>
        </p:txBody>
      </p:sp>
    </p:spTree>
    <p:extLst>
      <p:ext uri="{BB962C8B-B14F-4D97-AF65-F5344CB8AC3E}">
        <p14:creationId xmlns:p14="http://schemas.microsoft.com/office/powerpoint/2010/main" val="4216619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 further train AIGLE with data from out-of-equlibrium MD simulations under larger electric fields. So the data will break detailed balance however not far from equlibirum. In this case we can assume the memory kernal and the noise autocorrelation does not change over time. In this case study we are able to locate the near-equlibrium region through the free energy. The coarse-grained dynamics is near-equlibirum when the free energy landscape has periodic local minimums that slow down the domain motion. The grey line in this figure indicates the critical electric field separating near-</a:t>
            </a:r>
            <a:r>
              <a:rPr lang="en-US" altLang="zh-CN" dirty="0" err="1"/>
              <a:t>equilbirum</a:t>
            </a:r>
            <a:r>
              <a:rPr lang="en-US" altLang="zh-CN" dirty="0"/>
              <a:t> dynamics from far-from equlibirum dynamics. </a:t>
            </a:r>
          </a:p>
          <a:p>
            <a:endParaRPr lang="en-US" altLang="zh-CN" dirty="0"/>
          </a:p>
          <a:p>
            <a:r>
              <a:rPr lang="en-US" altLang="zh-CN" dirty="0"/>
              <a:t>In the near-equlibirum region, we find AIGLE is able to simulate the coarse-grained dynamics with excellent agreement with MD data on the average velocities of domain motions over a long period of time. The orange dots are  average domain velocity determined from MD, it’s computationally expensive so we only produces 6 points for comparison. The blue lines are domain velocity averaged over microsecond long trajectories of AIGLE simulation.  As for the right side of the grey line, we see AIGLE starts to underestimate the domain velocity because the actual MD has move further out of equlibrium. The memory kernal and noise generator in AIGLE is no longer an accurate representation of the memory effects.</a:t>
            </a:r>
          </a:p>
          <a:p>
            <a:endParaRPr lang="en-US" dirty="0"/>
          </a:p>
          <a:p>
            <a:r>
              <a:rPr lang="en-US" dirty="0"/>
              <a:t>The behavior of the domain velocity simulated by AIGLE verifies a well-accepted phenomenological law: the Merz’s law extracted from many experiments. In the past, numerical simulation of domain motion is unable to compute the domain velocity directly because the large time scale, so they will predict </a:t>
            </a:r>
            <a:r>
              <a:rPr lang="en-US" dirty="0" err="1"/>
              <a:t>vD</a:t>
            </a:r>
            <a:r>
              <a:rPr lang="en-US" dirty="0"/>
              <a:t> under weak field by extrapolating their results with Merz’s law. However, now with AIGLE, we are able to simulate the rare events directly. We no longer need to take an mesoscopic experimental conclusion as granted.  We can verify it from the ab initio grounds.</a:t>
            </a:r>
          </a:p>
          <a:p>
            <a:endParaRPr lang="en-US" dirty="0"/>
          </a:p>
          <a:p>
            <a:r>
              <a:rPr lang="en-US" dirty="0"/>
              <a:t>Someone may have the question, is the </a:t>
            </a:r>
            <a:r>
              <a:rPr lang="en-US" dirty="0" err="1"/>
              <a:t>non-markovian</a:t>
            </a:r>
            <a:r>
              <a:rPr lang="en-US" dirty="0"/>
              <a:t> memory dependence of AIGLE really matters for such phenomena or just an overkill. In previous mesoscopic modelling it is such a common practice to use just white noise to account for all memory effects in physical processes. To figure this out we turn the AIGLE to its Markovian correspondence: the original Langevin equation. With the Markovian equation we again simulate the domain dynamics. Interestingly, the Markovian approximate is able to give accurate domain velocity near the far-from-equlibrium region, however significantly underestimate the rate of rare domain motion for small electric field. The results are shown in the inset, on a logarithmic scale, it shows the </a:t>
            </a:r>
            <a:r>
              <a:rPr lang="en-US" dirty="0" err="1"/>
              <a:t>vD</a:t>
            </a:r>
            <a:r>
              <a:rPr lang="en-US" dirty="0"/>
              <a:t> from </a:t>
            </a:r>
            <a:r>
              <a:rPr lang="en-US" dirty="0" err="1"/>
              <a:t>Marokovian</a:t>
            </a:r>
            <a:r>
              <a:rPr lang="en-US" dirty="0"/>
              <a:t> approximation is several orders of magnitude smaller than the results of MD and AIGLE. </a:t>
            </a:r>
          </a:p>
          <a:p>
            <a:endParaRPr lang="en-US" dirty="0"/>
          </a:p>
        </p:txBody>
      </p:sp>
      <p:sp>
        <p:nvSpPr>
          <p:cNvPr id="4" name="Slide Number Placeholder 3"/>
          <p:cNvSpPr>
            <a:spLocks noGrp="1"/>
          </p:cNvSpPr>
          <p:nvPr>
            <p:ph type="sldNum" sz="quarter" idx="5"/>
          </p:nvPr>
        </p:nvSpPr>
        <p:spPr/>
        <p:txBody>
          <a:bodyPr/>
          <a:lstStyle/>
          <a:p>
            <a:fld id="{A90AE27B-2569-4487-A422-39189D0C507F}" type="slidenum">
              <a:rPr lang="en-US" smtClean="0"/>
              <a:t>50</a:t>
            </a:fld>
            <a:endParaRPr lang="en-US"/>
          </a:p>
        </p:txBody>
      </p:sp>
    </p:spTree>
    <p:extLst>
      <p:ext uri="{BB962C8B-B14F-4D97-AF65-F5344CB8AC3E}">
        <p14:creationId xmlns:p14="http://schemas.microsoft.com/office/powerpoint/2010/main" val="690697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With the information on averaged domain velocity. We are able to compute the ferroelectric hysteresis in simplified scenarios. This is one of the most important property of ferroelectric material in the industry. </a:t>
            </a:r>
            <a:endParaRPr lang="en-US" dirty="0"/>
          </a:p>
        </p:txBody>
      </p:sp>
      <p:sp>
        <p:nvSpPr>
          <p:cNvPr id="4" name="Slide Number Placeholder 3"/>
          <p:cNvSpPr>
            <a:spLocks noGrp="1"/>
          </p:cNvSpPr>
          <p:nvPr>
            <p:ph type="sldNum" sz="quarter" idx="5"/>
          </p:nvPr>
        </p:nvSpPr>
        <p:spPr/>
        <p:txBody>
          <a:bodyPr/>
          <a:lstStyle/>
          <a:p>
            <a:fld id="{A90AE27B-2569-4487-A422-39189D0C507F}" type="slidenum">
              <a:rPr lang="en-US" smtClean="0"/>
              <a:t>51</a:t>
            </a:fld>
            <a:endParaRPr lang="en-US"/>
          </a:p>
        </p:txBody>
      </p:sp>
    </p:spTree>
    <p:extLst>
      <p:ext uri="{BB962C8B-B14F-4D97-AF65-F5344CB8AC3E}">
        <p14:creationId xmlns:p14="http://schemas.microsoft.com/office/powerpoint/2010/main" val="3539527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C7AA3A3-98A8-4057-BCC7-C1A67E96A9C8}" type="slidenum">
              <a:rPr lang="zh-CN" altLang="en-US" smtClean="0"/>
              <a:pPr/>
              <a:t>8</a:t>
            </a:fld>
            <a:endParaRPr lang="zh-CN" altLang="en-US"/>
          </a:p>
        </p:txBody>
      </p:sp>
    </p:spTree>
    <p:extLst>
      <p:ext uri="{BB962C8B-B14F-4D97-AF65-F5344CB8AC3E}">
        <p14:creationId xmlns:p14="http://schemas.microsoft.com/office/powerpoint/2010/main" val="2025989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7AA3A3-98A8-4057-BCC7-C1A67E96A9C8}" type="slidenum">
              <a:rPr lang="zh-CN" altLang="en-US" smtClean="0"/>
              <a:pPr/>
              <a:t>12</a:t>
            </a:fld>
            <a:endParaRPr lang="zh-CN" altLang="en-US"/>
          </a:p>
        </p:txBody>
      </p:sp>
    </p:spTree>
    <p:extLst>
      <p:ext uri="{BB962C8B-B14F-4D97-AF65-F5344CB8AC3E}">
        <p14:creationId xmlns:p14="http://schemas.microsoft.com/office/powerpoint/2010/main" val="58645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C7AA3A3-98A8-4057-BCC7-C1A67E96A9C8}" type="slidenum">
              <a:rPr lang="zh-CN" altLang="en-US" smtClean="0"/>
              <a:pPr/>
              <a:t>22</a:t>
            </a:fld>
            <a:endParaRPr lang="zh-CN" altLang="en-US"/>
          </a:p>
        </p:txBody>
      </p:sp>
    </p:spTree>
    <p:extLst>
      <p:ext uri="{BB962C8B-B14F-4D97-AF65-F5344CB8AC3E}">
        <p14:creationId xmlns:p14="http://schemas.microsoft.com/office/powerpoint/2010/main" val="1245377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C7AA3A3-98A8-4057-BCC7-C1A67E96A9C8}" type="slidenum">
              <a:rPr lang="zh-CN" altLang="en-US" smtClean="0"/>
              <a:pPr/>
              <a:t>24</a:t>
            </a:fld>
            <a:endParaRPr lang="zh-CN" altLang="en-US"/>
          </a:p>
        </p:txBody>
      </p:sp>
    </p:spTree>
    <p:extLst>
      <p:ext uri="{BB962C8B-B14F-4D97-AF65-F5344CB8AC3E}">
        <p14:creationId xmlns:p14="http://schemas.microsoft.com/office/powerpoint/2010/main" val="3559259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coarse grained dynamics at the mesoscopic scale are associated to a bunch of exciting phenomena. </a:t>
            </a:r>
          </a:p>
        </p:txBody>
      </p:sp>
      <p:sp>
        <p:nvSpPr>
          <p:cNvPr id="4" name="Slide Number Placeholder 3"/>
          <p:cNvSpPr>
            <a:spLocks noGrp="1"/>
          </p:cNvSpPr>
          <p:nvPr>
            <p:ph type="sldNum" sz="quarter" idx="5"/>
          </p:nvPr>
        </p:nvSpPr>
        <p:spPr/>
        <p:txBody>
          <a:bodyPr/>
          <a:lstStyle/>
          <a:p>
            <a:fld id="{A90AE27B-2569-4487-A422-39189D0C507F}" type="slidenum">
              <a:rPr lang="en-US" smtClean="0"/>
              <a:t>40</a:t>
            </a:fld>
            <a:endParaRPr lang="en-US"/>
          </a:p>
        </p:txBody>
      </p:sp>
    </p:spTree>
    <p:extLst>
      <p:ext uri="{BB962C8B-B14F-4D97-AF65-F5344CB8AC3E}">
        <p14:creationId xmlns:p14="http://schemas.microsoft.com/office/powerpoint/2010/main" val="2924895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two examples..</a:t>
            </a:r>
          </a:p>
        </p:txBody>
      </p:sp>
      <p:sp>
        <p:nvSpPr>
          <p:cNvPr id="4" name="Slide Number Placeholder 3"/>
          <p:cNvSpPr>
            <a:spLocks noGrp="1"/>
          </p:cNvSpPr>
          <p:nvPr>
            <p:ph type="sldNum" sz="quarter" idx="5"/>
          </p:nvPr>
        </p:nvSpPr>
        <p:spPr/>
        <p:txBody>
          <a:bodyPr/>
          <a:lstStyle/>
          <a:p>
            <a:fld id="{A90AE27B-2569-4487-A422-39189D0C507F}" type="slidenum">
              <a:rPr lang="en-US" smtClean="0"/>
              <a:t>41</a:t>
            </a:fld>
            <a:endParaRPr lang="en-US"/>
          </a:p>
        </p:txBody>
      </p:sp>
    </p:spTree>
    <p:extLst>
      <p:ext uri="{BB962C8B-B14F-4D97-AF65-F5344CB8AC3E}">
        <p14:creationId xmlns:p14="http://schemas.microsoft.com/office/powerpoint/2010/main" val="651343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7AA3A3-98A8-4057-BCC7-C1A67E96A9C8}" type="slidenum">
              <a:rPr lang="zh-CN" altLang="en-US" smtClean="0"/>
              <a:pPr/>
              <a:t>42</a:t>
            </a:fld>
            <a:endParaRPr lang="zh-CN" altLang="en-US"/>
          </a:p>
        </p:txBody>
      </p:sp>
    </p:spTree>
    <p:extLst>
      <p:ext uri="{BB962C8B-B14F-4D97-AF65-F5344CB8AC3E}">
        <p14:creationId xmlns:p14="http://schemas.microsoft.com/office/powerpoint/2010/main" val="3943537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Left figure:</a:t>
            </a:r>
          </a:p>
          <a:p>
            <a:r>
              <a:rPr lang="en-US" altLang="zh-CN" dirty="0"/>
              <a:t>Generalized autoregressive model</a:t>
            </a:r>
            <a:r>
              <a:rPr lang="zh-CN" altLang="en-US" dirty="0"/>
              <a:t> </a:t>
            </a:r>
            <a:r>
              <a:rPr lang="en-US" altLang="zh-CN" dirty="0"/>
              <a:t>successfully reduce the environmental noise to a white noise without time correlation. Consequently it reproduces the autocorrelation of the environmental noise from MD data, see agreement between blue line and green dots.</a:t>
            </a:r>
          </a:p>
          <a:p>
            <a:r>
              <a:rPr lang="en-US" altLang="zh-CN" dirty="0"/>
              <a:t>Right figure:</a:t>
            </a:r>
          </a:p>
          <a:p>
            <a:r>
              <a:rPr lang="en-US" altLang="zh-CN" dirty="0"/>
              <a:t>AIGLE successfully reproduced the theoretical memory kernal and obeys second fluctuation-dissipation theorem very well. </a:t>
            </a:r>
          </a:p>
          <a:p>
            <a:endParaRPr lang="en-US" dirty="0"/>
          </a:p>
        </p:txBody>
      </p:sp>
      <p:sp>
        <p:nvSpPr>
          <p:cNvPr id="4" name="Slide Number Placeholder 3"/>
          <p:cNvSpPr>
            <a:spLocks noGrp="1"/>
          </p:cNvSpPr>
          <p:nvPr>
            <p:ph type="sldNum" sz="quarter" idx="5"/>
          </p:nvPr>
        </p:nvSpPr>
        <p:spPr/>
        <p:txBody>
          <a:bodyPr/>
          <a:lstStyle/>
          <a:p>
            <a:fld id="{A90AE27B-2569-4487-A422-39189D0C507F}" type="slidenum">
              <a:rPr lang="en-US" smtClean="0"/>
              <a:t>46</a:t>
            </a:fld>
            <a:endParaRPr lang="en-US"/>
          </a:p>
        </p:txBody>
      </p:sp>
    </p:spTree>
    <p:extLst>
      <p:ext uri="{BB962C8B-B14F-4D97-AF65-F5344CB8AC3E}">
        <p14:creationId xmlns:p14="http://schemas.microsoft.com/office/powerpoint/2010/main" val="3483739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自定义版式">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15CE98-A49A-4E7B-9034-E3037DA67AFD}"/>
              </a:ext>
            </a:extLst>
          </p:cNvPr>
          <p:cNvSpPr>
            <a:spLocks noGrp="1"/>
          </p:cNvSpPr>
          <p:nvPr>
            <p:ph type="title"/>
          </p:nvPr>
        </p:nvSpPr>
        <p:spPr>
          <a:xfrm>
            <a:off x="2075542" y="2937155"/>
            <a:ext cx="9099481" cy="983689"/>
          </a:xfrm>
          <a:prstGeom prst="rect">
            <a:avLst/>
          </a:prstGeom>
        </p:spPr>
        <p:txBody>
          <a:bodyPr>
            <a:normAutofit/>
          </a:bodyPr>
          <a:lstStyle>
            <a:lvl1pPr algn="ctr">
              <a:defRPr sz="4800">
                <a:latin typeface="黑体" panose="02010609060101010101" pitchFamily="49" charset="-122"/>
                <a:ea typeface="黑体" panose="0201060906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367544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自定义版式">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415050-2B59-45BA-9E3B-2F643F5904C5}"/>
              </a:ext>
            </a:extLst>
          </p:cNvPr>
          <p:cNvSpPr>
            <a:spLocks noGrp="1"/>
          </p:cNvSpPr>
          <p:nvPr>
            <p:ph type="title"/>
          </p:nvPr>
        </p:nvSpPr>
        <p:spPr>
          <a:xfrm>
            <a:off x="635974" y="158262"/>
            <a:ext cx="11286394" cy="703384"/>
          </a:xfrm>
          <a:prstGeom prst="rect">
            <a:avLst/>
          </a:prstGeom>
        </p:spPr>
        <p:txBody>
          <a:bodyPr>
            <a:normAutofit/>
          </a:bodyPr>
          <a:lstStyle>
            <a:lvl1pPr>
              <a:lnSpc>
                <a:spcPct val="100000"/>
              </a:lnSpc>
              <a:defRPr sz="3600" b="1">
                <a:latin typeface="黑体" panose="02010609060101010101" pitchFamily="49" charset="-122"/>
                <a:ea typeface="黑体" panose="02010609060101010101" pitchFamily="49" charset="-122"/>
              </a:defRPr>
            </a:lvl1pPr>
          </a:lstStyle>
          <a:p>
            <a:r>
              <a:rPr lang="zh-CN" altLang="en-US" dirty="0"/>
              <a:t>单击此处编辑母版标题样式</a:t>
            </a:r>
          </a:p>
        </p:txBody>
      </p:sp>
      <p:sp>
        <p:nvSpPr>
          <p:cNvPr id="6" name="内容占位符 2">
            <a:extLst>
              <a:ext uri="{FF2B5EF4-FFF2-40B4-BE49-F238E27FC236}">
                <a16:creationId xmlns:a16="http://schemas.microsoft.com/office/drawing/2014/main" id="{5E2E1D69-7AFC-4F77-845F-A45A0A042615}"/>
              </a:ext>
            </a:extLst>
          </p:cNvPr>
          <p:cNvSpPr>
            <a:spLocks noGrp="1"/>
          </p:cNvSpPr>
          <p:nvPr>
            <p:ph sz="quarter" idx="10"/>
          </p:nvPr>
        </p:nvSpPr>
        <p:spPr>
          <a:xfrm>
            <a:off x="770964" y="961840"/>
            <a:ext cx="10925909" cy="5509297"/>
          </a:xfrm>
          <a:prstGeom prst="rect">
            <a:avLst/>
          </a:prstGeom>
        </p:spPr>
        <p:txBody>
          <a:bodyPr/>
          <a:lstStyle>
            <a:lvl1pPr algn="l">
              <a:defRPr>
                <a:latin typeface="楷体" panose="02010609060101010101" pitchFamily="49" charset="-122"/>
                <a:ea typeface="楷体" panose="02010609060101010101" pitchFamily="49" charset="-122"/>
              </a:defRPr>
            </a:lvl1pPr>
            <a:lvl2pPr marL="446077" indent="0" algn="l">
              <a:defRPr>
                <a:latin typeface="楷体" panose="02010609060101010101" pitchFamily="49" charset="-122"/>
                <a:ea typeface="楷体" panose="02010609060101010101" pitchFamily="49" charset="-122"/>
              </a:defRPr>
            </a:lvl2pPr>
            <a:lvl3pPr marL="988989" indent="0" algn="l">
              <a:defRPr>
                <a:latin typeface="楷体" panose="02010609060101010101" pitchFamily="49" charset="-122"/>
                <a:ea typeface="楷体" panose="02010609060101010101" pitchFamily="49" charset="-122"/>
              </a:defRPr>
            </a:lvl3pPr>
            <a:lvl4pPr marL="1435064" indent="0" algn="l">
              <a:defRPr>
                <a:latin typeface="楷体" panose="02010609060101010101" pitchFamily="49" charset="-122"/>
                <a:ea typeface="楷体" panose="02010609060101010101" pitchFamily="49" charset="-122"/>
              </a:defRPr>
            </a:lvl4pPr>
            <a:lvl5pPr marL="1881141" indent="0" algn="l">
              <a:defRPr>
                <a:latin typeface="楷体" panose="02010609060101010101" pitchFamily="49" charset="-122"/>
                <a:ea typeface="楷体" panose="02010609060101010101" pitchFamily="49"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2375003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自定义版式">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070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F3905F0-2944-4E40-9DFA-963BCF984620}"/>
              </a:ext>
            </a:extLst>
          </p:cNvPr>
          <p:cNvPicPr>
            <a:picLocks noChangeAspect="1"/>
          </p:cNvPicPr>
          <p:nvPr userDrawn="1"/>
        </p:nvPicPr>
        <p:blipFill>
          <a:blip r:embed="rId2"/>
          <a:stretch>
            <a:fillRect/>
          </a:stretch>
        </p:blipFill>
        <p:spPr>
          <a:xfrm>
            <a:off x="10933085" y="260915"/>
            <a:ext cx="967382" cy="545201"/>
          </a:xfrm>
          <a:prstGeom prst="rect">
            <a:avLst/>
          </a:prstGeom>
        </p:spPr>
      </p:pic>
    </p:spTree>
    <p:extLst>
      <p:ext uri="{BB962C8B-B14F-4D97-AF65-F5344CB8AC3E}">
        <p14:creationId xmlns:p14="http://schemas.microsoft.com/office/powerpoint/2010/main" val="347810870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1BABAF0-2965-4765-A18A-31E769A9E1AD}" type="datetimeFigureOut">
              <a:rPr lang="zh-CN" altLang="en-US" smtClean="0"/>
              <a:t>2022/12/2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E6FCF3-E9F2-4465-9F65-4A275B23C38E}" type="slidenum">
              <a:rPr lang="zh-CN" altLang="en-US" smtClean="0"/>
              <a:t>‹#›</a:t>
            </a:fld>
            <a:endParaRPr lang="zh-CN" altLang="en-US"/>
          </a:p>
        </p:txBody>
      </p:sp>
      <p:sp>
        <p:nvSpPr>
          <p:cNvPr id="7" name="矩形 6"/>
          <p:cNvSpPr/>
          <p:nvPr userDrawn="1"/>
        </p:nvSpPr>
        <p:spPr bwMode="auto">
          <a:xfrm>
            <a:off x="-1" y="1038746"/>
            <a:ext cx="9576000" cy="18000"/>
          </a:xfrm>
          <a:prstGeom prst="rect">
            <a:avLst/>
          </a:prstGeom>
          <a:gradFill flip="none" rotWithShape="1">
            <a:gsLst>
              <a:gs pos="50000">
                <a:srgbClr val="FF0000"/>
              </a:gs>
              <a:gs pos="0">
                <a:schemeClr val="bg1"/>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889740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白色">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F90BA48-1D1D-DD45-B430-132202751439}"/>
              </a:ext>
            </a:extLst>
          </p:cNvPr>
          <p:cNvPicPr>
            <a:picLocks noChangeAspect="1"/>
          </p:cNvPicPr>
          <p:nvPr userDrawn="1"/>
        </p:nvPicPr>
        <p:blipFill>
          <a:blip r:embed="rId2"/>
          <a:stretch>
            <a:fillRect/>
          </a:stretch>
        </p:blipFill>
        <p:spPr>
          <a:xfrm>
            <a:off x="10933085" y="260915"/>
            <a:ext cx="967382" cy="545201"/>
          </a:xfrm>
          <a:prstGeom prst="rect">
            <a:avLst/>
          </a:prstGeom>
        </p:spPr>
      </p:pic>
    </p:spTree>
    <p:extLst>
      <p:ext uri="{BB962C8B-B14F-4D97-AF65-F5344CB8AC3E}">
        <p14:creationId xmlns:p14="http://schemas.microsoft.com/office/powerpoint/2010/main" val="4269104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白色">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39F36925-9BF9-E34B-81FA-D4413F83C0CD}"/>
              </a:ext>
            </a:extLst>
          </p:cNvPr>
          <p:cNvSpPr>
            <a:spLocks noGrp="1"/>
          </p:cNvSpPr>
          <p:nvPr>
            <p:ph type="title" hasCustomPrompt="1"/>
          </p:nvPr>
        </p:nvSpPr>
        <p:spPr>
          <a:xfrm>
            <a:off x="428297" y="348246"/>
            <a:ext cx="9299028" cy="353667"/>
          </a:xfrm>
          <a:prstGeom prst="rect">
            <a:avLst/>
          </a:prstGeom>
        </p:spPr>
        <p:txBody>
          <a:bodyPr/>
          <a:lstStyle>
            <a:lvl1pPr>
              <a:defRPr sz="2700" b="1" i="0">
                <a:solidFill>
                  <a:schemeClr val="tx1"/>
                </a:solidFill>
                <a:latin typeface="Microsoft YaHei" panose="020B0503020204020204" pitchFamily="34" charset="-122"/>
                <a:ea typeface="Microsoft YaHei" panose="020B0503020204020204" pitchFamily="34" charset="-122"/>
              </a:defRPr>
            </a:lvl1pPr>
          </a:lstStyle>
          <a:p>
            <a:r>
              <a:rPr lang="zh-TW" altLang="en-US" dirty="0"/>
              <a:t>请填写大标题</a:t>
            </a:r>
            <a:r>
              <a:rPr lang="en-US" altLang="zh-CN" dirty="0"/>
              <a:t>-</a:t>
            </a:r>
            <a:r>
              <a:rPr lang="zh-TW" altLang="en-US" dirty="0"/>
              <a:t>微软雅黑</a:t>
            </a:r>
            <a:r>
              <a:rPr lang="en-US" altLang="zh-CN" dirty="0"/>
              <a:t>-54</a:t>
            </a:r>
            <a:r>
              <a:rPr lang="zh-TW" altLang="en-US" dirty="0"/>
              <a:t>磅</a:t>
            </a:r>
            <a:r>
              <a:rPr lang="zh-CN" altLang="en-US" dirty="0"/>
              <a:t> </a:t>
            </a:r>
            <a:r>
              <a:rPr lang="zh-TW" altLang="en-US" dirty="0"/>
              <a:t>加粗</a:t>
            </a:r>
            <a:endParaRPr lang="en-US" dirty="0"/>
          </a:p>
        </p:txBody>
      </p:sp>
      <p:pic>
        <p:nvPicPr>
          <p:cNvPr id="5" name="图片 4">
            <a:extLst>
              <a:ext uri="{FF2B5EF4-FFF2-40B4-BE49-F238E27FC236}">
                <a16:creationId xmlns:a16="http://schemas.microsoft.com/office/drawing/2014/main" id="{DF9E7599-08A6-CA41-8AB1-9B74128A554F}"/>
              </a:ext>
            </a:extLst>
          </p:cNvPr>
          <p:cNvPicPr>
            <a:picLocks noChangeAspect="1"/>
          </p:cNvPicPr>
          <p:nvPr userDrawn="1"/>
        </p:nvPicPr>
        <p:blipFill>
          <a:blip r:embed="rId2"/>
          <a:stretch>
            <a:fillRect/>
          </a:stretch>
        </p:blipFill>
        <p:spPr>
          <a:xfrm>
            <a:off x="10933085" y="260915"/>
            <a:ext cx="967382" cy="545201"/>
          </a:xfrm>
          <a:prstGeom prst="rect">
            <a:avLst/>
          </a:prstGeom>
        </p:spPr>
      </p:pic>
    </p:spTree>
    <p:extLst>
      <p:ext uri="{BB962C8B-B14F-4D97-AF65-F5344CB8AC3E}">
        <p14:creationId xmlns:p14="http://schemas.microsoft.com/office/powerpoint/2010/main" val="1331544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 id="2147483700" r:id="rId2"/>
    <p:sldLayoutId id="2147483701" r:id="rId3"/>
    <p:sldLayoutId id="2147483702" r:id="rId4"/>
    <p:sldLayoutId id="2147483703" r:id="rId5"/>
    <p:sldLayoutId id="2147483704" r:id="rId6"/>
    <p:sldLayoutId id="2147483706" r:id="rId7"/>
    <p:sldLayoutId id="214748370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10.png"/><Relationship Id="rId4" Type="http://schemas.openxmlformats.org/officeDocument/2006/relationships/image" Target="../media/image210.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6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50.png"/><Relationship Id="rId5" Type="http://schemas.microsoft.com/office/2007/relationships/hdphoto" Target="../media/hdphoto1.wdp"/><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6.xml"/><Relationship Id="rId6" Type="http://schemas.openxmlformats.org/officeDocument/2006/relationships/image" Target="../media/image211.png"/><Relationship Id="rId5" Type="http://schemas.openxmlformats.org/officeDocument/2006/relationships/image" Target="../media/image200.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40.png"/><Relationship Id="rId5" Type="http://schemas.openxmlformats.org/officeDocument/2006/relationships/image" Target="../media/image430.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71.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70.png"/><Relationship Id="rId4" Type="http://schemas.openxmlformats.org/officeDocument/2006/relationships/image" Target="../media/image55.png"/><Relationship Id="rId9"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590.png"/><Relationship Id="rId3" Type="http://schemas.openxmlformats.org/officeDocument/2006/relationships/image" Target="../media/image55.png"/><Relationship Id="rId7" Type="http://schemas.openxmlformats.org/officeDocument/2006/relationships/image" Target="../media/image60.png"/><Relationship Id="rId12"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470.png"/><Relationship Id="rId5" Type="http://schemas.openxmlformats.org/officeDocument/2006/relationships/image" Target="../media/image370.png"/><Relationship Id="rId10" Type="http://schemas.openxmlformats.org/officeDocument/2006/relationships/image" Target="../media/image61.png"/><Relationship Id="rId9"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5117653-1995-AD43-9AAD-EBFD596DDD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hape 128">
            <a:extLst>
              <a:ext uri="{FF2B5EF4-FFF2-40B4-BE49-F238E27FC236}">
                <a16:creationId xmlns:a16="http://schemas.microsoft.com/office/drawing/2014/main" id="{97D4DFBF-7E53-49D1-AEA3-25FE2C479439}"/>
              </a:ext>
            </a:extLst>
          </p:cNvPr>
          <p:cNvSpPr/>
          <p:nvPr/>
        </p:nvSpPr>
        <p:spPr>
          <a:xfrm>
            <a:off x="0" y="2632874"/>
            <a:ext cx="12192000" cy="386644"/>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ctr">
              <a:lnSpc>
                <a:spcPct val="120000"/>
              </a:lnSpc>
              <a:defRPr sz="4000" spc="79">
                <a:solidFill>
                  <a:srgbClr val="FFFFFF"/>
                </a:solidFill>
                <a:latin typeface="Arial"/>
                <a:ea typeface="Arial"/>
                <a:cs typeface="Arial"/>
                <a:sym typeface="Arial"/>
              </a:defRPr>
            </a:pPr>
            <a:endParaRPr lang="zh-CN" altLang="en-US" sz="2000" dirty="0">
              <a:solidFill>
                <a:schemeClr val="bg1"/>
              </a:solidFill>
              <a:cs typeface="+mn-ea"/>
              <a:sym typeface="+mn-lt"/>
            </a:endParaRPr>
          </a:p>
        </p:txBody>
      </p:sp>
      <p:sp>
        <p:nvSpPr>
          <p:cNvPr id="5" name="Shape 126">
            <a:extLst>
              <a:ext uri="{FF2B5EF4-FFF2-40B4-BE49-F238E27FC236}">
                <a16:creationId xmlns:a16="http://schemas.microsoft.com/office/drawing/2014/main" id="{3E9F9831-56EF-4E4C-9781-C34526DB8E94}"/>
              </a:ext>
            </a:extLst>
          </p:cNvPr>
          <p:cNvSpPr/>
          <p:nvPr/>
        </p:nvSpPr>
        <p:spPr>
          <a:xfrm>
            <a:off x="0" y="328699"/>
            <a:ext cx="12192000" cy="197547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ctr">
              <a:lnSpc>
                <a:spcPct val="120000"/>
              </a:lnSpc>
              <a:defRPr sz="8000" spc="159">
                <a:solidFill>
                  <a:srgbClr val="FFFFFF"/>
                </a:solidFill>
                <a:latin typeface="FZLanTingHei-M-GBK"/>
                <a:ea typeface="FZLanTingHei-M-GBK"/>
                <a:cs typeface="FZLanTingHei-M-GBK"/>
                <a:sym typeface="FZLanTingHei-M-GBK"/>
              </a:defRPr>
            </a:pPr>
            <a:endParaRPr lang="zh-CN" altLang="en-US" sz="3700" b="1" dirty="0">
              <a:solidFill>
                <a:schemeClr val="bg1"/>
              </a:solidFill>
              <a:cs typeface="+mn-ea"/>
              <a:sym typeface="+mn-lt"/>
            </a:endParaRPr>
          </a:p>
          <a:p>
            <a:pPr algn="ctr">
              <a:lnSpc>
                <a:spcPct val="120000"/>
              </a:lnSpc>
              <a:defRPr sz="8000" spc="159">
                <a:solidFill>
                  <a:srgbClr val="FFFFFF"/>
                </a:solidFill>
                <a:latin typeface="FZLanTingHei-M-GBK"/>
                <a:ea typeface="FZLanTingHei-M-GBK"/>
                <a:cs typeface="FZLanTingHei-M-GBK"/>
                <a:sym typeface="FZLanTingHei-M-GBK"/>
              </a:defRPr>
            </a:pPr>
            <a:r>
              <a:rPr lang="en-US" altLang="zh-CN" sz="7200" b="1" dirty="0">
                <a:solidFill>
                  <a:schemeClr val="bg1"/>
                </a:solidFill>
                <a:cs typeface="+mn-ea"/>
                <a:sym typeface="+mn-lt"/>
              </a:rPr>
              <a:t>AI for Science</a:t>
            </a:r>
          </a:p>
        </p:txBody>
      </p:sp>
      <p:sp>
        <p:nvSpPr>
          <p:cNvPr id="7" name="Shape 126">
            <a:extLst>
              <a:ext uri="{FF2B5EF4-FFF2-40B4-BE49-F238E27FC236}">
                <a16:creationId xmlns:a16="http://schemas.microsoft.com/office/drawing/2014/main" id="{766F13EF-B0F3-4C57-AA35-EA333BAAA016}"/>
              </a:ext>
            </a:extLst>
          </p:cNvPr>
          <p:cNvSpPr/>
          <p:nvPr/>
        </p:nvSpPr>
        <p:spPr>
          <a:xfrm>
            <a:off x="0" y="4084046"/>
            <a:ext cx="12192000" cy="525272"/>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ctr">
              <a:lnSpc>
                <a:spcPct val="120000"/>
              </a:lnSpc>
              <a:defRPr sz="8000" spc="159">
                <a:solidFill>
                  <a:srgbClr val="FFFFFF"/>
                </a:solidFill>
                <a:latin typeface="FZLanTingHei-M-GBK"/>
                <a:ea typeface="FZLanTingHei-M-GBK"/>
                <a:cs typeface="FZLanTingHei-M-GBK"/>
                <a:sym typeface="FZLanTingHei-M-GBK"/>
              </a:defRPr>
            </a:pPr>
            <a:endParaRPr sz="2750" b="1" dirty="0">
              <a:solidFill>
                <a:schemeClr val="bg1"/>
              </a:solidFill>
              <a:cs typeface="+mn-ea"/>
              <a:sym typeface="+mn-lt"/>
            </a:endParaRPr>
          </a:p>
        </p:txBody>
      </p:sp>
      <p:sp>
        <p:nvSpPr>
          <p:cNvPr id="8" name="Shape 126">
            <a:extLst>
              <a:ext uri="{FF2B5EF4-FFF2-40B4-BE49-F238E27FC236}">
                <a16:creationId xmlns:a16="http://schemas.microsoft.com/office/drawing/2014/main" id="{8D2C67DC-B6F3-428F-98D1-FDBC9EE38B00}"/>
              </a:ext>
            </a:extLst>
          </p:cNvPr>
          <p:cNvSpPr/>
          <p:nvPr/>
        </p:nvSpPr>
        <p:spPr>
          <a:xfrm>
            <a:off x="0" y="3145380"/>
            <a:ext cx="12192000" cy="3923125"/>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ctr">
              <a:lnSpc>
                <a:spcPct val="150000"/>
              </a:lnSpc>
              <a:defRPr sz="8000" spc="159">
                <a:solidFill>
                  <a:srgbClr val="FFFFFF"/>
                </a:solidFill>
                <a:latin typeface="FZLanTingHei-M-GBK"/>
                <a:ea typeface="FZLanTingHei-M-GBK"/>
                <a:cs typeface="FZLanTingHei-M-GBK"/>
                <a:sym typeface="FZLanTingHei-M-GBK"/>
              </a:defRPr>
            </a:pPr>
            <a:r>
              <a:rPr lang="en-US" altLang="zh-TW" sz="3200" dirty="0" err="1">
                <a:solidFill>
                  <a:schemeClr val="bg1"/>
                </a:solidFill>
                <a:cs typeface="+mn-ea"/>
                <a:sym typeface="+mn-lt"/>
              </a:rPr>
              <a:t>Weinan</a:t>
            </a:r>
            <a:r>
              <a:rPr lang="en-US" altLang="zh-TW" sz="3200" dirty="0">
                <a:solidFill>
                  <a:schemeClr val="bg1"/>
                </a:solidFill>
                <a:cs typeface="+mn-ea"/>
                <a:sym typeface="+mn-lt"/>
              </a:rPr>
              <a:t> E</a:t>
            </a:r>
            <a:endParaRPr lang="zh-TW" altLang="en-US" sz="3200" dirty="0">
              <a:solidFill>
                <a:schemeClr val="bg1"/>
              </a:solidFill>
              <a:cs typeface="+mn-ea"/>
              <a:sym typeface="+mn-lt"/>
            </a:endParaRPr>
          </a:p>
          <a:p>
            <a:pPr algn="ctr">
              <a:lnSpc>
                <a:spcPct val="150000"/>
              </a:lnSpc>
              <a:defRPr sz="8000" spc="159">
                <a:solidFill>
                  <a:srgbClr val="FFFFFF"/>
                </a:solidFill>
                <a:latin typeface="FZLanTingHei-M-GBK"/>
                <a:ea typeface="FZLanTingHei-M-GBK"/>
                <a:cs typeface="FZLanTingHei-M-GBK"/>
                <a:sym typeface="FZLanTingHei-M-GBK"/>
              </a:defRPr>
            </a:pPr>
            <a:r>
              <a:rPr lang="it-IT" altLang="zh-TW" sz="3200" dirty="0">
                <a:solidFill>
                  <a:schemeClr val="bg1"/>
                </a:solidFill>
                <a:cs typeface="+mn-ea"/>
                <a:sym typeface="+mn-lt"/>
              </a:rPr>
              <a:t>AI for Science Institute (AISI), </a:t>
            </a:r>
            <a:r>
              <a:rPr lang="it-IT" altLang="zh-TW" sz="3200" dirty="0" err="1">
                <a:solidFill>
                  <a:schemeClr val="bg1"/>
                </a:solidFill>
                <a:cs typeface="+mn-ea"/>
                <a:sym typeface="+mn-lt"/>
              </a:rPr>
              <a:t>Beijing</a:t>
            </a:r>
            <a:endParaRPr lang="en-US" altLang="zh-TW" sz="3200" dirty="0">
              <a:solidFill>
                <a:schemeClr val="bg1"/>
              </a:solidFill>
              <a:cs typeface="+mn-ea"/>
              <a:sym typeface="+mn-lt"/>
            </a:endParaRPr>
          </a:p>
          <a:p>
            <a:pPr algn="ctr">
              <a:lnSpc>
                <a:spcPct val="150000"/>
              </a:lnSpc>
              <a:defRPr sz="8000" spc="159">
                <a:solidFill>
                  <a:srgbClr val="FFFFFF"/>
                </a:solidFill>
                <a:latin typeface="FZLanTingHei-M-GBK"/>
                <a:ea typeface="FZLanTingHei-M-GBK"/>
                <a:cs typeface="FZLanTingHei-M-GBK"/>
                <a:sym typeface="FZLanTingHei-M-GBK"/>
              </a:defRPr>
            </a:pPr>
            <a:r>
              <a:rPr lang="en-US" altLang="zh-TW" sz="3200" dirty="0">
                <a:solidFill>
                  <a:schemeClr val="bg1"/>
                </a:solidFill>
                <a:cs typeface="+mn-ea"/>
                <a:sym typeface="+mn-lt"/>
              </a:rPr>
              <a:t>Center for Machine Learning Research, Peking University</a:t>
            </a:r>
          </a:p>
          <a:p>
            <a:pPr algn="ctr">
              <a:lnSpc>
                <a:spcPct val="150000"/>
              </a:lnSpc>
              <a:defRPr sz="8000" spc="159">
                <a:solidFill>
                  <a:srgbClr val="FFFFFF"/>
                </a:solidFill>
                <a:latin typeface="FZLanTingHei-M-GBK"/>
                <a:ea typeface="FZLanTingHei-M-GBK"/>
                <a:cs typeface="FZLanTingHei-M-GBK"/>
                <a:sym typeface="FZLanTingHei-M-GBK"/>
              </a:defRPr>
            </a:pPr>
            <a:endParaRPr lang="en-US" dirty="0">
              <a:solidFill>
                <a:schemeClr val="bg1"/>
              </a:solidFill>
              <a:cs typeface="+mn-ea"/>
              <a:sym typeface="+mn-lt"/>
            </a:endParaRPr>
          </a:p>
        </p:txBody>
      </p:sp>
      <p:sp>
        <p:nvSpPr>
          <p:cNvPr id="13" name="文本框 1"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E6636BC20180234D78A0072836F0BEB032B9B20D17555BB0ADD98B30B1332BD33B44B738C1667B0122692508384636EBBC1921DA41D07B811BBFC2E178BE14DC24FB39ADEF25845744D22EF763B243DEA84CE91C764D20D3689C419F05DE4CC8D8962D9F0E3</a:t>
            </a:r>
          </a:p>
        </p:txBody>
      </p:sp>
      <p:sp>
        <p:nvSpPr>
          <p:cNvPr id="14" name="文本框 2"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E6636BC20180234D78A0072836F0B3B062B9B207100DDB20A0D98F39B16C2BA34B43BC38C168AB0122592F0838465CEB921921FAF1D0ABC11BBFC26B7F4E1ADA24FB2EADD526949754C728F767A2439F9FD0E9157C626057A81A5197EE01DCA8DD06229F4E3</a:t>
            </a:r>
          </a:p>
        </p:txBody>
      </p:sp>
      <p:sp>
        <p:nvSpPr>
          <p:cNvPr id="15" name="文本框 3"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E6636BC20180234D78A0072836F0B99012B9B2041CBB0BD0AED9843CB1E92B759B4BB3387161DB0A22092008384687EBAD09218A11D00BB11BBFC253752E1BD324F50EAD8127E48704882AE76E224046D963E4B175990FA048DEA195FADFAC88D9862B9F9E3</a:t>
            </a:r>
          </a:p>
        </p:txBody>
      </p:sp>
      <p:sp>
        <p:nvSpPr>
          <p:cNvPr id="16" name="文本框 4"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E6636BC20180234D78A0072836F0BE8092B9B20C1995FBB0AAD98B33B1032B25BB4EBB387163FB0F22C92E08384670EB2809215AC1D0FBA11BBFC2437A1E1FD724F5F8AD632564B7B4FF2ED7684240538A9CE0BE76481F81688BF19F28E95C98DFE620900E3</a:t>
            </a:r>
          </a:p>
        </p:txBody>
      </p:sp>
      <p:sp>
        <p:nvSpPr>
          <p:cNvPr id="17" name="文本框 5"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E6636BC20180234D78A0072836F0BC5042B9B2071914ABA0AFD98A36B1312BA09B46B338D169DB042219260838466CEBCA09217A11D0EBD11BBFC21D70AE1BD124F79CADC02084A7F49B2BF76E924D54EB27EF457D2D6E7658AE919C47F25C58DA8624926E3</a:t>
            </a:r>
          </a:p>
        </p:txBody>
      </p:sp>
      <p:sp>
        <p:nvSpPr>
          <p:cNvPr id="19" name="文本框 6"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E6636BC20180234D78A0072836F0B1F0B2B9B20C194F3BB0ADD98331B1C62B51CB43B838C16E8B0E22C92408C8468EEBE509210AC1D04BD11BBFC228762E2FD824FCBAAD1124B6E784AF2DE761024E5537DCE27771BF55E7D8EF319F2F7D5C28DEE626942E3</a:t>
            </a:r>
          </a:p>
        </p:txBody>
      </p:sp>
      <p:sp>
        <p:nvSpPr>
          <p:cNvPr id="20" name="文本框 7"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E6636BC20180234D78A0072836F0BEC032B9B20719E7ABD0A4D98930B1B12B712B41B8383169AB0722192908C8467AEB500921AA91D06BC11BBFC236721E20D524FF49AD4320F65744DB2EA767924C574BB3E271732605D208AA119547C05C28DCF62D9E0E3</a:t>
            </a:r>
          </a:p>
        </p:txBody>
      </p:sp>
      <p:sp>
        <p:nvSpPr>
          <p:cNvPr id="21" name="文本框 8"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BBAAD9C20180234D78A0072836F0B1A012B9B20D18357B20A9D98935B19C2B819B43B638616E3B0322092408C8466AEB7709218AE1D0AB311BBFC27870AE29D324FED8AD7026A64734882DA76F0243E1DDD0E0737360352708E63197F3046C18D9B62B952E3</a:t>
            </a:r>
          </a:p>
        </p:txBody>
      </p:sp>
      <p:sp>
        <p:nvSpPr>
          <p:cNvPr id="18" name="Shape 126">
            <a:extLst>
              <a:ext uri="{FF2B5EF4-FFF2-40B4-BE49-F238E27FC236}">
                <a16:creationId xmlns:a16="http://schemas.microsoft.com/office/drawing/2014/main" id="{01AA5890-B497-4FD0-80C0-539A86AB96DC}"/>
              </a:ext>
            </a:extLst>
          </p:cNvPr>
          <p:cNvSpPr/>
          <p:nvPr/>
        </p:nvSpPr>
        <p:spPr>
          <a:xfrm>
            <a:off x="0" y="3786172"/>
            <a:ext cx="12192000" cy="523285"/>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lnSpc>
                <a:spcPct val="120000"/>
              </a:lnSpc>
              <a:defRPr sz="8000" spc="159">
                <a:solidFill>
                  <a:srgbClr val="FFFFFF"/>
                </a:solidFill>
                <a:latin typeface="FZLanTingHei-M-GBK"/>
                <a:ea typeface="FZLanTingHei-M-GBK"/>
                <a:cs typeface="FZLanTingHei-M-GBK"/>
                <a:sym typeface="FZLanTingHei-M-GBK"/>
              </a:defRPr>
            </a:pPr>
            <a:endParaRPr sz="2750" b="1" dirty="0">
              <a:solidFill>
                <a:schemeClr val="bg1"/>
              </a:solidFill>
              <a:cs typeface="+mn-ea"/>
              <a:sym typeface="+mn-lt"/>
            </a:endParaRPr>
          </a:p>
        </p:txBody>
      </p:sp>
    </p:spTree>
    <p:extLst>
      <p:ext uri="{BB962C8B-B14F-4D97-AF65-F5344CB8AC3E}">
        <p14:creationId xmlns:p14="http://schemas.microsoft.com/office/powerpoint/2010/main" val="98839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A4E4-93CB-E14E-8832-F0F5C0EBCB01}"/>
              </a:ext>
            </a:extLst>
          </p:cNvPr>
          <p:cNvSpPr>
            <a:spLocks noGrp="1"/>
          </p:cNvSpPr>
          <p:nvPr>
            <p:ph type="title"/>
          </p:nvPr>
        </p:nvSpPr>
        <p:spPr>
          <a:xfrm>
            <a:off x="414850" y="1085066"/>
            <a:ext cx="9299028" cy="353667"/>
          </a:xfrm>
        </p:spPr>
        <p:txBody>
          <a:bodyPr/>
          <a:lstStyle/>
          <a:p>
            <a:r>
              <a:rPr lang="en-US" altLang="zh-CN" sz="2800" dirty="0">
                <a:latin typeface="+mn-lt"/>
                <a:ea typeface="+mn-ea"/>
                <a:cs typeface="+mn-ea"/>
                <a:sym typeface="+mn-lt"/>
              </a:rPr>
              <a:t>First breakthrough (1950s):  von Neumann</a:t>
            </a:r>
            <a:endParaRPr lang="zh-CN" altLang="en-US" sz="2800" dirty="0">
              <a:latin typeface="+mn-lt"/>
              <a:ea typeface="+mn-ea"/>
              <a:cs typeface="+mn-ea"/>
              <a:sym typeface="+mn-lt"/>
            </a:endParaRPr>
          </a:p>
        </p:txBody>
      </p:sp>
      <p:sp>
        <p:nvSpPr>
          <p:cNvPr id="50" name="文本框 1"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E6636BC20180234D78A0072836F0B3B062B9B207100DDB20A0D98F39B16C2BA34B43BC38C168AB0122592F0838465CEB921921FAF1D0ABC11BBFC26B7F4E1ADA24FB2EADD526949754C728F767A2439F9FD0E9157C626057A81A5197EE01DCA8DD06229F4E3</a:t>
            </a:r>
          </a:p>
        </p:txBody>
      </p:sp>
      <p:sp>
        <p:nvSpPr>
          <p:cNvPr id="51" name="文本框 2"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E6636BC20180234D78A0072836F0B99012B9B2041CBB0BD0AED9843CB1E92B759B4BB3387161DB0A22092008384687EBAD09218A11D00BB11BBFC253752E1BD324F50EAD8127E48704882AE76E224046D963E4B175990FA048DEA195FADFAC88D9862B9F9E3</a:t>
            </a:r>
          </a:p>
        </p:txBody>
      </p:sp>
      <p:sp>
        <p:nvSpPr>
          <p:cNvPr id="52" name="文本框 3"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E6636BC20180234D78A0072836F0BE8092B9B20C1995FBB0AAD98B33B1032B25BB4EBB387163FB0F22C92E08384670EB2809215AC1D0FBA11BBFC2437A1E1FD724F5F8AD632564B7B4FF2ED7684240538A9CE0BE76481F81688BF19F28E95C98DFE620900E3</a:t>
            </a:r>
          </a:p>
        </p:txBody>
      </p:sp>
      <p:sp>
        <p:nvSpPr>
          <p:cNvPr id="53" name="文本框 4"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E6636BC20180234D78A0072836F0BC5042B9B2071914ABA0AFD98A36B1312BA09B46B338D169DB042219260838466CEBCA09217A11D0EBD11BBFC21D70AE1BD124F79CADC02084A7F49B2BF76E924D54EB27EF457D2D6E7658AE919C47F25C58DA8624926E3</a:t>
            </a:r>
          </a:p>
        </p:txBody>
      </p:sp>
      <p:sp>
        <p:nvSpPr>
          <p:cNvPr id="54" name="文本框 5"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E6636BC20180234D78A0072836F0B1F0B2B9B20C194F3BB0ADD98331B1C62B51CB43B838C16E8B0E22C92408C8468EEBE509210AC1D04BD11BBFC228762E2FD824FCBAAD1124B6E784AF2DE761024E5537DCE27771BF55E7D8EF319F2F7D5C28DEE626942E3</a:t>
            </a:r>
          </a:p>
        </p:txBody>
      </p:sp>
      <p:sp>
        <p:nvSpPr>
          <p:cNvPr id="55" name="文本框 6"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E6636BC20180234D78A0072836F0BEC032B9B20719E7ABD0A4D98930B1B12B712B41B8383169AB0722192908C8467AEB500921AA91D06BC11BBFC236721E20D524FF49AD4320F65744DB2EA767924C574BB3E271732605D208AA119547C05C28DCF62D9E0E3</a:t>
            </a:r>
          </a:p>
        </p:txBody>
      </p:sp>
      <p:sp>
        <p:nvSpPr>
          <p:cNvPr id="56" name="文本框 7"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BBAAD9C20180234D78A0072836F0B1A012B9B20D18357B20A9D98935B19C2B819B43B638616E3B0322092408C8466AEB7709218AE1D0AB311BBFC27870AE29D324FED8AD7026A64734882DA76F0243E1DDD0E0737360352708E63197F3046C18D9B62B952E3</a:t>
            </a:r>
          </a:p>
        </p:txBody>
      </p:sp>
      <p:sp>
        <p:nvSpPr>
          <p:cNvPr id="10" name="矩形 9">
            <a:extLst>
              <a:ext uri="{FF2B5EF4-FFF2-40B4-BE49-F238E27FC236}">
                <a16:creationId xmlns:a16="http://schemas.microsoft.com/office/drawing/2014/main" id="{46C04233-556D-6B4B-A897-3BBB73CCC95E}"/>
              </a:ext>
            </a:extLst>
          </p:cNvPr>
          <p:cNvSpPr/>
          <p:nvPr/>
        </p:nvSpPr>
        <p:spPr>
          <a:xfrm>
            <a:off x="1130196" y="1654828"/>
            <a:ext cx="9931607" cy="3864328"/>
          </a:xfrm>
          <a:prstGeom prst="rect">
            <a:avLst/>
          </a:prstGeom>
        </p:spPr>
        <p:txBody>
          <a:bodyPr wrap="square">
            <a:spAutoFit/>
          </a:bodyPr>
          <a:lstStyle/>
          <a:p>
            <a:pPr lvl="2">
              <a:lnSpc>
                <a:spcPct val="150000"/>
              </a:lnSpc>
              <a:spcAft>
                <a:spcPts val="600"/>
              </a:spcAft>
              <a:buClr>
                <a:schemeClr val="tx1"/>
              </a:buClr>
            </a:pPr>
            <a:endParaRPr lang="en-US" altLang="zh-CN" sz="2200" dirty="0">
              <a:cs typeface="+mn-ea"/>
              <a:sym typeface="+mn-lt"/>
            </a:endParaRPr>
          </a:p>
          <a:p>
            <a:pPr lvl="2" indent="-457200">
              <a:lnSpc>
                <a:spcPct val="150000"/>
              </a:lnSpc>
              <a:spcAft>
                <a:spcPts val="600"/>
              </a:spcAft>
              <a:buClr>
                <a:schemeClr val="tx1"/>
              </a:buClr>
              <a:buFont typeface="Wingdings" pitchFamily="2" charset="2"/>
              <a:buChar char="Ø"/>
            </a:pPr>
            <a:r>
              <a:rPr lang="en-US" altLang="ja-JP" sz="2800" b="1" dirty="0">
                <a:cs typeface="+mn-ea"/>
                <a:sym typeface="+mn-lt"/>
              </a:rPr>
              <a:t>Numerical methods</a:t>
            </a:r>
            <a:r>
              <a:rPr lang="en-US" altLang="ja-JP" sz="2800" dirty="0">
                <a:cs typeface="+mn-ea"/>
                <a:sym typeface="+mn-lt"/>
              </a:rPr>
              <a:t>: finite difference, finite element, spectral methods</a:t>
            </a:r>
          </a:p>
          <a:p>
            <a:pPr lvl="2" indent="-457200">
              <a:lnSpc>
                <a:spcPct val="150000"/>
              </a:lnSpc>
              <a:spcAft>
                <a:spcPts val="600"/>
              </a:spcAft>
              <a:buClr>
                <a:schemeClr val="tx1"/>
              </a:buClr>
              <a:buFont typeface="Wingdings" pitchFamily="2" charset="2"/>
              <a:buChar char="Ø"/>
            </a:pPr>
            <a:r>
              <a:rPr lang="en-US" altLang="ja-JP" sz="2800" b="1" dirty="0">
                <a:cs typeface="+mn-ea"/>
                <a:sym typeface="+mn-lt"/>
              </a:rPr>
              <a:t>Starting point</a:t>
            </a:r>
            <a:r>
              <a:rPr lang="en-US" altLang="ja-JP" sz="2800" dirty="0">
                <a:cs typeface="+mn-ea"/>
                <a:sym typeface="+mn-lt"/>
              </a:rPr>
              <a:t>: approximate general functions using polynomials or piecewise polynomials</a:t>
            </a:r>
          </a:p>
          <a:p>
            <a:pPr marL="685800" lvl="2" indent="-228600">
              <a:lnSpc>
                <a:spcPct val="150000"/>
              </a:lnSpc>
              <a:spcAft>
                <a:spcPts val="600"/>
              </a:spcAft>
              <a:buClr>
                <a:schemeClr val="tx1"/>
              </a:buClr>
              <a:buFont typeface="Wingdings" panose="05000000000000000000" pitchFamily="2" charset="2"/>
              <a:buChar char="Ø"/>
            </a:pPr>
            <a:endParaRPr lang="en-US" altLang="zh-CN" sz="2200" dirty="0">
              <a:cs typeface="+mn-ea"/>
              <a:sym typeface="+mn-lt"/>
            </a:endParaRPr>
          </a:p>
        </p:txBody>
      </p:sp>
    </p:spTree>
    <p:extLst>
      <p:ext uri="{BB962C8B-B14F-4D97-AF65-F5344CB8AC3E}">
        <p14:creationId xmlns:p14="http://schemas.microsoft.com/office/powerpoint/2010/main" val="288580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A4E4-93CB-E14E-8832-F0F5C0EBCB01}"/>
              </a:ext>
            </a:extLst>
          </p:cNvPr>
          <p:cNvSpPr>
            <a:spLocks noGrp="1"/>
          </p:cNvSpPr>
          <p:nvPr>
            <p:ph type="title"/>
          </p:nvPr>
        </p:nvSpPr>
        <p:spPr>
          <a:xfrm>
            <a:off x="1018783" y="1209005"/>
            <a:ext cx="9299028" cy="353667"/>
          </a:xfrm>
        </p:spPr>
        <p:txBody>
          <a:bodyPr/>
          <a:lstStyle/>
          <a:p>
            <a:r>
              <a:rPr lang="en-US" altLang="zh-CN" sz="2800" dirty="0">
                <a:latin typeface="+mn-lt"/>
                <a:ea typeface="+mn-ea"/>
                <a:cs typeface="+mn-ea"/>
                <a:sym typeface="+mn-lt"/>
              </a:rPr>
              <a:t>Many problems are largely solved</a:t>
            </a:r>
            <a:r>
              <a:rPr lang="zh-CN" altLang="en-US" sz="2800" dirty="0">
                <a:latin typeface="+mn-lt"/>
                <a:ea typeface="+mn-ea"/>
                <a:cs typeface="+mn-ea"/>
                <a:sym typeface="+mn-lt"/>
              </a:rPr>
              <a:t>：</a:t>
            </a:r>
            <a:endParaRPr lang="en-US" altLang="zh-CN" sz="2800" dirty="0">
              <a:latin typeface="+mn-lt"/>
              <a:ea typeface="+mn-ea"/>
              <a:cs typeface="+mn-ea"/>
              <a:sym typeface="+mn-lt"/>
            </a:endParaRPr>
          </a:p>
        </p:txBody>
      </p:sp>
      <p:sp>
        <p:nvSpPr>
          <p:cNvPr id="50" name="文本框 1"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E6636BC20180234D78A0072836F0B3B062B9B207100DDB20A0D98F39B16C2BA34B43BC38C168AB0122592F0838465CEB921921FAF1D0ABC11BBFC26B7F4E1ADA24FB2EADD526949754C728F767A2439F9FD0E9157C626057A81A5197EE01DCA8DD06229F4E3</a:t>
            </a:r>
          </a:p>
        </p:txBody>
      </p:sp>
      <p:sp>
        <p:nvSpPr>
          <p:cNvPr id="51" name="文本框 2"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E6636BC20180234D78A0072836F0B99012B9B2041CBB0BD0AED9843CB1E92B759B4BB3387161DB0A22092008384687EBAD09218A11D00BB11BBFC253752E1BD324F50EAD8127E48704882AE76E224046D963E4B175990FA048DEA195FADFAC88D9862B9F9E3</a:t>
            </a:r>
          </a:p>
        </p:txBody>
      </p:sp>
      <p:sp>
        <p:nvSpPr>
          <p:cNvPr id="52" name="文本框 3"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E6636BC20180234D78A0072836F0BE8092B9B20C1995FBB0AAD98B33B1032B25BB4EBB387163FB0F22C92E08384670EB2809215AC1D0FBA11BBFC2437A1E1FD724F5F8AD632564B7B4FF2ED7684240538A9CE0BE76481F81688BF19F28E95C98DFE620900E3</a:t>
            </a:r>
          </a:p>
        </p:txBody>
      </p:sp>
      <p:sp>
        <p:nvSpPr>
          <p:cNvPr id="53" name="文本框 4"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E6636BC20180234D78A0072836F0BC5042B9B2071914ABA0AFD98A36B1312BA09B46B338D169DB042219260838466CEBCA09217A11D0EBD11BBFC21D70AE1BD124F79CADC02084A7F49B2BF76E924D54EB27EF457D2D6E7658AE919C47F25C58DA8624926E3</a:t>
            </a:r>
          </a:p>
        </p:txBody>
      </p:sp>
      <p:sp>
        <p:nvSpPr>
          <p:cNvPr id="54" name="文本框 5"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E6636BC20180234D78A0072836F0B1F0B2B9B20C194F3BB0ADD98331B1C62B51CB43B838C16E8B0E22C92408C8468EEBE509210AC1D04BD11BBFC228762E2FD824FCBAAD1124B6E784AF2DE761024E5537DCE27771BF55E7D8EF319F2F7D5C28DEE626942E3</a:t>
            </a:r>
          </a:p>
        </p:txBody>
      </p:sp>
      <p:sp>
        <p:nvSpPr>
          <p:cNvPr id="55" name="文本框 6"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E6636BC20180234D78A0072836F0BEC032B9B20719E7ABD0A4D98930B1B12B712B41B8383169AB0722192908C8467AEB500921AA91D06BC11BBFC236721E20D524FF49AD4320F65744DB2EA767924C574BB3E271732605D208AA119547C05C28DCF62D9E0E3</a:t>
            </a:r>
          </a:p>
        </p:txBody>
      </p:sp>
      <p:sp>
        <p:nvSpPr>
          <p:cNvPr id="56" name="文本框 7"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BBAAD9C20180234D78A0072836F0B1A012B9B20D18357B20A9D98935B19C2B819B43B638616E3B0322092408C8466AEB7709218AE1D0AB311BBFC27870AE29D324FED8AD7026A64734882DA76F0243E1DDD0E0737360352708E63197F3046C18D9B62B952E3</a:t>
            </a:r>
          </a:p>
        </p:txBody>
      </p:sp>
      <p:sp>
        <p:nvSpPr>
          <p:cNvPr id="10" name="TextBox 2">
            <a:extLst>
              <a:ext uri="{FF2B5EF4-FFF2-40B4-BE49-F238E27FC236}">
                <a16:creationId xmlns:a16="http://schemas.microsoft.com/office/drawing/2014/main" id="{EC4ACBA8-6BD7-7E44-9671-EA5595574D55}"/>
              </a:ext>
            </a:extLst>
          </p:cNvPr>
          <p:cNvSpPr txBox="1"/>
          <p:nvPr/>
        </p:nvSpPr>
        <p:spPr>
          <a:xfrm>
            <a:off x="2896024" y="2167725"/>
            <a:ext cx="6947223" cy="3247812"/>
          </a:xfrm>
          <a:prstGeom prst="rect">
            <a:avLst/>
          </a:prstGeom>
          <a:noFill/>
        </p:spPr>
        <p:txBody>
          <a:bodyPr wrap="square" rtlCol="0">
            <a:spAutoFit/>
          </a:bodyPr>
          <a:lstStyle/>
          <a:p>
            <a:pPr marL="285750" indent="-285750">
              <a:lnSpc>
                <a:spcPct val="150000"/>
              </a:lnSpc>
              <a:buFont typeface="Wingdings" pitchFamily="2" charset="2"/>
              <a:buChar char="Ø"/>
            </a:pPr>
            <a:r>
              <a:rPr lang="en-US" altLang="zh-CN" sz="2800" dirty="0">
                <a:cs typeface="+mn-ea"/>
                <a:sym typeface="+mn-lt"/>
              </a:rPr>
              <a:t> Linear elasticity</a:t>
            </a:r>
          </a:p>
          <a:p>
            <a:pPr marL="285750" indent="-285750">
              <a:lnSpc>
                <a:spcPct val="150000"/>
              </a:lnSpc>
              <a:buFont typeface="Wingdings" pitchFamily="2" charset="2"/>
              <a:buChar char="Ø"/>
            </a:pPr>
            <a:r>
              <a:rPr lang="en-US" altLang="zh-CN" sz="2800" dirty="0">
                <a:cs typeface="+mn-ea"/>
                <a:sym typeface="+mn-lt"/>
              </a:rPr>
              <a:t> Maxwell equation</a:t>
            </a:r>
          </a:p>
          <a:p>
            <a:pPr marL="285750" indent="-285750">
              <a:lnSpc>
                <a:spcPct val="150000"/>
              </a:lnSpc>
              <a:buFont typeface="Wingdings" pitchFamily="2" charset="2"/>
              <a:buChar char="Ø"/>
            </a:pPr>
            <a:r>
              <a:rPr lang="en-US" altLang="zh-CN" sz="2800" dirty="0">
                <a:cs typeface="+mn-ea"/>
                <a:sym typeface="+mn-lt"/>
              </a:rPr>
              <a:t> </a:t>
            </a:r>
            <a:r>
              <a:rPr lang="en-US" altLang="zh-CN" sz="2800" dirty="0" err="1">
                <a:cs typeface="+mn-ea"/>
                <a:sym typeface="+mn-lt"/>
              </a:rPr>
              <a:t>Navier</a:t>
            </a:r>
            <a:r>
              <a:rPr lang="en-US" altLang="zh-CN" sz="2800" dirty="0">
                <a:cs typeface="+mn-ea"/>
                <a:sym typeface="+mn-lt"/>
              </a:rPr>
              <a:t>-Stokes equation</a:t>
            </a:r>
          </a:p>
          <a:p>
            <a:pPr marL="285750" indent="-285750">
              <a:lnSpc>
                <a:spcPct val="150000"/>
              </a:lnSpc>
              <a:buFont typeface="Wingdings" pitchFamily="2" charset="2"/>
              <a:buChar char="Ø"/>
            </a:pPr>
            <a:r>
              <a:rPr lang="en-US" altLang="zh-CN" sz="2800" dirty="0">
                <a:cs typeface="+mn-ea"/>
                <a:sym typeface="+mn-lt"/>
              </a:rPr>
              <a:t> Wave equations</a:t>
            </a:r>
          </a:p>
          <a:p>
            <a:pPr marL="285750" indent="-285750">
              <a:lnSpc>
                <a:spcPct val="150000"/>
              </a:lnSpc>
              <a:buFont typeface="Wingdings" pitchFamily="2" charset="2"/>
              <a:buChar char="Ø"/>
            </a:pPr>
            <a:r>
              <a:rPr lang="en-US" altLang="zh-CN" sz="2800" dirty="0">
                <a:cs typeface="+mn-ea"/>
                <a:sym typeface="+mn-lt"/>
              </a:rPr>
              <a:t>……</a:t>
            </a:r>
            <a:endParaRPr lang="en-US" altLang="zh-CN" sz="2200" dirty="0">
              <a:cs typeface="+mn-ea"/>
              <a:sym typeface="+mn-lt"/>
            </a:endParaRPr>
          </a:p>
        </p:txBody>
      </p:sp>
    </p:spTree>
    <p:extLst>
      <p:ext uri="{BB962C8B-B14F-4D97-AF65-F5344CB8AC3E}">
        <p14:creationId xmlns:p14="http://schemas.microsoft.com/office/powerpoint/2010/main" val="2711888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A4E4-93CB-E14E-8832-F0F5C0EBCB01}"/>
              </a:ext>
            </a:extLst>
          </p:cNvPr>
          <p:cNvSpPr>
            <a:spLocks noGrp="1"/>
          </p:cNvSpPr>
          <p:nvPr>
            <p:ph type="title"/>
          </p:nvPr>
        </p:nvSpPr>
        <p:spPr>
          <a:xfrm>
            <a:off x="221820" y="757790"/>
            <a:ext cx="10352774" cy="390372"/>
          </a:xfrm>
        </p:spPr>
        <p:txBody>
          <a:bodyPr/>
          <a:lstStyle/>
          <a:p>
            <a:r>
              <a:rPr lang="en-US" altLang="zh-CN" dirty="0">
                <a:latin typeface="+mn-lt"/>
                <a:ea typeface="+mn-ea"/>
                <a:cs typeface="+mn-ea"/>
                <a:sym typeface="+mn-lt"/>
              </a:rPr>
              <a:t>This is now part of the foundation of modern technology</a:t>
            </a:r>
            <a:endParaRPr lang="zh-CN" altLang="en-US" dirty="0">
              <a:latin typeface="+mn-lt"/>
              <a:ea typeface="+mn-ea"/>
              <a:cs typeface="+mn-ea"/>
              <a:sym typeface="+mn-lt"/>
            </a:endParaRPr>
          </a:p>
        </p:txBody>
      </p:sp>
      <p:sp>
        <p:nvSpPr>
          <p:cNvPr id="50" name="文本框 1"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E6636BC20180234D78A0072836F0B3B062B9B207100DDB20A0D98F39B16C2BA34B43BC38C168AB0122592F0838465CEB921921FAF1D0ABC11BBFC26B7F4E1ADA24FB2EADD526949754C728F767A2439F9FD0E9157C626057A81A5197EE01DCA8DD06229F4E3</a:t>
            </a:r>
          </a:p>
        </p:txBody>
      </p:sp>
      <p:sp>
        <p:nvSpPr>
          <p:cNvPr id="51" name="文本框 2"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E6636BC20180234D78A0072836F0B99012B9B2041CBB0BD0AED9843CB1E92B759B4BB3387161DB0A22092008384687EBAD09218A11D00BB11BBFC253752E1BD324F50EAD8127E48704882AE76E224046D963E4B175990FA048DEA195FADFAC88D9862B9F9E3</a:t>
            </a:r>
          </a:p>
        </p:txBody>
      </p:sp>
      <p:sp>
        <p:nvSpPr>
          <p:cNvPr id="52" name="文本框 3"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E6636BC20180234D78A0072836F0BE8092B9B20C1995FBB0AAD98B33B1032B25BB4EBB387163FB0F22C92E08384670EB2809215AC1D0FBA11BBFC2437A1E1FD724F5F8AD632564B7B4FF2ED7684240538A9CE0BE76481F81688BF19F28E95C98DFE620900E3</a:t>
            </a:r>
          </a:p>
        </p:txBody>
      </p:sp>
      <p:sp>
        <p:nvSpPr>
          <p:cNvPr id="53" name="文本框 4"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E6636BC20180234D78A0072836F0BC5042B9B2071914ABA0AFD98A36B1312BA09B46B338D169DB042219260838466CEBCA09217A11D0EBD11BBFC21D70AE1BD124F79CADC02084A7F49B2BF76E924D54EB27EF457D2D6E7658AE919C47F25C58DA8624926E3</a:t>
            </a:r>
          </a:p>
        </p:txBody>
      </p:sp>
      <p:sp>
        <p:nvSpPr>
          <p:cNvPr id="54" name="文本框 5"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E6636BC20180234D78A0072836F0B1F0B2B9B20C194F3BB0ADD98331B1C62B51CB43B838C16E8B0E22C92408C8468EEBE509210AC1D04BD11BBFC228762E2FD824FCBAAD1124B6E784AF2DE761024E5537DCE27771BF55E7D8EF319F2F7D5C28DEE626942E3</a:t>
            </a:r>
          </a:p>
        </p:txBody>
      </p:sp>
      <p:sp>
        <p:nvSpPr>
          <p:cNvPr id="55" name="文本框 6"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E6636BC20180234D78A0072836F0BEC032B9B20719E7ABD0A4D98930B1B12B712B41B8383169AB0722192908C8467AEB500921AA91D06BC11BBFC236721E20D524FF49AD4320F65744DB2EA767924C574BB3E271732605D208AA119547C05C28DCF62D9E0E3</a:t>
            </a:r>
          </a:p>
        </p:txBody>
      </p:sp>
      <p:sp>
        <p:nvSpPr>
          <p:cNvPr id="56" name="文本框 7"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BBAAD9C20180234D78A0072836F0B1A012B9B20D18357B20A9D98935B19C2B819B43B638616E3B0322092408C8466AEB7709218AE1D0AB311BBFC27870AE29D324FED8AD7026A64734882DA76F0243E1DDD0E0737360352708E63197F3046C18D9B62B952E3</a:t>
            </a:r>
          </a:p>
        </p:txBody>
      </p:sp>
      <p:sp>
        <p:nvSpPr>
          <p:cNvPr id="10" name="矩形 9">
            <a:extLst>
              <a:ext uri="{FF2B5EF4-FFF2-40B4-BE49-F238E27FC236}">
                <a16:creationId xmlns:a16="http://schemas.microsoft.com/office/drawing/2014/main" id="{B7EAB209-FFDF-9E4A-AF32-C992D26A0E8D}"/>
              </a:ext>
            </a:extLst>
          </p:cNvPr>
          <p:cNvSpPr/>
          <p:nvPr/>
        </p:nvSpPr>
        <p:spPr>
          <a:xfrm>
            <a:off x="3540174" y="2719399"/>
            <a:ext cx="4848324" cy="951351"/>
          </a:xfrm>
          <a:prstGeom prst="rect">
            <a:avLst/>
          </a:prstGeom>
        </p:spPr>
        <p:txBody>
          <a:bodyPr wrap="square">
            <a:spAutoFit/>
          </a:bodyPr>
          <a:lstStyle/>
          <a:p>
            <a:pPr lvl="1">
              <a:lnSpc>
                <a:spcPct val="150000"/>
              </a:lnSpc>
              <a:spcAft>
                <a:spcPts val="600"/>
              </a:spcAft>
              <a:buClr>
                <a:schemeClr val="tx1"/>
              </a:buClr>
            </a:pPr>
            <a:endParaRPr lang="en-US" altLang="zh-CN" dirty="0">
              <a:cs typeface="+mn-ea"/>
              <a:sym typeface="+mn-lt"/>
            </a:endParaRPr>
          </a:p>
          <a:p>
            <a:pPr lvl="1" indent="-228600">
              <a:lnSpc>
                <a:spcPct val="150000"/>
              </a:lnSpc>
              <a:spcAft>
                <a:spcPts val="600"/>
              </a:spcAft>
              <a:buClr>
                <a:schemeClr val="tx1"/>
              </a:buClr>
              <a:buFont typeface="Wingdings" panose="05000000000000000000" pitchFamily="2" charset="2"/>
              <a:buChar char="Ø"/>
            </a:pPr>
            <a:endParaRPr lang="en-US" altLang="zh-CN" dirty="0">
              <a:cs typeface="+mn-ea"/>
              <a:sym typeface="+mn-lt"/>
            </a:endParaRPr>
          </a:p>
        </p:txBody>
      </p:sp>
      <p:pic>
        <p:nvPicPr>
          <p:cNvPr id="3" name="图片 2">
            <a:extLst>
              <a:ext uri="{FF2B5EF4-FFF2-40B4-BE49-F238E27FC236}">
                <a16:creationId xmlns:a16="http://schemas.microsoft.com/office/drawing/2014/main" id="{04C8F50B-6846-4B44-837A-E39CC8CCCBF3}"/>
              </a:ext>
            </a:extLst>
          </p:cNvPr>
          <p:cNvPicPr>
            <a:picLocks/>
          </p:cNvPicPr>
          <p:nvPr/>
        </p:nvPicPr>
        <p:blipFill>
          <a:blip r:embed="rId3"/>
          <a:stretch>
            <a:fillRect/>
          </a:stretch>
        </p:blipFill>
        <p:spPr>
          <a:xfrm>
            <a:off x="490643" y="1795352"/>
            <a:ext cx="2426749" cy="2049040"/>
          </a:xfrm>
          <a:prstGeom prst="rect">
            <a:avLst/>
          </a:prstGeom>
        </p:spPr>
      </p:pic>
      <p:pic>
        <p:nvPicPr>
          <p:cNvPr id="4" name="图片 3">
            <a:extLst>
              <a:ext uri="{FF2B5EF4-FFF2-40B4-BE49-F238E27FC236}">
                <a16:creationId xmlns:a16="http://schemas.microsoft.com/office/drawing/2014/main" id="{4D5D964E-B040-4D4C-B492-D077AD786141}"/>
              </a:ext>
            </a:extLst>
          </p:cNvPr>
          <p:cNvPicPr>
            <a:picLocks/>
          </p:cNvPicPr>
          <p:nvPr/>
        </p:nvPicPr>
        <p:blipFill>
          <a:blip r:embed="rId4"/>
          <a:stretch>
            <a:fillRect/>
          </a:stretch>
        </p:blipFill>
        <p:spPr>
          <a:xfrm>
            <a:off x="3486719" y="1795352"/>
            <a:ext cx="2426749" cy="2049040"/>
          </a:xfrm>
          <a:prstGeom prst="rect">
            <a:avLst/>
          </a:prstGeom>
        </p:spPr>
      </p:pic>
      <p:pic>
        <p:nvPicPr>
          <p:cNvPr id="5" name="图片 4">
            <a:extLst>
              <a:ext uri="{FF2B5EF4-FFF2-40B4-BE49-F238E27FC236}">
                <a16:creationId xmlns:a16="http://schemas.microsoft.com/office/drawing/2014/main" id="{F51D4476-8CF1-4568-9E59-9B01A0455A48}"/>
              </a:ext>
            </a:extLst>
          </p:cNvPr>
          <p:cNvPicPr>
            <a:picLocks/>
          </p:cNvPicPr>
          <p:nvPr/>
        </p:nvPicPr>
        <p:blipFill>
          <a:blip r:embed="rId5"/>
          <a:stretch>
            <a:fillRect/>
          </a:stretch>
        </p:blipFill>
        <p:spPr>
          <a:xfrm>
            <a:off x="6482795" y="1794892"/>
            <a:ext cx="2426749" cy="2049040"/>
          </a:xfrm>
          <a:prstGeom prst="rect">
            <a:avLst/>
          </a:prstGeom>
        </p:spPr>
      </p:pic>
      <p:pic>
        <p:nvPicPr>
          <p:cNvPr id="1028" name="Picture 4">
            <a:extLst>
              <a:ext uri="{FF2B5EF4-FFF2-40B4-BE49-F238E27FC236}">
                <a16:creationId xmlns:a16="http://schemas.microsoft.com/office/drawing/2014/main" id="{37406429-DEAA-488C-8657-6A9E86F82932}"/>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8871" y="1775720"/>
            <a:ext cx="2426749" cy="20490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AF8C076-7022-8E48-BDEF-1E9BDB7A24BF}"/>
              </a:ext>
            </a:extLst>
          </p:cNvPr>
          <p:cNvSpPr txBox="1"/>
          <p:nvPr/>
        </p:nvSpPr>
        <p:spPr>
          <a:xfrm>
            <a:off x="543857" y="4707852"/>
            <a:ext cx="9507731" cy="584775"/>
          </a:xfrm>
          <a:prstGeom prst="rect">
            <a:avLst/>
          </a:prstGeom>
          <a:noFill/>
        </p:spPr>
        <p:txBody>
          <a:bodyPr wrap="none" rtlCol="0">
            <a:spAutoFit/>
          </a:bodyPr>
          <a:lstStyle/>
          <a:p>
            <a:r>
              <a:rPr lang="en-US" sz="2800" dirty="0"/>
              <a:t>It has also become a basic tool in engineering science</a:t>
            </a:r>
            <a:r>
              <a:rPr lang="en-US" sz="3200" dirty="0"/>
              <a:t>.</a:t>
            </a:r>
          </a:p>
        </p:txBody>
      </p:sp>
      <p:sp>
        <p:nvSpPr>
          <p:cNvPr id="7" name="TextBox 6">
            <a:extLst>
              <a:ext uri="{FF2B5EF4-FFF2-40B4-BE49-F238E27FC236}">
                <a16:creationId xmlns:a16="http://schemas.microsoft.com/office/drawing/2014/main" id="{EAEEA2D4-4C3E-D24A-BA65-BA699B89AE32}"/>
              </a:ext>
            </a:extLst>
          </p:cNvPr>
          <p:cNvSpPr txBox="1"/>
          <p:nvPr/>
        </p:nvSpPr>
        <p:spPr>
          <a:xfrm>
            <a:off x="0" y="6488668"/>
            <a:ext cx="2539798" cy="369332"/>
          </a:xfrm>
          <a:prstGeom prst="rect">
            <a:avLst/>
          </a:prstGeom>
          <a:noFill/>
        </p:spPr>
        <p:txBody>
          <a:bodyPr wrap="none" rtlCol="0">
            <a:spAutoFit/>
          </a:bodyPr>
          <a:lstStyle/>
          <a:p>
            <a:r>
              <a:rPr lang="en-US" dirty="0"/>
              <a:t>Images from the web</a:t>
            </a:r>
          </a:p>
        </p:txBody>
      </p:sp>
    </p:spTree>
    <p:extLst>
      <p:ext uri="{BB962C8B-B14F-4D97-AF65-F5344CB8AC3E}">
        <p14:creationId xmlns:p14="http://schemas.microsoft.com/office/powerpoint/2010/main" val="1135430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A4E4-93CB-E14E-8832-F0F5C0EBCB01}"/>
              </a:ext>
            </a:extLst>
          </p:cNvPr>
          <p:cNvSpPr>
            <a:spLocks noGrp="1"/>
          </p:cNvSpPr>
          <p:nvPr>
            <p:ph type="title"/>
          </p:nvPr>
        </p:nvSpPr>
        <p:spPr>
          <a:xfrm>
            <a:off x="110082" y="423214"/>
            <a:ext cx="9299028" cy="353667"/>
          </a:xfrm>
        </p:spPr>
        <p:txBody>
          <a:bodyPr/>
          <a:lstStyle/>
          <a:p>
            <a:r>
              <a:rPr lang="en-US" altLang="zh-CN" sz="3200" dirty="0">
                <a:latin typeface="+mn-lt"/>
                <a:ea typeface="+mn-ea"/>
                <a:cs typeface="+mn-ea"/>
                <a:sym typeface="+mn-lt"/>
              </a:rPr>
              <a:t>There are still many unsolved problems</a:t>
            </a:r>
            <a:endParaRPr lang="zh-CN" altLang="en-US" sz="3200" dirty="0">
              <a:latin typeface="+mn-lt"/>
              <a:ea typeface="+mn-ea"/>
              <a:cs typeface="+mn-ea"/>
              <a:sym typeface="+mn-lt"/>
            </a:endParaRPr>
          </a:p>
        </p:txBody>
      </p:sp>
      <p:sp>
        <p:nvSpPr>
          <p:cNvPr id="50" name="文本框 1"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E6636BC20180234D78A0072836F0B3B062B9B207100DDB20A0D98F39B16C2BA34B43BC38C168AB0122592F0838465CEB921921FAF1D0ABC11BBFC26B7F4E1ADA24FB2EADD526949754C728F767A2439F9FD0E9157C626057A81A5197EE01DCA8DD06229F4E3</a:t>
            </a:r>
          </a:p>
        </p:txBody>
      </p:sp>
      <p:sp>
        <p:nvSpPr>
          <p:cNvPr id="51" name="文本框 2"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E6636BC20180234D78A0072836F0B99012B9B2041CBB0BD0AED9843CB1E92B759B4BB3387161DB0A22092008384687EBAD09218A11D00BB11BBFC253752E1BD324F50EAD8127E48704882AE76E224046D963E4B175990FA048DEA195FADFAC88D9862B9F9E3</a:t>
            </a:r>
          </a:p>
        </p:txBody>
      </p:sp>
      <p:sp>
        <p:nvSpPr>
          <p:cNvPr id="52" name="文本框 3"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E6636BC20180234D78A0072836F0BE8092B9B20C1995FBB0AAD98B33B1032B25BB4EBB387163FB0F22C92E08384670EB2809215AC1D0FBA11BBFC2437A1E1FD724F5F8AD632564B7B4FF2ED7684240538A9CE0BE76481F81688BF19F28E95C98DFE620900E3</a:t>
            </a:r>
          </a:p>
        </p:txBody>
      </p:sp>
      <p:sp>
        <p:nvSpPr>
          <p:cNvPr id="53" name="文本框 4"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E6636BC20180234D78A0072836F0BC5042B9B2071914ABA0AFD98A36B1312BA09B46B338D169DB042219260838466CEBCA09217A11D0EBD11BBFC21D70AE1BD124F79CADC02084A7F49B2BF76E924D54EB27EF457D2D6E7658AE919C47F25C58DA8624926E3</a:t>
            </a:r>
          </a:p>
        </p:txBody>
      </p:sp>
      <p:sp>
        <p:nvSpPr>
          <p:cNvPr id="54" name="文本框 5"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E6636BC20180234D78A0072836F0B1F0B2B9B20C194F3BB0ADD98331B1C62B51CB43B838C16E8B0E22C92408C8468EEBE509210AC1D04BD11BBFC228762E2FD824FCBAAD1124B6E784AF2DE761024E5537DCE27771BF55E7D8EF319F2F7D5C28DEE626942E3</a:t>
            </a:r>
          </a:p>
        </p:txBody>
      </p:sp>
      <p:sp>
        <p:nvSpPr>
          <p:cNvPr id="55" name="文本框 6"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E6636BC20180234D78A0072836F0BEC032B9B20719E7ABD0A4D98930B1B12B712B41B8383169AB0722192908C8467AEB500921AA91D06BC11BBFC236721E20D524FF49AD4320F65744DB2EA767924C574BB3E271732605D208AA119547C05C28DCF62D9E0E3</a:t>
            </a:r>
          </a:p>
        </p:txBody>
      </p:sp>
      <p:sp>
        <p:nvSpPr>
          <p:cNvPr id="56" name="文本框 7"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BBAAD9C20180234D78A0072836F0B1A012B9B20D18357B20A9D98935B19C2B819B43B638616E3B0322092408C8466AEB7709218AE1D0AB311BBFC27870AE29D324FED8AD7026A64734882DA76F0243E1DDD0E0737360352708E63197F3046C18D9B62B952E3</a:t>
            </a:r>
          </a:p>
        </p:txBody>
      </p:sp>
      <p:sp>
        <p:nvSpPr>
          <p:cNvPr id="10" name="矩形 9">
            <a:extLst>
              <a:ext uri="{FF2B5EF4-FFF2-40B4-BE49-F238E27FC236}">
                <a16:creationId xmlns:a16="http://schemas.microsoft.com/office/drawing/2014/main" id="{EFC39235-E5D2-E647-98DC-A4F55F719F59}"/>
              </a:ext>
            </a:extLst>
          </p:cNvPr>
          <p:cNvSpPr/>
          <p:nvPr/>
        </p:nvSpPr>
        <p:spPr>
          <a:xfrm>
            <a:off x="3178224" y="2433649"/>
            <a:ext cx="4848324" cy="777521"/>
          </a:xfrm>
          <a:prstGeom prst="rect">
            <a:avLst/>
          </a:prstGeom>
        </p:spPr>
        <p:txBody>
          <a:bodyPr wrap="square">
            <a:spAutoFit/>
          </a:bodyPr>
          <a:lstStyle/>
          <a:p>
            <a:pPr lvl="1">
              <a:lnSpc>
                <a:spcPct val="150000"/>
              </a:lnSpc>
              <a:spcAft>
                <a:spcPts val="600"/>
              </a:spcAft>
              <a:buClr>
                <a:schemeClr val="tx1"/>
              </a:buClr>
            </a:pPr>
            <a:endParaRPr lang="en-US" altLang="zh-CN" sz="1400" dirty="0">
              <a:cs typeface="+mn-ea"/>
              <a:sym typeface="+mn-lt"/>
            </a:endParaRPr>
          </a:p>
          <a:p>
            <a:pPr lvl="1" indent="-228600">
              <a:lnSpc>
                <a:spcPct val="150000"/>
              </a:lnSpc>
              <a:spcAft>
                <a:spcPts val="600"/>
              </a:spcAft>
              <a:buClr>
                <a:schemeClr val="tx1"/>
              </a:buClr>
              <a:buFont typeface="Wingdings" panose="05000000000000000000" pitchFamily="2" charset="2"/>
              <a:buChar char="Ø"/>
            </a:pPr>
            <a:endParaRPr lang="en-US" altLang="zh-CN" sz="1400" dirty="0">
              <a:cs typeface="+mn-ea"/>
              <a:sym typeface="+mn-lt"/>
            </a:endParaRPr>
          </a:p>
        </p:txBody>
      </p:sp>
      <p:sp>
        <p:nvSpPr>
          <p:cNvPr id="11" name="矩形 10">
            <a:extLst>
              <a:ext uri="{FF2B5EF4-FFF2-40B4-BE49-F238E27FC236}">
                <a16:creationId xmlns:a16="http://schemas.microsoft.com/office/drawing/2014/main" id="{5C9C55C2-3547-8843-BF92-2F3B3283A0EF}"/>
              </a:ext>
            </a:extLst>
          </p:cNvPr>
          <p:cNvSpPr/>
          <p:nvPr/>
        </p:nvSpPr>
        <p:spPr>
          <a:xfrm>
            <a:off x="2009724" y="1105689"/>
            <a:ext cx="8460156" cy="3433440"/>
          </a:xfrm>
          <a:prstGeom prst="rect">
            <a:avLst/>
          </a:prstGeom>
        </p:spPr>
        <p:txBody>
          <a:bodyPr wrap="square">
            <a:spAutoFit/>
          </a:bodyPr>
          <a:lstStyle/>
          <a:p>
            <a:pPr lvl="1" indent="-228600">
              <a:lnSpc>
                <a:spcPct val="150000"/>
              </a:lnSpc>
              <a:spcAft>
                <a:spcPts val="600"/>
              </a:spcAft>
              <a:buClr>
                <a:schemeClr val="tx1"/>
              </a:buClr>
              <a:buFont typeface="Wingdings" panose="05000000000000000000" pitchFamily="2" charset="2"/>
              <a:buChar char="Ø"/>
            </a:pPr>
            <a:r>
              <a:rPr lang="en-US" altLang="ja-JP" sz="2200" dirty="0">
                <a:cs typeface="+mn-ea"/>
                <a:sym typeface="+mn-lt"/>
              </a:rPr>
              <a:t> </a:t>
            </a:r>
            <a:r>
              <a:rPr lang="en-US" altLang="ja-JP" sz="2800" dirty="0">
                <a:cs typeface="+mn-ea"/>
                <a:sym typeface="+mn-lt"/>
              </a:rPr>
              <a:t>materials property and design</a:t>
            </a:r>
          </a:p>
          <a:p>
            <a:pPr marL="571500" lvl="1" indent="-342900">
              <a:lnSpc>
                <a:spcPct val="150000"/>
              </a:lnSpc>
              <a:spcAft>
                <a:spcPts val="600"/>
              </a:spcAft>
              <a:buClr>
                <a:schemeClr val="tx1"/>
              </a:buClr>
              <a:buFont typeface="Wingdings" pitchFamily="2" charset="2"/>
              <a:buChar char="Ø"/>
            </a:pPr>
            <a:r>
              <a:rPr lang="en-US" altLang="ja-JP" sz="2800" dirty="0">
                <a:cs typeface="+mn-ea"/>
                <a:sym typeface="+mn-lt"/>
              </a:rPr>
              <a:t>molecules, drug design</a:t>
            </a:r>
          </a:p>
          <a:p>
            <a:pPr marL="571500" lvl="1" indent="-342900">
              <a:lnSpc>
                <a:spcPct val="150000"/>
              </a:lnSpc>
              <a:spcAft>
                <a:spcPts val="600"/>
              </a:spcAft>
              <a:buClr>
                <a:schemeClr val="tx1"/>
              </a:buClr>
              <a:buFont typeface="Wingdings" pitchFamily="2" charset="2"/>
              <a:buChar char="Ø"/>
            </a:pPr>
            <a:r>
              <a:rPr lang="en-US" altLang="ja-JP" sz="2800" dirty="0">
                <a:cs typeface="+mn-ea"/>
                <a:sym typeface="+mn-lt"/>
              </a:rPr>
              <a:t>chemical reactions, catalysts</a:t>
            </a:r>
          </a:p>
          <a:p>
            <a:pPr marL="571500" lvl="1" indent="-342900">
              <a:lnSpc>
                <a:spcPct val="150000"/>
              </a:lnSpc>
              <a:spcAft>
                <a:spcPts val="600"/>
              </a:spcAft>
              <a:buClr>
                <a:schemeClr val="tx1"/>
              </a:buClr>
              <a:buFont typeface="Wingdings" pitchFamily="2" charset="2"/>
              <a:buChar char="Ø"/>
            </a:pPr>
            <a:r>
              <a:rPr lang="en-US" altLang="ja-JP" sz="2800" dirty="0">
                <a:cs typeface="+mn-ea"/>
                <a:sym typeface="+mn-lt"/>
              </a:rPr>
              <a:t>combustion engine modeling and design</a:t>
            </a:r>
          </a:p>
          <a:p>
            <a:pPr marL="228600" lvl="1">
              <a:lnSpc>
                <a:spcPct val="150000"/>
              </a:lnSpc>
              <a:spcAft>
                <a:spcPts val="600"/>
              </a:spcAft>
              <a:buClr>
                <a:schemeClr val="tx1"/>
              </a:buClr>
            </a:pPr>
            <a:endParaRPr lang="en-US" altLang="ja-JP" sz="2200" dirty="0">
              <a:cs typeface="+mn-ea"/>
              <a:sym typeface="+mn-lt"/>
            </a:endParaRPr>
          </a:p>
        </p:txBody>
      </p:sp>
      <p:sp>
        <p:nvSpPr>
          <p:cNvPr id="12" name="文本框 11">
            <a:extLst>
              <a:ext uri="{FF2B5EF4-FFF2-40B4-BE49-F238E27FC236}">
                <a16:creationId xmlns:a16="http://schemas.microsoft.com/office/drawing/2014/main" id="{970D29FC-9B75-EA40-A216-CCB90CB8E593}"/>
              </a:ext>
            </a:extLst>
          </p:cNvPr>
          <p:cNvSpPr txBox="1"/>
          <p:nvPr/>
        </p:nvSpPr>
        <p:spPr>
          <a:xfrm>
            <a:off x="238431" y="4105576"/>
            <a:ext cx="11715137" cy="2467791"/>
          </a:xfrm>
          <a:prstGeom prst="rect">
            <a:avLst/>
          </a:prstGeom>
          <a:noFill/>
        </p:spPr>
        <p:txBody>
          <a:bodyPr wrap="square">
            <a:spAutoFit/>
          </a:bodyPr>
          <a:lstStyle/>
          <a:p>
            <a:pPr lvl="1">
              <a:lnSpc>
                <a:spcPct val="120000"/>
              </a:lnSpc>
              <a:spcAft>
                <a:spcPts val="600"/>
              </a:spcAft>
              <a:buClr>
                <a:schemeClr val="tx1"/>
              </a:buClr>
            </a:pPr>
            <a:r>
              <a:rPr lang="en-US" altLang="ja-JP" sz="2400" b="1" dirty="0">
                <a:cs typeface="+mn-ea"/>
                <a:sym typeface="+mn-lt"/>
              </a:rPr>
              <a:t>As a result, </a:t>
            </a:r>
          </a:p>
          <a:p>
            <a:pPr marL="800100" lvl="1" indent="-342900">
              <a:lnSpc>
                <a:spcPct val="120000"/>
              </a:lnSpc>
              <a:spcAft>
                <a:spcPts val="600"/>
              </a:spcAft>
              <a:buClr>
                <a:schemeClr val="tx1"/>
              </a:buClr>
              <a:buFont typeface="Wingdings" pitchFamily="2" charset="2"/>
              <a:buChar char="Ø"/>
            </a:pPr>
            <a:r>
              <a:rPr lang="en-US" altLang="ja-JP" sz="2400" b="1" dirty="0">
                <a:cs typeface="+mn-ea"/>
                <a:sym typeface="+mn-lt"/>
              </a:rPr>
              <a:t>in many scientific disciplines, we see a disintegration between theory and experiments;</a:t>
            </a:r>
          </a:p>
          <a:p>
            <a:pPr marL="800100" lvl="1" indent="-342900">
              <a:lnSpc>
                <a:spcPct val="120000"/>
              </a:lnSpc>
              <a:spcAft>
                <a:spcPts val="600"/>
              </a:spcAft>
              <a:buClr>
                <a:schemeClr val="tx1"/>
              </a:buClr>
              <a:buFont typeface="Wingdings" pitchFamily="2" charset="2"/>
              <a:buChar char="Ø"/>
            </a:pPr>
            <a:r>
              <a:rPr lang="en-US" altLang="ja-JP" sz="2400" b="1" dirty="0">
                <a:cs typeface="+mn-ea"/>
                <a:sym typeface="+mn-lt"/>
              </a:rPr>
              <a:t>many real-world problems can only be solved by trial and error.</a:t>
            </a:r>
          </a:p>
          <a:p>
            <a:pPr lvl="1">
              <a:lnSpc>
                <a:spcPct val="120000"/>
              </a:lnSpc>
              <a:spcAft>
                <a:spcPts val="600"/>
              </a:spcAft>
              <a:buClr>
                <a:schemeClr val="tx1"/>
              </a:buClr>
            </a:pPr>
            <a:endParaRPr lang="en-US" altLang="ja-JP" sz="2000" b="1" dirty="0">
              <a:cs typeface="+mn-ea"/>
              <a:sym typeface="+mn-lt"/>
            </a:endParaRPr>
          </a:p>
        </p:txBody>
      </p:sp>
    </p:spTree>
    <p:extLst>
      <p:ext uri="{BB962C8B-B14F-4D97-AF65-F5344CB8AC3E}">
        <p14:creationId xmlns:p14="http://schemas.microsoft.com/office/powerpoint/2010/main" val="1564981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A4E4-93CB-E14E-8832-F0F5C0EBCB01}"/>
              </a:ext>
            </a:extLst>
          </p:cNvPr>
          <p:cNvSpPr>
            <a:spLocks noGrp="1"/>
          </p:cNvSpPr>
          <p:nvPr>
            <p:ph type="title"/>
          </p:nvPr>
        </p:nvSpPr>
        <p:spPr>
          <a:xfrm>
            <a:off x="468638" y="711316"/>
            <a:ext cx="9299028" cy="353667"/>
          </a:xfrm>
        </p:spPr>
        <p:txBody>
          <a:bodyPr/>
          <a:lstStyle/>
          <a:p>
            <a:r>
              <a:rPr lang="en-US" altLang="zh-CN" sz="2800" dirty="0">
                <a:latin typeface="+mn-lt"/>
                <a:ea typeface="+mn-ea"/>
                <a:cs typeface="+mn-ea"/>
                <a:sym typeface="+mn-lt"/>
              </a:rPr>
              <a:t>What are the difficulties</a:t>
            </a:r>
            <a:r>
              <a:rPr lang="zh-CN" altLang="en-US" sz="2800" dirty="0">
                <a:latin typeface="+mn-lt"/>
                <a:ea typeface="+mn-ea"/>
                <a:cs typeface="+mn-ea"/>
                <a:sym typeface="+mn-lt"/>
              </a:rPr>
              <a:t>？</a:t>
            </a:r>
            <a:endParaRPr lang="en-US" altLang="zh-CN" sz="2800" dirty="0">
              <a:latin typeface="+mn-lt"/>
              <a:ea typeface="+mn-ea"/>
              <a:cs typeface="+mn-ea"/>
              <a:sym typeface="+mn-lt"/>
            </a:endParaRPr>
          </a:p>
        </p:txBody>
      </p:sp>
      <p:sp>
        <p:nvSpPr>
          <p:cNvPr id="50" name="文本框 1"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E6636BC20180234D78A0072836F0B3B062B9B207100DDB20A0D98F39B16C2BA34B43BC38C168AB0122592F0838465CEB921921FAF1D0ABC11BBFC26B7F4E1ADA24FB2EADD526949754C728F767A2439F9FD0E9157C626057A81A5197EE01DCA8DD06229F4E3</a:t>
            </a:r>
          </a:p>
        </p:txBody>
      </p:sp>
      <p:sp>
        <p:nvSpPr>
          <p:cNvPr id="51" name="文本框 2"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E6636BC20180234D78A0072836F0B99012B9B2041CBB0BD0AED9843CB1E92B759B4BB3387161DB0A22092008384687EBAD09218A11D00BB11BBFC253752E1BD324F50EAD8127E48704882AE76E224046D963E4B175990FA048DEA195FADFAC88D9862B9F9E3</a:t>
            </a:r>
          </a:p>
        </p:txBody>
      </p:sp>
      <p:sp>
        <p:nvSpPr>
          <p:cNvPr id="52" name="文本框 3"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E6636BC20180234D78A0072836F0BE8092B9B20C1995FBB0AAD98B33B1032B25BB4EBB387163FB0F22C92E08384670EB2809215AC1D0FBA11BBFC2437A1E1FD724F5F8AD632564B7B4FF2ED7684240538A9CE0BE76481F81688BF19F28E95C98DFE620900E3</a:t>
            </a:r>
          </a:p>
        </p:txBody>
      </p:sp>
      <p:sp>
        <p:nvSpPr>
          <p:cNvPr id="53" name="文本框 4"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E6636BC20180234D78A0072836F0BC5042B9B2071914ABA0AFD98A36B1312BA09B46B338D169DB042219260838466CEBCA09217A11D0EBD11BBFC21D70AE1BD124F79CADC02084A7F49B2BF76E924D54EB27EF457D2D6E7658AE919C47F25C58DA8624926E3</a:t>
            </a:r>
          </a:p>
        </p:txBody>
      </p:sp>
      <p:sp>
        <p:nvSpPr>
          <p:cNvPr id="54" name="文本框 5"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E6636BC20180234D78A0072836F0B1F0B2B9B20C194F3BB0ADD98331B1C62B51CB43B838C16E8B0E22C92408C8468EEBE509210AC1D04BD11BBFC228762E2FD824FCBAAD1124B6E784AF2DE761024E5537DCE27771BF55E7D8EF319F2F7D5C28DEE626942E3</a:t>
            </a:r>
          </a:p>
        </p:txBody>
      </p:sp>
      <p:sp>
        <p:nvSpPr>
          <p:cNvPr id="55" name="文本框 6"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E6636BC20180234D78A0072836F0BEC032B9B20719E7ABD0A4D98930B1B12B712B41B8383169AB0722192908C8467AEB500921AA91D06BC11BBFC236721E20D524FF49AD4320F65744DB2EA767924C574BB3E271732605D208AA119547C05C28DCF62D9E0E3</a:t>
            </a:r>
          </a:p>
        </p:txBody>
      </p:sp>
      <p:sp>
        <p:nvSpPr>
          <p:cNvPr id="56" name="文本框 7"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BBAAD9C20180234D78A0072836F0B1A012B9B20D18357B20A9D98935B19C2B819B43B638616E3B0322092408C8466AEB7709218AE1D0AB311BBFC27870AE29D324FED8AD7026A64734882DA76F0243E1DDD0E0737360352708E63197F3046C18D9B62B952E3</a:t>
            </a:r>
          </a:p>
        </p:txBody>
      </p:sp>
      <p:sp>
        <p:nvSpPr>
          <p:cNvPr id="10" name="TextBox 2">
            <a:extLst>
              <a:ext uri="{FF2B5EF4-FFF2-40B4-BE49-F238E27FC236}">
                <a16:creationId xmlns:a16="http://schemas.microsoft.com/office/drawing/2014/main" id="{94C857B2-A9CA-B441-9FA7-67485947D1A4}"/>
              </a:ext>
            </a:extLst>
          </p:cNvPr>
          <p:cNvSpPr txBox="1"/>
          <p:nvPr/>
        </p:nvSpPr>
        <p:spPr>
          <a:xfrm>
            <a:off x="912238" y="1663694"/>
            <a:ext cx="10367524" cy="3354765"/>
          </a:xfrm>
          <a:prstGeom prst="rect">
            <a:avLst/>
          </a:prstGeom>
          <a:noFill/>
        </p:spPr>
        <p:txBody>
          <a:bodyPr wrap="square" rtlCol="0">
            <a:spAutoFit/>
          </a:bodyPr>
          <a:lstStyle/>
          <a:p>
            <a:pPr marL="371475" indent="-371475">
              <a:buAutoNum type="arabicPeriod"/>
            </a:pPr>
            <a:r>
              <a:rPr lang="en-US" altLang="zh-CN" sz="2400" dirty="0">
                <a:cs typeface="+mn-ea"/>
                <a:sym typeface="+mn-lt"/>
              </a:rPr>
              <a:t>The time scale problem:</a:t>
            </a:r>
          </a:p>
          <a:p>
            <a:pPr marL="371475" indent="-371475">
              <a:buAutoNum type="arabicPeriod"/>
            </a:pPr>
            <a:endParaRPr lang="en-US" altLang="zh-CN" sz="2400" dirty="0">
              <a:cs typeface="+mn-ea"/>
              <a:sym typeface="+mn-lt"/>
            </a:endParaRPr>
          </a:p>
          <a:p>
            <a:pPr marL="342900" indent="-342900">
              <a:buFont typeface="Wingdings" pitchFamily="2" charset="2"/>
              <a:buChar char="Ø"/>
            </a:pPr>
            <a:r>
              <a:rPr lang="en-US" altLang="zh-CN" sz="2400" dirty="0">
                <a:cs typeface="+mn-ea"/>
                <a:sym typeface="+mn-lt"/>
              </a:rPr>
              <a:t>atomic vibration: femtoseconds</a:t>
            </a:r>
          </a:p>
          <a:p>
            <a:pPr marL="342900" indent="-342900">
              <a:buFont typeface="Wingdings" pitchFamily="2" charset="2"/>
              <a:buChar char="Ø"/>
            </a:pPr>
            <a:r>
              <a:rPr lang="en-US" altLang="zh-CN" sz="2400" dirty="0">
                <a:cs typeface="+mn-ea"/>
                <a:sym typeface="+mn-lt"/>
              </a:rPr>
              <a:t>chemical reaction: microseconds</a:t>
            </a:r>
          </a:p>
          <a:p>
            <a:endParaRPr lang="en-US" altLang="zh-CN" sz="2400" dirty="0">
              <a:cs typeface="+mn-ea"/>
              <a:sym typeface="+mn-lt"/>
            </a:endParaRPr>
          </a:p>
          <a:p>
            <a:pPr marL="457200" indent="-457200">
              <a:buAutoNum type="arabicPeriod" startAt="2"/>
            </a:pPr>
            <a:r>
              <a:rPr lang="en-US" altLang="zh-CN" sz="2400" dirty="0">
                <a:cs typeface="+mn-ea"/>
                <a:sym typeface="+mn-lt"/>
              </a:rPr>
              <a:t>Too many degrees of freedom (</a:t>
            </a:r>
            <a:r>
              <a:rPr lang="en-US" altLang="zh-CN" sz="2400" dirty="0" err="1">
                <a:cs typeface="+mn-ea"/>
                <a:sym typeface="+mn-lt"/>
              </a:rPr>
              <a:t>DoF</a:t>
            </a:r>
            <a:r>
              <a:rPr lang="en-US" altLang="zh-CN" sz="2400" dirty="0">
                <a:cs typeface="+mn-ea"/>
                <a:sym typeface="+mn-lt"/>
              </a:rPr>
              <a:t>)</a:t>
            </a:r>
          </a:p>
          <a:p>
            <a:endParaRPr lang="en-US" altLang="zh-CN" sz="2400" dirty="0">
              <a:cs typeface="+mn-ea"/>
              <a:sym typeface="+mn-lt"/>
            </a:endParaRPr>
          </a:p>
          <a:p>
            <a:r>
              <a:rPr lang="en-US" altLang="zh-CN" sz="2400" dirty="0">
                <a:cs typeface="+mn-ea"/>
                <a:sym typeface="+mn-lt"/>
              </a:rPr>
              <a:t>For the quantum many-body problem, </a:t>
            </a:r>
            <a:r>
              <a:rPr lang="en-US" altLang="zh-CN" sz="2400" dirty="0" err="1">
                <a:cs typeface="+mn-ea"/>
                <a:sym typeface="+mn-lt"/>
              </a:rPr>
              <a:t>DoF</a:t>
            </a:r>
            <a:r>
              <a:rPr lang="en-US" altLang="zh-CN" sz="2400" dirty="0">
                <a:cs typeface="+mn-ea"/>
                <a:sym typeface="+mn-lt"/>
              </a:rPr>
              <a:t> = 3* number of particles</a:t>
            </a:r>
            <a:endParaRPr lang="en-US" altLang="ja-JP" sz="2400" dirty="0">
              <a:cs typeface="+mn-ea"/>
              <a:sym typeface="+mn-lt"/>
            </a:endParaRPr>
          </a:p>
          <a:p>
            <a:pPr marL="371475" indent="-371475">
              <a:buAutoNum type="arabicPeriod"/>
            </a:pPr>
            <a:endParaRPr lang="en-US" sz="2000" dirty="0">
              <a:cs typeface="+mn-ea"/>
              <a:sym typeface="+mn-lt"/>
            </a:endParaRPr>
          </a:p>
        </p:txBody>
      </p:sp>
      <p:pic>
        <p:nvPicPr>
          <p:cNvPr id="11" name="Picture 4">
            <a:extLst>
              <a:ext uri="{FF2B5EF4-FFF2-40B4-BE49-F238E27FC236}">
                <a16:creationId xmlns:a16="http://schemas.microsoft.com/office/drawing/2014/main" id="{6F45819E-5D41-3847-9E03-779BB5BC7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6153" y="5008545"/>
            <a:ext cx="4592967" cy="1138139"/>
          </a:xfrm>
          <a:prstGeom prst="rect">
            <a:avLst/>
          </a:prstGeom>
        </p:spPr>
      </p:pic>
    </p:spTree>
    <p:extLst>
      <p:ext uri="{BB962C8B-B14F-4D97-AF65-F5344CB8AC3E}">
        <p14:creationId xmlns:p14="http://schemas.microsoft.com/office/powerpoint/2010/main" val="820336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A4E4-93CB-E14E-8832-F0F5C0EBCB01}"/>
              </a:ext>
            </a:extLst>
          </p:cNvPr>
          <p:cNvSpPr>
            <a:spLocks noGrp="1"/>
          </p:cNvSpPr>
          <p:nvPr>
            <p:ph type="title"/>
          </p:nvPr>
        </p:nvSpPr>
        <p:spPr>
          <a:xfrm>
            <a:off x="419472" y="838175"/>
            <a:ext cx="9299028" cy="353667"/>
          </a:xfrm>
        </p:spPr>
        <p:txBody>
          <a:bodyPr/>
          <a:lstStyle/>
          <a:p>
            <a:r>
              <a:rPr lang="en-US" altLang="zh-CN" sz="2800" dirty="0">
                <a:latin typeface="+mn-lt"/>
                <a:ea typeface="+mn-ea"/>
                <a:cs typeface="+mn-ea"/>
                <a:sym typeface="+mn-lt"/>
              </a:rPr>
              <a:t>Curse of Dimensionality (</a:t>
            </a:r>
            <a:r>
              <a:rPr lang="en-US" altLang="zh-CN" sz="2800" dirty="0" err="1">
                <a:latin typeface="+mn-lt"/>
                <a:ea typeface="+mn-ea"/>
                <a:cs typeface="+mn-ea"/>
                <a:sym typeface="+mn-lt"/>
              </a:rPr>
              <a:t>CoD</a:t>
            </a:r>
            <a:r>
              <a:rPr lang="en-US" altLang="zh-CN" sz="2800" dirty="0">
                <a:latin typeface="+mn-lt"/>
                <a:ea typeface="+mn-ea"/>
                <a:cs typeface="+mn-ea"/>
                <a:sym typeface="+mn-lt"/>
              </a:rPr>
              <a:t>)</a:t>
            </a:r>
            <a:r>
              <a:rPr lang="zh-CN" altLang="en-US" sz="2800" dirty="0">
                <a:latin typeface="+mn-lt"/>
                <a:ea typeface="+mn-ea"/>
                <a:cs typeface="+mn-ea"/>
                <a:sym typeface="+mn-lt"/>
              </a:rPr>
              <a:t>！</a:t>
            </a:r>
          </a:p>
        </p:txBody>
      </p:sp>
      <p:sp>
        <p:nvSpPr>
          <p:cNvPr id="50" name="文本框 1"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E6636BC20180234D78A0072836F0B3B062B9B207100DDB20A0D98F39B16C2BA34B43BC38C168AB0122592F0838465CEB921921FAF1D0ABC11BBFC26B7F4E1ADA24FB2EADD526949754C728F767A2439F9FD0E9157C626057A81A5197EE01DCA8DD06229F4E3</a:t>
            </a:r>
          </a:p>
        </p:txBody>
      </p:sp>
      <p:sp>
        <p:nvSpPr>
          <p:cNvPr id="51" name="文本框 2"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E6636BC20180234D78A0072836F0B99012B9B2041CBB0BD0AED9843CB1E92B759B4BB3387161DB0A22092008384687EBAD09218A11D00BB11BBFC253752E1BD324F50EAD8127E48704882AE76E224046D963E4B175990FA048DEA195FADFAC88D9862B9F9E3</a:t>
            </a:r>
          </a:p>
        </p:txBody>
      </p:sp>
      <p:sp>
        <p:nvSpPr>
          <p:cNvPr id="52" name="文本框 3"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E6636BC20180234D78A0072836F0BE8092B9B20C1995FBB0AAD98B33B1032B25BB4EBB387163FB0F22C92E08384670EB2809215AC1D0FBA11BBFC2437A1E1FD724F5F8AD632564B7B4FF2ED7684240538A9CE0BE76481F81688BF19F28E95C98DFE620900E3</a:t>
            </a:r>
          </a:p>
        </p:txBody>
      </p:sp>
      <p:sp>
        <p:nvSpPr>
          <p:cNvPr id="53" name="文本框 4"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E6636BC20180234D78A0072836F0BC5042B9B2071914ABA0AFD98A36B1312BA09B46B338D169DB042219260838466CEBCA09217A11D0EBD11BBFC21D70AE1BD124F79CADC02084A7F49B2BF76E924D54EB27EF457D2D6E7658AE919C47F25C58DA8624926E3</a:t>
            </a:r>
          </a:p>
        </p:txBody>
      </p:sp>
      <p:sp>
        <p:nvSpPr>
          <p:cNvPr id="54" name="文本框 5"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E6636BC20180234D78A0072836F0B1F0B2B9B20C194F3BB0ADD98331B1C62B51CB43B838C16E8B0E22C92408C8468EEBE509210AC1D04BD11BBFC228762E2FD824FCBAAD1124B6E784AF2DE761024E5537DCE27771BF55E7D8EF319F2F7D5C28DEE626942E3</a:t>
            </a:r>
          </a:p>
        </p:txBody>
      </p:sp>
      <p:sp>
        <p:nvSpPr>
          <p:cNvPr id="55" name="文本框 6"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E6636BC20180234D78A0072836F0BEC032B9B20719E7ABD0A4D98930B1B12B712B41B8383169AB0722192908C8467AEB500921AA91D06BC11BBFC236721E20D524FF49AD4320F65744DB2EA767924C574BB3E271732605D208AA119547C05C28DCF62D9E0E3</a:t>
            </a:r>
          </a:p>
        </p:txBody>
      </p:sp>
      <p:sp>
        <p:nvSpPr>
          <p:cNvPr id="56" name="文本框 7"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BBAAD9C20180234D78A0072836F0B1A012B9B20D18357B20A9D98935B19C2B819B43B638616E3B0322092408C8466AEB7709218AE1D0AB311BBFC27870AE29D324FED8AD7026A64734882DA76F0243E1DDD0E0737360352708E63197F3046C18D9B62B952E3</a:t>
            </a:r>
          </a:p>
        </p:txBody>
      </p:sp>
      <p:sp>
        <p:nvSpPr>
          <p:cNvPr id="10" name="矩形 9">
            <a:extLst>
              <a:ext uri="{FF2B5EF4-FFF2-40B4-BE49-F238E27FC236}">
                <a16:creationId xmlns:a16="http://schemas.microsoft.com/office/drawing/2014/main" id="{0CC41BFD-03C9-9546-810C-2EA0DE4E7374}"/>
              </a:ext>
            </a:extLst>
          </p:cNvPr>
          <p:cNvSpPr/>
          <p:nvPr/>
        </p:nvSpPr>
        <p:spPr>
          <a:xfrm>
            <a:off x="2644824" y="2166949"/>
            <a:ext cx="4848324" cy="951351"/>
          </a:xfrm>
          <a:prstGeom prst="rect">
            <a:avLst/>
          </a:prstGeom>
        </p:spPr>
        <p:txBody>
          <a:bodyPr wrap="square">
            <a:spAutoFit/>
          </a:bodyPr>
          <a:lstStyle/>
          <a:p>
            <a:pPr lvl="1">
              <a:lnSpc>
                <a:spcPct val="150000"/>
              </a:lnSpc>
              <a:spcAft>
                <a:spcPts val="600"/>
              </a:spcAft>
              <a:buClr>
                <a:schemeClr val="tx1"/>
              </a:buClr>
            </a:pPr>
            <a:endParaRPr lang="en-US" altLang="zh-CN" dirty="0">
              <a:cs typeface="+mn-ea"/>
              <a:sym typeface="+mn-lt"/>
            </a:endParaRPr>
          </a:p>
          <a:p>
            <a:pPr lvl="1" indent="-228600">
              <a:lnSpc>
                <a:spcPct val="150000"/>
              </a:lnSpc>
              <a:spcAft>
                <a:spcPts val="600"/>
              </a:spcAft>
              <a:buClr>
                <a:schemeClr val="tx1"/>
              </a:buClr>
              <a:buFont typeface="Wingdings" panose="05000000000000000000" pitchFamily="2" charset="2"/>
              <a:buChar char="Ø"/>
            </a:pPr>
            <a:endParaRPr lang="en-US" altLang="zh-CN" dirty="0">
              <a:cs typeface="+mn-ea"/>
              <a:sym typeface="+mn-lt"/>
            </a:endParaRPr>
          </a:p>
        </p:txBody>
      </p:sp>
      <p:sp>
        <p:nvSpPr>
          <p:cNvPr id="11" name="矩形 10">
            <a:extLst>
              <a:ext uri="{FF2B5EF4-FFF2-40B4-BE49-F238E27FC236}">
                <a16:creationId xmlns:a16="http://schemas.microsoft.com/office/drawing/2014/main" id="{2869559B-3C11-3E43-8A75-A47EFE96719A}"/>
              </a:ext>
            </a:extLst>
          </p:cNvPr>
          <p:cNvSpPr/>
          <p:nvPr/>
        </p:nvSpPr>
        <p:spPr>
          <a:xfrm>
            <a:off x="561582" y="1645108"/>
            <a:ext cx="10809423" cy="2946384"/>
          </a:xfrm>
          <a:prstGeom prst="rect">
            <a:avLst/>
          </a:prstGeom>
        </p:spPr>
        <p:txBody>
          <a:bodyPr wrap="square">
            <a:spAutoFit/>
          </a:bodyPr>
          <a:lstStyle/>
          <a:p>
            <a:pPr lvl="1" indent="-228600">
              <a:lnSpc>
                <a:spcPct val="150000"/>
              </a:lnSpc>
              <a:spcAft>
                <a:spcPts val="600"/>
              </a:spcAft>
              <a:buClr>
                <a:schemeClr val="tx1"/>
              </a:buClr>
              <a:buFont typeface="Wingdings" panose="05000000000000000000" pitchFamily="2" charset="2"/>
              <a:buChar char="Ø"/>
            </a:pPr>
            <a:r>
              <a:rPr lang="en-US" altLang="ja-JP" sz="2000" dirty="0">
                <a:cs typeface="+mn-ea"/>
                <a:sym typeface="+mn-lt"/>
              </a:rPr>
              <a:t> </a:t>
            </a:r>
            <a:r>
              <a:rPr lang="en-US" altLang="ja-JP" sz="2400" b="1" dirty="0" err="1">
                <a:cs typeface="+mn-ea"/>
                <a:sym typeface="+mn-lt"/>
              </a:rPr>
              <a:t>CoD</a:t>
            </a:r>
            <a:r>
              <a:rPr lang="en-US" altLang="ja-JP" sz="2400" dirty="0">
                <a:cs typeface="+mn-ea"/>
                <a:sym typeface="+mn-lt"/>
              </a:rPr>
              <a:t>: As dimensionality grows, complexity grows exponentially fast.</a:t>
            </a:r>
          </a:p>
          <a:p>
            <a:pPr lvl="1" indent="-228600">
              <a:lnSpc>
                <a:spcPct val="150000"/>
              </a:lnSpc>
              <a:spcAft>
                <a:spcPts val="600"/>
              </a:spcAft>
              <a:buClr>
                <a:schemeClr val="tx1"/>
              </a:buClr>
              <a:buFont typeface="Wingdings" panose="05000000000000000000" pitchFamily="2" charset="2"/>
              <a:buChar char="Ø"/>
            </a:pPr>
            <a:r>
              <a:rPr lang="en-US" altLang="zh-CN" sz="2400" dirty="0">
                <a:cs typeface="+mn-ea"/>
                <a:sym typeface="+mn-lt"/>
              </a:rPr>
              <a:t> In high dimension, polynomials are no longer a good tool (e.g. too many monomials)</a:t>
            </a:r>
          </a:p>
          <a:p>
            <a:pPr lvl="1" indent="-228600">
              <a:lnSpc>
                <a:spcPct val="150000"/>
              </a:lnSpc>
              <a:spcAft>
                <a:spcPts val="600"/>
              </a:spcAft>
              <a:buClr>
                <a:schemeClr val="tx1"/>
              </a:buClr>
              <a:buFont typeface="Wingdings" panose="05000000000000000000" pitchFamily="2" charset="2"/>
              <a:buChar char="Ø"/>
            </a:pPr>
            <a:r>
              <a:rPr lang="en-US" altLang="zh-CN" sz="2400" dirty="0">
                <a:cs typeface="+mn-ea"/>
                <a:sym typeface="+mn-lt"/>
              </a:rPr>
              <a:t> In practice, we have to resort to very ad hoc approximations such as</a:t>
            </a:r>
          </a:p>
          <a:p>
            <a:pPr lvl="1" indent="-228600">
              <a:lnSpc>
                <a:spcPct val="150000"/>
              </a:lnSpc>
              <a:spcAft>
                <a:spcPts val="600"/>
              </a:spcAft>
              <a:buClr>
                <a:schemeClr val="tx1"/>
              </a:buClr>
              <a:buFont typeface="Wingdings" panose="05000000000000000000" pitchFamily="2" charset="2"/>
              <a:buChar char="Ø"/>
            </a:pPr>
            <a:endParaRPr lang="en-US" altLang="zh-CN" sz="2000" dirty="0">
              <a:cs typeface="+mn-ea"/>
              <a:sym typeface="+mn-lt"/>
            </a:endParaRPr>
          </a:p>
        </p:txBody>
      </p:sp>
      <p:pic>
        <p:nvPicPr>
          <p:cNvPr id="12" name="Picture 3">
            <a:extLst>
              <a:ext uri="{FF2B5EF4-FFF2-40B4-BE49-F238E27FC236}">
                <a16:creationId xmlns:a16="http://schemas.microsoft.com/office/drawing/2014/main" id="{06C06264-F21E-CE45-B69F-26073B107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4824" y="4423839"/>
            <a:ext cx="6134909" cy="1242319"/>
          </a:xfrm>
          <a:prstGeom prst="rect">
            <a:avLst/>
          </a:prstGeom>
        </p:spPr>
      </p:pic>
    </p:spTree>
    <p:extLst>
      <p:ext uri="{BB962C8B-B14F-4D97-AF65-F5344CB8AC3E}">
        <p14:creationId xmlns:p14="http://schemas.microsoft.com/office/powerpoint/2010/main" val="2654708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1"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E6636BC20180234D78A0072836F0B3B062B9B207100DDB20A0D98F39B16C2BA34B43BC38C168AB0122592F0838465CEB921921FAF1D0ABC11BBFC26B7F4E1ADA24FB2EADD526949754C728F767A2439F9FD0E9157C626057A81A5197EE01DCA8DD06229F4E3</a:t>
            </a:r>
          </a:p>
        </p:txBody>
      </p:sp>
      <p:sp>
        <p:nvSpPr>
          <p:cNvPr id="51" name="文本框 2"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E6636BC20180234D78A0072836F0B99012B9B2041CBB0BD0AED9843CB1E92B759B4BB3387161DB0A22092008384687EBAD09218A11D00BB11BBFC253752E1BD324F50EAD8127E48704882AE76E224046D963E4B175990FA048DEA195FADFAC88D9862B9F9E3</a:t>
            </a:r>
          </a:p>
        </p:txBody>
      </p:sp>
      <p:sp>
        <p:nvSpPr>
          <p:cNvPr id="52" name="文本框 3"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E6636BC20180234D78A0072836F0BE8092B9B20C1995FBB0AAD98B33B1032B25BB4EBB387163FB0F22C92E08384670EB2809215AC1D0FBA11BBFC2437A1E1FD724F5F8AD632564B7B4FF2ED7684240538A9CE0BE76481F81688BF19F28E95C98DFE620900E3</a:t>
            </a:r>
          </a:p>
        </p:txBody>
      </p:sp>
      <p:sp>
        <p:nvSpPr>
          <p:cNvPr id="53" name="文本框 4"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E6636BC20180234D78A0072836F0BC5042B9B2071914ABA0AFD98A36B1312BA09B46B338D169DB042219260838466CEBCA09217A11D0EBD11BBFC21D70AE1BD124F79CADC02084A7F49B2BF76E924D54EB27EF457D2D6E7658AE919C47F25C58DA8624926E3</a:t>
            </a:r>
          </a:p>
        </p:txBody>
      </p:sp>
      <p:sp>
        <p:nvSpPr>
          <p:cNvPr id="54" name="文本框 5"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E6636BC20180234D78A0072836F0B1F0B2B9B20C194F3BB0ADD98331B1C62B51CB43B838C16E8B0E22C92408C8468EEBE509210AC1D04BD11BBFC228762E2FD824FCBAAD1124B6E784AF2DE761024E5537DCE27771BF55E7D8EF319F2F7D5C28DEE626942E3</a:t>
            </a:r>
          </a:p>
        </p:txBody>
      </p:sp>
      <p:sp>
        <p:nvSpPr>
          <p:cNvPr id="55" name="文本框 6"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E6636BC20180234D78A0072836F0BEC032B9B20719E7ABD0A4D98930B1B12B712B41B8383169AB0722192908C8467AEB500921AA91D06BC11BBFC236721E20D524FF49AD4320F65744DB2EA767924C574BB3E271732605D208AA119547C05C28DCF62D9E0E3</a:t>
            </a:r>
          </a:p>
        </p:txBody>
      </p:sp>
      <p:sp>
        <p:nvSpPr>
          <p:cNvPr id="56" name="文本框 7"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BBAAD9C20180234D78A0072836F0B1A012B9B20D18357B20A9D98935B19C2B819B43B638616E3B0322092408C8466AEB7709218AE1D0AB311BBFC27870AE29D324FED8AD7026A64734882DA76F0243E1DDD0E0737360352708E63197F3046C18D9B62B952E3</a:t>
            </a:r>
          </a:p>
        </p:txBody>
      </p:sp>
      <p:sp>
        <p:nvSpPr>
          <p:cNvPr id="10" name="Rectangle 1">
            <a:extLst>
              <a:ext uri="{FF2B5EF4-FFF2-40B4-BE49-F238E27FC236}">
                <a16:creationId xmlns:a16="http://schemas.microsoft.com/office/drawing/2014/main" id="{F3345459-755F-7244-B166-16FD22718389}"/>
              </a:ext>
            </a:extLst>
          </p:cNvPr>
          <p:cNvSpPr/>
          <p:nvPr/>
        </p:nvSpPr>
        <p:spPr>
          <a:xfrm>
            <a:off x="1337121" y="2657549"/>
            <a:ext cx="9339844" cy="548676"/>
          </a:xfrm>
          <a:prstGeom prst="rect">
            <a:avLst/>
          </a:prstGeom>
        </p:spPr>
        <p:txBody>
          <a:bodyPr wrap="square">
            <a:spAutoFit/>
          </a:bodyPr>
          <a:lstStyle/>
          <a:p>
            <a:pPr lvl="1">
              <a:lnSpc>
                <a:spcPct val="120000"/>
              </a:lnSpc>
              <a:spcAft>
                <a:spcPts val="600"/>
              </a:spcAft>
              <a:buClr>
                <a:schemeClr val="tx1"/>
              </a:buClr>
            </a:pPr>
            <a:r>
              <a:rPr lang="en-US" altLang="zh-CN" sz="2700" b="1" dirty="0">
                <a:cs typeface="+mn-ea"/>
                <a:sym typeface="+mn-lt"/>
              </a:rPr>
              <a:t>This is exactly where deep learning can help!</a:t>
            </a:r>
          </a:p>
        </p:txBody>
      </p:sp>
    </p:spTree>
    <p:extLst>
      <p:ext uri="{BB962C8B-B14F-4D97-AF65-F5344CB8AC3E}">
        <p14:creationId xmlns:p14="http://schemas.microsoft.com/office/powerpoint/2010/main" val="291150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A4E4-93CB-E14E-8832-F0F5C0EBCB01}"/>
              </a:ext>
            </a:extLst>
          </p:cNvPr>
          <p:cNvSpPr>
            <a:spLocks noGrp="1"/>
          </p:cNvSpPr>
          <p:nvPr>
            <p:ph type="title"/>
          </p:nvPr>
        </p:nvSpPr>
        <p:spPr>
          <a:xfrm>
            <a:off x="477065" y="656597"/>
            <a:ext cx="9299028" cy="353667"/>
          </a:xfrm>
        </p:spPr>
        <p:txBody>
          <a:bodyPr/>
          <a:lstStyle/>
          <a:p>
            <a:r>
              <a:rPr lang="en-US" altLang="zh-CN" dirty="0">
                <a:latin typeface="+mn-lt"/>
                <a:ea typeface="+mn-ea"/>
                <a:cs typeface="+mn-ea"/>
                <a:sym typeface="+mn-lt"/>
              </a:rPr>
              <a:t>Image recognition: </a:t>
            </a:r>
            <a:r>
              <a:rPr lang="en-US" altLang="zh-CN" dirty="0" err="1">
                <a:latin typeface="+mn-lt"/>
                <a:ea typeface="+mn-ea"/>
                <a:cs typeface="+mn-ea"/>
                <a:sym typeface="+mn-lt"/>
              </a:rPr>
              <a:t>Cifar</a:t>
            </a:r>
            <a:r>
              <a:rPr lang="en-US" altLang="zh-CN" dirty="0">
                <a:latin typeface="+mn-lt"/>
                <a:ea typeface="+mn-ea"/>
                <a:cs typeface="+mn-ea"/>
                <a:sym typeface="+mn-lt"/>
              </a:rPr>
              <a:t> 10</a:t>
            </a:r>
            <a:endParaRPr lang="zh-CN" altLang="en-US" dirty="0">
              <a:latin typeface="+mn-lt"/>
              <a:ea typeface="+mn-ea"/>
              <a:cs typeface="+mn-ea"/>
              <a:sym typeface="+mn-lt"/>
            </a:endParaRPr>
          </a:p>
        </p:txBody>
      </p:sp>
      <p:sp>
        <p:nvSpPr>
          <p:cNvPr id="50" name="文本框 1"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E6636BC20180234D78A0072836F0B3B062B9B207100DDB20A0D98F39B16C2BA34B43BC38C168AB0122592F0838465CEB921921FAF1D0ABC11BBFC26B7F4E1ADA24FB2EADD526949754C728F767A2439F9FD0E9157C626057A81A5197EE01DCA8DD06229F4E3</a:t>
            </a:r>
          </a:p>
        </p:txBody>
      </p:sp>
      <p:sp>
        <p:nvSpPr>
          <p:cNvPr id="51" name="文本框 2"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E6636BC20180234D78A0072836F0B99012B9B2041CBB0BD0AED9843CB1E92B759B4BB3387161DB0A22092008384687EBAD09218A11D00BB11BBFC253752E1BD324F50EAD8127E48704882AE76E224046D963E4B175990FA048DEA195FADFAC88D9862B9F9E3</a:t>
            </a:r>
          </a:p>
        </p:txBody>
      </p:sp>
      <p:sp>
        <p:nvSpPr>
          <p:cNvPr id="52" name="文本框 3"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E6636BC20180234D78A0072836F0BE8092B9B20C1995FBB0AAD98B33B1032B25BB4EBB387163FB0F22C92E08384670EB2809215AC1D0FBA11BBFC2437A1E1FD724F5F8AD632564B7B4FF2ED7684240538A9CE0BE76481F81688BF19F28E95C98DFE620900E3</a:t>
            </a:r>
          </a:p>
        </p:txBody>
      </p:sp>
      <p:sp>
        <p:nvSpPr>
          <p:cNvPr id="53" name="文本框 4"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E6636BC20180234D78A0072836F0BC5042B9B2071914ABA0AFD98A36B1312BA09B46B338D169DB042219260838466CEBCA09217A11D0EBD11BBFC21D70AE1BD124F79CADC02084A7F49B2BF76E924D54EB27EF457D2D6E7658AE919C47F25C58DA8624926E3</a:t>
            </a:r>
          </a:p>
        </p:txBody>
      </p:sp>
      <p:sp>
        <p:nvSpPr>
          <p:cNvPr id="54" name="文本框 5"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E6636BC20180234D78A0072836F0B1F0B2B9B20C194F3BB0ADD98331B1C62B51CB43B838C16E8B0E22C92408C8468EEBE509210AC1D04BD11BBFC228762E2FD824FCBAAD1124B6E784AF2DE761024E5537DCE27771BF55E7D8EF319F2F7D5C28DEE626942E3</a:t>
            </a:r>
          </a:p>
        </p:txBody>
      </p:sp>
      <p:sp>
        <p:nvSpPr>
          <p:cNvPr id="55" name="文本框 6"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E6636BC20180234D78A0072836F0BEC032B9B20719E7ABD0A4D98930B1B12B712B41B8383169AB0722192908C8467AEB500921AA91D06BC11BBFC236721E20D524FF49AD4320F65744DB2EA767924C574BB3E271732605D208AA119547C05C28DCF62D9E0E3</a:t>
            </a:r>
          </a:p>
        </p:txBody>
      </p:sp>
      <p:sp>
        <p:nvSpPr>
          <p:cNvPr id="56" name="文本框 7"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BBAAD9C20180234D78A0072836F0B1A012B9B20D18357B20A9D98935B19C2B819B43B638616E3B0322092408C8466AEB7709218AE1D0AB311BBFC27870AE29D324FED8AD7026A64734882DA76F0243E1DDD0E0737360352708E63197F3046C18D9B62B952E3</a:t>
            </a:r>
          </a:p>
        </p:txBody>
      </p:sp>
      <p:sp>
        <p:nvSpPr>
          <p:cNvPr id="10" name="矩形 9">
            <a:extLst>
              <a:ext uri="{FF2B5EF4-FFF2-40B4-BE49-F238E27FC236}">
                <a16:creationId xmlns:a16="http://schemas.microsoft.com/office/drawing/2014/main" id="{3662A6E5-054B-964B-AD88-32AF058A86E0}"/>
              </a:ext>
            </a:extLst>
          </p:cNvPr>
          <p:cNvSpPr/>
          <p:nvPr/>
        </p:nvSpPr>
        <p:spPr>
          <a:xfrm>
            <a:off x="2740074" y="2547949"/>
            <a:ext cx="4848324" cy="951351"/>
          </a:xfrm>
          <a:prstGeom prst="rect">
            <a:avLst/>
          </a:prstGeom>
        </p:spPr>
        <p:txBody>
          <a:bodyPr wrap="square">
            <a:spAutoFit/>
          </a:bodyPr>
          <a:lstStyle/>
          <a:p>
            <a:pPr lvl="1">
              <a:lnSpc>
                <a:spcPct val="150000"/>
              </a:lnSpc>
              <a:spcAft>
                <a:spcPts val="600"/>
              </a:spcAft>
              <a:buClr>
                <a:schemeClr val="tx1"/>
              </a:buClr>
            </a:pPr>
            <a:endParaRPr lang="en-US" altLang="zh-CN" dirty="0">
              <a:cs typeface="+mn-ea"/>
              <a:sym typeface="+mn-lt"/>
            </a:endParaRPr>
          </a:p>
          <a:p>
            <a:pPr lvl="1" indent="-228600">
              <a:lnSpc>
                <a:spcPct val="150000"/>
              </a:lnSpc>
              <a:spcAft>
                <a:spcPts val="600"/>
              </a:spcAft>
              <a:buClr>
                <a:schemeClr val="tx1"/>
              </a:buClr>
              <a:buFont typeface="Wingdings" panose="05000000000000000000" pitchFamily="2" charset="2"/>
              <a:buChar char="Ø"/>
            </a:pPr>
            <a:endParaRPr lang="en-US" altLang="zh-CN" dirty="0">
              <a:cs typeface="+mn-ea"/>
              <a:sym typeface="+mn-lt"/>
            </a:endParaRPr>
          </a:p>
        </p:txBody>
      </p:sp>
      <p:sp>
        <p:nvSpPr>
          <p:cNvPr id="11" name="矩形 10">
            <a:extLst>
              <a:ext uri="{FF2B5EF4-FFF2-40B4-BE49-F238E27FC236}">
                <a16:creationId xmlns:a16="http://schemas.microsoft.com/office/drawing/2014/main" id="{E7448FC2-1906-1341-A849-DED4E3872E52}"/>
              </a:ext>
            </a:extLst>
          </p:cNvPr>
          <p:cNvSpPr/>
          <p:nvPr/>
        </p:nvSpPr>
        <p:spPr>
          <a:xfrm>
            <a:off x="802170" y="2281369"/>
            <a:ext cx="3875809" cy="1571392"/>
          </a:xfrm>
          <a:prstGeom prst="rect">
            <a:avLst/>
          </a:prstGeom>
        </p:spPr>
        <p:txBody>
          <a:bodyPr wrap="square">
            <a:spAutoFit/>
          </a:bodyPr>
          <a:lstStyle/>
          <a:p>
            <a:pPr lvl="1" indent="-228600">
              <a:lnSpc>
                <a:spcPct val="120000"/>
              </a:lnSpc>
              <a:spcAft>
                <a:spcPts val="600"/>
              </a:spcAft>
              <a:buClr>
                <a:schemeClr val="tx1"/>
              </a:buClr>
              <a:buFont typeface="Wingdings" panose="05000000000000000000" pitchFamily="2" charset="2"/>
              <a:buChar char="Ø"/>
            </a:pPr>
            <a:endParaRPr lang="en-US" altLang="zh-CN" sz="2000" dirty="0">
              <a:cs typeface="+mn-ea"/>
              <a:sym typeface="+mn-lt"/>
            </a:endParaRPr>
          </a:p>
          <a:p>
            <a:pPr lvl="1">
              <a:lnSpc>
                <a:spcPct val="150000"/>
              </a:lnSpc>
              <a:spcAft>
                <a:spcPts val="600"/>
              </a:spcAft>
              <a:buClr>
                <a:schemeClr val="tx1"/>
              </a:buClr>
            </a:pPr>
            <a:r>
              <a:rPr lang="en-US" altLang="zh-CN" sz="2200" dirty="0">
                <a:cs typeface="+mn-ea"/>
                <a:sym typeface="+mn-lt"/>
              </a:rPr>
              <a:t>Dim=32</a:t>
            </a:r>
            <a:r>
              <a:rPr lang="zh-CN" altLang="en-US" sz="2200" dirty="0">
                <a:cs typeface="+mn-ea"/>
                <a:sym typeface="+mn-lt"/>
              </a:rPr>
              <a:t> </a:t>
            </a:r>
            <a:r>
              <a:rPr lang="en-US" altLang="zh-CN" sz="2200" dirty="0">
                <a:cs typeface="+mn-ea"/>
                <a:sym typeface="+mn-lt"/>
              </a:rPr>
              <a:t>x 32 x 3</a:t>
            </a:r>
          </a:p>
          <a:p>
            <a:pPr lvl="1">
              <a:lnSpc>
                <a:spcPct val="150000"/>
              </a:lnSpc>
              <a:spcAft>
                <a:spcPts val="600"/>
              </a:spcAft>
              <a:buClr>
                <a:schemeClr val="tx1"/>
              </a:buClr>
            </a:pPr>
            <a:r>
              <a:rPr lang="en-US" altLang="zh-CN" sz="2200" dirty="0">
                <a:cs typeface="+mn-ea"/>
                <a:sym typeface="+mn-lt"/>
              </a:rPr>
              <a:t>       = 3072</a:t>
            </a:r>
          </a:p>
        </p:txBody>
      </p:sp>
      <p:pic>
        <p:nvPicPr>
          <p:cNvPr id="12" name="Picture 3">
            <a:extLst>
              <a:ext uri="{FF2B5EF4-FFF2-40B4-BE49-F238E27FC236}">
                <a16:creationId xmlns:a16="http://schemas.microsoft.com/office/drawing/2014/main" id="{D639D479-4BAD-4D4C-B6AD-24D671C57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9723" y="1517120"/>
            <a:ext cx="6108599" cy="4671282"/>
          </a:xfrm>
          <a:prstGeom prst="rect">
            <a:avLst/>
          </a:prstGeom>
        </p:spPr>
      </p:pic>
      <p:pic>
        <p:nvPicPr>
          <p:cNvPr id="4" name="Picture 3">
            <a:extLst>
              <a:ext uri="{FF2B5EF4-FFF2-40B4-BE49-F238E27FC236}">
                <a16:creationId xmlns:a16="http://schemas.microsoft.com/office/drawing/2014/main" id="{C5B31AB5-A0A3-D744-9C26-EC5C0D453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85" y="6466658"/>
            <a:ext cx="5194300" cy="228600"/>
          </a:xfrm>
          <a:prstGeom prst="rect">
            <a:avLst/>
          </a:prstGeom>
        </p:spPr>
      </p:pic>
    </p:spTree>
    <p:extLst>
      <p:ext uri="{BB962C8B-B14F-4D97-AF65-F5344CB8AC3E}">
        <p14:creationId xmlns:p14="http://schemas.microsoft.com/office/powerpoint/2010/main" val="792798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A4E4-93CB-E14E-8832-F0F5C0EBCB01}"/>
              </a:ext>
            </a:extLst>
          </p:cNvPr>
          <p:cNvSpPr>
            <a:spLocks noGrp="1"/>
          </p:cNvSpPr>
          <p:nvPr>
            <p:ph type="title"/>
          </p:nvPr>
        </p:nvSpPr>
        <p:spPr>
          <a:xfrm>
            <a:off x="429599" y="318466"/>
            <a:ext cx="9299028" cy="353667"/>
          </a:xfrm>
        </p:spPr>
        <p:txBody>
          <a:bodyPr/>
          <a:lstStyle/>
          <a:p>
            <a:r>
              <a:rPr lang="en-US" altLang="zh-CN" dirty="0">
                <a:latin typeface="+mn-lt"/>
                <a:ea typeface="+mn-ea"/>
                <a:cs typeface="+mn-ea"/>
                <a:sym typeface="+mn-lt"/>
              </a:rPr>
              <a:t>Generative models:</a:t>
            </a:r>
            <a:endParaRPr lang="zh-CN" altLang="en-US" dirty="0">
              <a:latin typeface="+mn-lt"/>
              <a:ea typeface="+mn-ea"/>
              <a:cs typeface="+mn-ea"/>
              <a:sym typeface="+mn-lt"/>
            </a:endParaRPr>
          </a:p>
        </p:txBody>
      </p:sp>
      <p:sp>
        <p:nvSpPr>
          <p:cNvPr id="50" name="文本框 1"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E6636BC20180234D78A0072836F0B3B062B9B207100DDB20A0D98F39B16C2BA34B43BC38C168AB0122592F0838465CEB921921FAF1D0ABC11BBFC26B7F4E1ADA24FB2EADD526949754C728F767A2439F9FD0E9157C626057A81A5197EE01DCA8DD06229F4E3</a:t>
            </a:r>
          </a:p>
        </p:txBody>
      </p:sp>
      <p:sp>
        <p:nvSpPr>
          <p:cNvPr id="51" name="文本框 2"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E6636BC20180234D78A0072836F0B99012B9B2041CBB0BD0AED9843CB1E92B759B4BB3387161DB0A22092008384687EBAD09218A11D00BB11BBFC253752E1BD324F50EAD8127E48704882AE76E224046D963E4B175990FA048DEA195FADFAC88D9862B9F9E3</a:t>
            </a:r>
          </a:p>
        </p:txBody>
      </p:sp>
      <p:sp>
        <p:nvSpPr>
          <p:cNvPr id="52" name="文本框 3"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E6636BC20180234D78A0072836F0BE8092B9B20C1995FBB0AAD98B33B1032B25BB4EBB387163FB0F22C92E08384670EB2809215AC1D0FBA11BBFC2437A1E1FD724F5F8AD632564B7B4FF2ED7684240538A9CE0BE76481F81688BF19F28E95C98DFE620900E3</a:t>
            </a:r>
          </a:p>
        </p:txBody>
      </p:sp>
      <p:sp>
        <p:nvSpPr>
          <p:cNvPr id="53" name="文本框 4"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E6636BC20180234D78A0072836F0BC5042B9B2071914ABA0AFD98A36B1312BA09B46B338D169DB042219260838466CEBCA09217A11D0EBD11BBFC21D70AE1BD124F79CADC02084A7F49B2BF76E924D54EB27EF457D2D6E7658AE919C47F25C58DA8624926E3</a:t>
            </a:r>
          </a:p>
        </p:txBody>
      </p:sp>
      <p:sp>
        <p:nvSpPr>
          <p:cNvPr id="54" name="文本框 5"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E6636BC20180234D78A0072836F0B1F0B2B9B20C194F3BB0ADD98331B1C62B51CB43B838C16E8B0E22C92408C8468EEBE509210AC1D04BD11BBFC228762E2FD824FCBAAD1124B6E784AF2DE761024E5537DCE27771BF55E7D8EF319F2F7D5C28DEE626942E3</a:t>
            </a:r>
          </a:p>
        </p:txBody>
      </p:sp>
      <p:sp>
        <p:nvSpPr>
          <p:cNvPr id="55" name="文本框 6"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E6636BC20180234D78A0072836F0BEC032B9B20719E7ABD0A4D98930B1B12B712B41B8383169AB0722192908C8467AEB500921AA91D06BC11BBFC236721E20D524FF49AD4320F65744DB2EA767924C574BB3E271732605D208AA119547C05C28DCF62D9E0E3</a:t>
            </a:r>
          </a:p>
        </p:txBody>
      </p:sp>
      <p:sp>
        <p:nvSpPr>
          <p:cNvPr id="56" name="文本框 7"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BBAAD9C20180234D78A0072836F0B1A012B9B20D18357B20A9D98935B19C2B819B43B638616E3B0322092408C8466AEB7709218AE1D0AB311BBFC27870AE29D324FED8AD7026A64734882DA76F0243E1DDD0E0737360352708E63197F3046C18D9B62B952E3</a:t>
            </a:r>
          </a:p>
        </p:txBody>
      </p:sp>
      <p:pic>
        <p:nvPicPr>
          <p:cNvPr id="10" name="Picture 3">
            <a:extLst>
              <a:ext uri="{FF2B5EF4-FFF2-40B4-BE49-F238E27FC236}">
                <a16:creationId xmlns:a16="http://schemas.microsoft.com/office/drawing/2014/main" id="{5018D402-8B53-0E40-B062-0873CCC1F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1110" y="848158"/>
            <a:ext cx="6849780" cy="5161683"/>
          </a:xfrm>
          <a:prstGeom prst="rect">
            <a:avLst/>
          </a:prstGeom>
        </p:spPr>
      </p:pic>
      <p:pic>
        <p:nvPicPr>
          <p:cNvPr id="4" name="Picture 3">
            <a:extLst>
              <a:ext uri="{FF2B5EF4-FFF2-40B4-BE49-F238E27FC236}">
                <a16:creationId xmlns:a16="http://schemas.microsoft.com/office/drawing/2014/main" id="{2DFF44D9-F455-314C-9BCC-BC74B1CE4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20" y="6298234"/>
            <a:ext cx="4572000" cy="241300"/>
          </a:xfrm>
          <a:prstGeom prst="rect">
            <a:avLst/>
          </a:prstGeom>
        </p:spPr>
      </p:pic>
    </p:spTree>
    <p:extLst>
      <p:ext uri="{BB962C8B-B14F-4D97-AF65-F5344CB8AC3E}">
        <p14:creationId xmlns:p14="http://schemas.microsoft.com/office/powerpoint/2010/main" val="1038972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A4E4-93CB-E14E-8832-F0F5C0EBCB01}"/>
              </a:ext>
            </a:extLst>
          </p:cNvPr>
          <p:cNvSpPr>
            <a:spLocks noGrp="1"/>
          </p:cNvSpPr>
          <p:nvPr>
            <p:ph type="title"/>
          </p:nvPr>
        </p:nvSpPr>
        <p:spPr>
          <a:xfrm>
            <a:off x="503341" y="714682"/>
            <a:ext cx="9299028" cy="353667"/>
          </a:xfrm>
        </p:spPr>
        <p:txBody>
          <a:bodyPr/>
          <a:lstStyle/>
          <a:p>
            <a:r>
              <a:rPr lang="en-US" altLang="zh-CN" dirty="0">
                <a:latin typeface="+mn-lt"/>
                <a:ea typeface="+mn-ea"/>
                <a:cs typeface="+mn-ea"/>
                <a:sym typeface="+mn-lt"/>
              </a:rPr>
              <a:t>AlphaGo:</a:t>
            </a:r>
            <a:endParaRPr lang="zh-CN" altLang="en-US" dirty="0">
              <a:latin typeface="+mn-lt"/>
              <a:ea typeface="+mn-ea"/>
              <a:cs typeface="+mn-ea"/>
              <a:sym typeface="+mn-lt"/>
            </a:endParaRPr>
          </a:p>
        </p:txBody>
      </p:sp>
      <p:sp>
        <p:nvSpPr>
          <p:cNvPr id="50" name="文本框 1"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E6636BC20180234D78A0072836F0B3B062B9B207100DDB20A0D98F39B16C2BA34B43BC38C168AB0122592F0838465CEB921921FAF1D0ABC11BBFC26B7F4E1ADA24FB2EADD526949754C728F767A2439F9FD0E9157C626057A81A5197EE01DCA8DD06229F4E3</a:t>
            </a:r>
          </a:p>
        </p:txBody>
      </p:sp>
      <p:sp>
        <p:nvSpPr>
          <p:cNvPr id="51" name="文本框 2"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E6636BC20180234D78A0072836F0B99012B9B2041CBB0BD0AED9843CB1E92B759B4BB3387161DB0A22092008384687EBAD09218A11D00BB11BBFC253752E1BD324F50EAD8127E48704882AE76E224046D963E4B175990FA048DEA195FADFAC88D9862B9F9E3</a:t>
            </a:r>
          </a:p>
        </p:txBody>
      </p:sp>
      <p:sp>
        <p:nvSpPr>
          <p:cNvPr id="52" name="文本框 3"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E6636BC20180234D78A0072836F0BE8092B9B20C1995FBB0AAD98B33B1032B25BB4EBB387163FB0F22C92E08384670EB2809215AC1D0FBA11BBFC2437A1E1FD724F5F8AD632564B7B4FF2ED7684240538A9CE0BE76481F81688BF19F28E95C98DFE620900E3</a:t>
            </a:r>
          </a:p>
        </p:txBody>
      </p:sp>
      <p:sp>
        <p:nvSpPr>
          <p:cNvPr id="53" name="文本框 4"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E6636BC20180234D78A0072836F0BC5042B9B2071914ABA0AFD98A36B1312BA09B46B338D169DB042219260838466CEBCA09217A11D0EBD11BBFC21D70AE1BD124F79CADC02084A7F49B2BF76E924D54EB27EF457D2D6E7658AE919C47F25C58DA8624926E3</a:t>
            </a:r>
          </a:p>
        </p:txBody>
      </p:sp>
      <p:sp>
        <p:nvSpPr>
          <p:cNvPr id="54" name="文本框 5"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E6636BC20180234D78A0072836F0B1F0B2B9B20C194F3BB0ADD98331B1C62B51CB43B838C16E8B0E22C92408C8468EEBE509210AC1D04BD11BBFC228762E2FD824FCBAAD1124B6E784AF2DE761024E5537DCE27771BF55E7D8EF319F2F7D5C28DEE626942E3</a:t>
            </a:r>
          </a:p>
        </p:txBody>
      </p:sp>
      <p:sp>
        <p:nvSpPr>
          <p:cNvPr id="55" name="文本框 6"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E6636BC20180234D78A0072836F0BEC032B9B20719E7ABD0A4D98930B1B12B712B41B8383169AB0722192908C8467AEB500921AA91D06BC11BBFC236721E20D524FF49AD4320F65744DB2EA767924C574BB3E271732605D208AA119547C05C28DCF62D9E0E3</a:t>
            </a:r>
          </a:p>
        </p:txBody>
      </p:sp>
      <p:sp>
        <p:nvSpPr>
          <p:cNvPr id="56" name="文本框 7"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BBAAD9C20180234D78A0072836F0B1A012B9B20D18357B20A9D98935B19C2B819B43B638616E3B0322092408C8466AEB7709218AE1D0AB311BBFC27870AE29D324FED8AD7026A64734882DA76F0243E1DDD0E0737360352708E63197F3046C18D9B62B952E3</a:t>
            </a:r>
          </a:p>
        </p:txBody>
      </p:sp>
      <p:pic>
        <p:nvPicPr>
          <p:cNvPr id="10" name="Picture 3">
            <a:extLst>
              <a:ext uri="{FF2B5EF4-FFF2-40B4-BE49-F238E27FC236}">
                <a16:creationId xmlns:a16="http://schemas.microsoft.com/office/drawing/2014/main" id="{A3531700-7767-F742-B959-071DD4D55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00" y="1438275"/>
            <a:ext cx="9033663" cy="4867275"/>
          </a:xfrm>
          <a:prstGeom prst="rect">
            <a:avLst/>
          </a:prstGeom>
        </p:spPr>
      </p:pic>
      <p:pic>
        <p:nvPicPr>
          <p:cNvPr id="4" name="Picture 3">
            <a:extLst>
              <a:ext uri="{FF2B5EF4-FFF2-40B4-BE49-F238E27FC236}">
                <a16:creationId xmlns:a16="http://schemas.microsoft.com/office/drawing/2014/main" id="{060CF95E-ABBA-E842-87C6-3D6D98306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41" y="6459576"/>
            <a:ext cx="5219700" cy="215900"/>
          </a:xfrm>
          <a:prstGeom prst="rect">
            <a:avLst/>
          </a:prstGeom>
        </p:spPr>
      </p:pic>
    </p:spTree>
    <p:extLst>
      <p:ext uri="{BB962C8B-B14F-4D97-AF65-F5344CB8AC3E}">
        <p14:creationId xmlns:p14="http://schemas.microsoft.com/office/powerpoint/2010/main" val="2726664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89A1F2-C42B-E444-8C47-701067E0FFB8}"/>
              </a:ext>
            </a:extLst>
          </p:cNvPr>
          <p:cNvSpPr txBox="1"/>
          <p:nvPr/>
        </p:nvSpPr>
        <p:spPr>
          <a:xfrm>
            <a:off x="2477729" y="2644170"/>
            <a:ext cx="7728155" cy="1569660"/>
          </a:xfrm>
          <a:prstGeom prst="rect">
            <a:avLst/>
          </a:prstGeom>
          <a:noFill/>
        </p:spPr>
        <p:txBody>
          <a:bodyPr wrap="square" rtlCol="0">
            <a:spAutoFit/>
          </a:bodyPr>
          <a:lstStyle/>
          <a:p>
            <a:r>
              <a:rPr lang="en-US" sz="4800" dirty="0"/>
              <a:t>    Two Paradigms of </a:t>
            </a:r>
          </a:p>
          <a:p>
            <a:r>
              <a:rPr lang="en-US" sz="4800" dirty="0"/>
              <a:t>Doing Scientific Research</a:t>
            </a:r>
          </a:p>
        </p:txBody>
      </p:sp>
    </p:spTree>
    <p:extLst>
      <p:ext uri="{BB962C8B-B14F-4D97-AF65-F5344CB8AC3E}">
        <p14:creationId xmlns:p14="http://schemas.microsoft.com/office/powerpoint/2010/main" val="354353370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BA313-2784-974F-83A1-4F26EEFDD488}"/>
              </a:ext>
            </a:extLst>
          </p:cNvPr>
          <p:cNvSpPr>
            <a:spLocks noGrp="1"/>
          </p:cNvSpPr>
          <p:nvPr>
            <p:ph type="title"/>
          </p:nvPr>
        </p:nvSpPr>
        <p:spPr>
          <a:xfrm>
            <a:off x="457794" y="672711"/>
            <a:ext cx="9299028" cy="353667"/>
          </a:xfrm>
        </p:spPr>
        <p:txBody>
          <a:bodyPr/>
          <a:lstStyle/>
          <a:p>
            <a:r>
              <a:rPr lang="en-US" dirty="0"/>
              <a:t>In essence, what is done here is to solve some standard mathematical problems.</a:t>
            </a:r>
          </a:p>
        </p:txBody>
      </p:sp>
      <p:sp>
        <p:nvSpPr>
          <p:cNvPr id="3" name="TextBox 2">
            <a:extLst>
              <a:ext uri="{FF2B5EF4-FFF2-40B4-BE49-F238E27FC236}">
                <a16:creationId xmlns:a16="http://schemas.microsoft.com/office/drawing/2014/main" id="{88942743-B73B-6E4A-A829-752F23DF79F7}"/>
              </a:ext>
            </a:extLst>
          </p:cNvPr>
          <p:cNvSpPr txBox="1"/>
          <p:nvPr/>
        </p:nvSpPr>
        <p:spPr>
          <a:xfrm>
            <a:off x="1465007" y="1745853"/>
            <a:ext cx="9026012" cy="1815882"/>
          </a:xfrm>
          <a:prstGeom prst="rect">
            <a:avLst/>
          </a:prstGeom>
          <a:noFill/>
        </p:spPr>
        <p:txBody>
          <a:bodyPr wrap="square" rtlCol="0">
            <a:spAutoFit/>
          </a:bodyPr>
          <a:lstStyle/>
          <a:p>
            <a:pPr marL="457200" indent="-457200">
              <a:buFont typeface="Wingdings" pitchFamily="2" charset="2"/>
              <a:buChar char="Ø"/>
            </a:pPr>
            <a:r>
              <a:rPr lang="en-US" sz="2800" b="1" dirty="0"/>
              <a:t>Image recognition</a:t>
            </a:r>
            <a:r>
              <a:rPr lang="en-US" sz="2800" dirty="0"/>
              <a:t>: approximating a function</a:t>
            </a:r>
          </a:p>
          <a:p>
            <a:pPr marL="457200" indent="-457200">
              <a:buFont typeface="Wingdings" pitchFamily="2" charset="2"/>
              <a:buChar char="Ø"/>
            </a:pPr>
            <a:r>
              <a:rPr lang="en-US" sz="2800" b="1" dirty="0"/>
              <a:t>Generative models</a:t>
            </a:r>
            <a:r>
              <a:rPr lang="en-US" sz="2800" dirty="0"/>
              <a:t>: approximating and sampling a probability distribution</a:t>
            </a:r>
          </a:p>
          <a:p>
            <a:pPr marL="457200" indent="-457200">
              <a:buFont typeface="Wingdings" pitchFamily="2" charset="2"/>
              <a:buChar char="Ø"/>
            </a:pPr>
            <a:r>
              <a:rPr lang="en-US" sz="2800" b="1" dirty="0"/>
              <a:t>AlphaGo</a:t>
            </a:r>
            <a:r>
              <a:rPr lang="en-US" sz="2800" dirty="0"/>
              <a:t>:  solving the Bellman equation</a:t>
            </a:r>
          </a:p>
        </p:txBody>
      </p:sp>
      <p:sp>
        <p:nvSpPr>
          <p:cNvPr id="4" name="TextBox 3">
            <a:extLst>
              <a:ext uri="{FF2B5EF4-FFF2-40B4-BE49-F238E27FC236}">
                <a16:creationId xmlns:a16="http://schemas.microsoft.com/office/drawing/2014/main" id="{0167AAC5-B93A-CF49-B839-80F34D53813A}"/>
              </a:ext>
            </a:extLst>
          </p:cNvPr>
          <p:cNvSpPr txBox="1"/>
          <p:nvPr/>
        </p:nvSpPr>
        <p:spPr>
          <a:xfrm>
            <a:off x="1091381" y="4144297"/>
            <a:ext cx="10009238" cy="1815882"/>
          </a:xfrm>
          <a:prstGeom prst="rect">
            <a:avLst/>
          </a:prstGeom>
          <a:noFill/>
        </p:spPr>
        <p:txBody>
          <a:bodyPr wrap="square" rtlCol="0">
            <a:spAutoFit/>
          </a:bodyPr>
          <a:lstStyle/>
          <a:p>
            <a:r>
              <a:rPr lang="en-US" sz="2800" b="1" dirty="0"/>
              <a:t>But in very high dimension!</a:t>
            </a:r>
          </a:p>
          <a:p>
            <a:endParaRPr lang="en-US" sz="2800" dirty="0"/>
          </a:p>
          <a:p>
            <a:r>
              <a:rPr lang="en-US" sz="2800" dirty="0"/>
              <a:t>Dimensionality of </a:t>
            </a:r>
            <a:r>
              <a:rPr lang="en-US" sz="2800" dirty="0" err="1"/>
              <a:t>Cifar</a:t>
            </a:r>
            <a:r>
              <a:rPr lang="en-US" sz="2800" dirty="0"/>
              <a:t> 10 problem       </a:t>
            </a:r>
          </a:p>
          <a:p>
            <a:r>
              <a:rPr lang="en-US" sz="2800" dirty="0"/>
              <a:t>                            = 32 x 32 x 3 = 3072.</a:t>
            </a:r>
          </a:p>
        </p:txBody>
      </p:sp>
    </p:spTree>
    <p:extLst>
      <p:ext uri="{BB962C8B-B14F-4D97-AF65-F5344CB8AC3E}">
        <p14:creationId xmlns:p14="http://schemas.microsoft.com/office/powerpoint/2010/main" val="2936370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93663-EDD3-3243-A8C9-D830F3A05B69}"/>
              </a:ext>
            </a:extLst>
          </p:cNvPr>
          <p:cNvSpPr>
            <a:spLocks noGrp="1"/>
          </p:cNvSpPr>
          <p:nvPr>
            <p:ph type="title"/>
          </p:nvPr>
        </p:nvSpPr>
        <p:spPr>
          <a:xfrm>
            <a:off x="121920" y="494186"/>
            <a:ext cx="10299377" cy="409063"/>
          </a:xfrm>
        </p:spPr>
        <p:txBody>
          <a:bodyPr/>
          <a:lstStyle/>
          <a:p>
            <a:r>
              <a:rPr lang="en-US" dirty="0"/>
              <a:t>Neural networks are just a class of special functions</a:t>
            </a:r>
          </a:p>
        </p:txBody>
      </p:sp>
      <p:pic>
        <p:nvPicPr>
          <p:cNvPr id="6" name="Picture 5">
            <a:extLst>
              <a:ext uri="{FF2B5EF4-FFF2-40B4-BE49-F238E27FC236}">
                <a16:creationId xmlns:a16="http://schemas.microsoft.com/office/drawing/2014/main" id="{002A24A8-D43D-D842-8310-A867EA02A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319" y="903249"/>
            <a:ext cx="9145361" cy="5830313"/>
          </a:xfrm>
          <a:prstGeom prst="rect">
            <a:avLst/>
          </a:prstGeom>
        </p:spPr>
      </p:pic>
    </p:spTree>
    <p:extLst>
      <p:ext uri="{BB962C8B-B14F-4D97-AF65-F5344CB8AC3E}">
        <p14:creationId xmlns:p14="http://schemas.microsoft.com/office/powerpoint/2010/main" val="2179009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3803D7A7-742F-C140-80B4-68B9A7014AE5}"/>
              </a:ext>
            </a:extLst>
          </p:cNvPr>
          <p:cNvSpPr txBox="1"/>
          <p:nvPr/>
        </p:nvSpPr>
        <p:spPr>
          <a:xfrm>
            <a:off x="600841" y="740923"/>
            <a:ext cx="9683323" cy="584775"/>
          </a:xfrm>
          <a:prstGeom prst="rect">
            <a:avLst/>
          </a:prstGeom>
          <a:noFill/>
        </p:spPr>
        <p:txBody>
          <a:bodyPr wrap="square" rtlCol="0">
            <a:spAutoFit/>
          </a:bodyPr>
          <a:lstStyle>
            <a:defPPr>
              <a:defRPr lang="zh-CN"/>
            </a:defPPr>
            <a:lvl1pPr>
              <a:defRPr sz="3200"/>
            </a:lvl1pPr>
          </a:lstStyle>
          <a:p>
            <a:pPr lvl="1"/>
            <a:r>
              <a:rPr lang="en-US" altLang="zh-CN" sz="3200" b="1" dirty="0"/>
              <a:t>Approximation theory:</a:t>
            </a:r>
            <a:endParaRPr lang="zh-CN" altLang="en-US" sz="3200" b="1" dirty="0"/>
          </a:p>
        </p:txBody>
      </p:sp>
      <p:pic>
        <p:nvPicPr>
          <p:cNvPr id="6" name="Picture 5">
            <a:extLst>
              <a:ext uri="{FF2B5EF4-FFF2-40B4-BE49-F238E27FC236}">
                <a16:creationId xmlns:a16="http://schemas.microsoft.com/office/drawing/2014/main" id="{959ADEF9-767D-E245-8787-F4C53B8E0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6056" y="1532096"/>
            <a:ext cx="7004255" cy="4185469"/>
          </a:xfrm>
          <a:prstGeom prst="rect">
            <a:avLst/>
          </a:prstGeom>
        </p:spPr>
      </p:pic>
    </p:spTree>
    <p:extLst>
      <p:ext uri="{BB962C8B-B14F-4D97-AF65-F5344CB8AC3E}">
        <p14:creationId xmlns:p14="http://schemas.microsoft.com/office/powerpoint/2010/main" val="1915968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F4AE0-87DA-BD49-8701-13BC4E09885E}"/>
              </a:ext>
            </a:extLst>
          </p:cNvPr>
          <p:cNvSpPr>
            <a:spLocks noGrp="1"/>
          </p:cNvSpPr>
          <p:nvPr>
            <p:ph type="title"/>
          </p:nvPr>
        </p:nvSpPr>
        <p:spPr>
          <a:xfrm>
            <a:off x="1651547" y="1889887"/>
            <a:ext cx="9299028" cy="353667"/>
          </a:xfrm>
        </p:spPr>
        <p:txBody>
          <a:bodyPr/>
          <a:lstStyle/>
          <a:p>
            <a:r>
              <a:rPr lang="en-US" sz="3600" dirty="0"/>
              <a:t>A new era:  </a:t>
            </a:r>
            <a:br>
              <a:rPr lang="en-US" sz="3600" dirty="0"/>
            </a:br>
            <a:br>
              <a:rPr lang="en-US" sz="3600" dirty="0"/>
            </a:br>
            <a:r>
              <a:rPr lang="en-US" sz="3600" dirty="0"/>
              <a:t>Machine learning-based algorithms for</a:t>
            </a:r>
            <a:br>
              <a:rPr lang="en-US" sz="3600" dirty="0"/>
            </a:br>
            <a:r>
              <a:rPr lang="en-US" sz="3600" dirty="0"/>
              <a:t>                scientific computing</a:t>
            </a:r>
          </a:p>
        </p:txBody>
      </p:sp>
    </p:spTree>
    <p:extLst>
      <p:ext uri="{BB962C8B-B14F-4D97-AF65-F5344CB8AC3E}">
        <p14:creationId xmlns:p14="http://schemas.microsoft.com/office/powerpoint/2010/main" val="2252765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7F939E0F-1255-4684-B4FF-F4ACC66B6E5D}"/>
              </a:ext>
            </a:extLst>
          </p:cNvPr>
          <p:cNvSpPr/>
          <p:nvPr/>
        </p:nvSpPr>
        <p:spPr>
          <a:xfrm>
            <a:off x="279260" y="448664"/>
            <a:ext cx="8704420" cy="584775"/>
          </a:xfrm>
          <a:prstGeom prst="rect">
            <a:avLst/>
          </a:prstGeom>
        </p:spPr>
        <p:txBody>
          <a:bodyPr wrap="square">
            <a:spAutoFit/>
          </a:bodyPr>
          <a:lstStyle/>
          <a:p>
            <a:r>
              <a:rPr lang="en-US" altLang="zh-CN" sz="3200" b="1" dirty="0">
                <a:cs typeface="+mn-ea"/>
                <a:sym typeface="+mn-lt"/>
              </a:rPr>
              <a:t>Example:</a:t>
            </a:r>
            <a:r>
              <a:rPr lang="zh-CN" altLang="en-US" sz="3200" b="1" dirty="0">
                <a:cs typeface="+mn-ea"/>
                <a:sym typeface="+mn-lt"/>
              </a:rPr>
              <a:t> </a:t>
            </a:r>
            <a:r>
              <a:rPr lang="en-US" altLang="zh-CN" sz="3200" b="1" dirty="0">
                <a:cs typeface="+mn-ea"/>
                <a:sym typeface="+mn-lt"/>
              </a:rPr>
              <a:t>Molecular dynamics</a:t>
            </a:r>
            <a:endParaRPr lang="zh-CN" altLang="en-US" sz="3200" b="1" dirty="0">
              <a:cs typeface="+mn-ea"/>
              <a:sym typeface="+mn-lt"/>
            </a:endParaRPr>
          </a:p>
        </p:txBody>
      </p:sp>
      <p:sp>
        <p:nvSpPr>
          <p:cNvPr id="8" name="矩形 7">
            <a:extLst>
              <a:ext uri="{FF2B5EF4-FFF2-40B4-BE49-F238E27FC236}">
                <a16:creationId xmlns:a16="http://schemas.microsoft.com/office/drawing/2014/main" id="{86310659-F17B-4F42-A564-7FC56B9CADCC}"/>
              </a:ext>
            </a:extLst>
          </p:cNvPr>
          <p:cNvSpPr/>
          <p:nvPr/>
        </p:nvSpPr>
        <p:spPr>
          <a:xfrm>
            <a:off x="148730" y="1179373"/>
            <a:ext cx="6245817" cy="5108321"/>
          </a:xfrm>
          <a:prstGeom prst="rect">
            <a:avLst/>
          </a:prstGeom>
        </p:spPr>
        <p:txBody>
          <a:bodyPr wrap="square">
            <a:spAutoFit/>
          </a:bodyPr>
          <a:lstStyle/>
          <a:p>
            <a:pPr lvl="1">
              <a:lnSpc>
                <a:spcPct val="120000"/>
              </a:lnSpc>
              <a:spcAft>
                <a:spcPts val="1200"/>
              </a:spcAft>
              <a:buClr>
                <a:schemeClr val="tx1"/>
              </a:buClr>
            </a:pPr>
            <a:r>
              <a:rPr lang="en-US" altLang="zh-CN" sz="2800" dirty="0">
                <a:cs typeface="+mn-ea"/>
                <a:sym typeface="+mn-lt"/>
              </a:rPr>
              <a:t>Newton’s equation for atoms:</a:t>
            </a:r>
          </a:p>
          <a:p>
            <a:pPr lvl="1">
              <a:lnSpc>
                <a:spcPct val="120000"/>
              </a:lnSpc>
              <a:spcAft>
                <a:spcPts val="1200"/>
              </a:spcAft>
              <a:buClr>
                <a:schemeClr val="tx1"/>
              </a:buClr>
            </a:pPr>
            <a:endParaRPr lang="en-US" altLang="zh-CN" sz="2800" dirty="0">
              <a:cs typeface="+mn-ea"/>
              <a:sym typeface="+mn-lt"/>
            </a:endParaRPr>
          </a:p>
          <a:p>
            <a:pPr lvl="1">
              <a:lnSpc>
                <a:spcPct val="120000"/>
              </a:lnSpc>
              <a:spcAft>
                <a:spcPts val="1200"/>
              </a:spcAft>
              <a:buClr>
                <a:schemeClr val="tx1"/>
              </a:buClr>
            </a:pPr>
            <a:endParaRPr lang="en-US" altLang="zh-CN" sz="2800" dirty="0">
              <a:cs typeface="+mn-ea"/>
              <a:sym typeface="+mn-lt"/>
            </a:endParaRPr>
          </a:p>
          <a:p>
            <a:pPr lvl="1">
              <a:lnSpc>
                <a:spcPct val="120000"/>
              </a:lnSpc>
              <a:spcAft>
                <a:spcPts val="1200"/>
              </a:spcAft>
              <a:buClr>
                <a:schemeClr val="tx1"/>
              </a:buClr>
            </a:pPr>
            <a:endParaRPr lang="en-US" altLang="zh-CN" sz="2800" dirty="0">
              <a:cs typeface="+mn-ea"/>
              <a:sym typeface="+mn-lt"/>
            </a:endParaRPr>
          </a:p>
          <a:p>
            <a:pPr lvl="1">
              <a:lnSpc>
                <a:spcPct val="120000"/>
              </a:lnSpc>
              <a:spcAft>
                <a:spcPts val="1200"/>
              </a:spcAft>
              <a:buClr>
                <a:schemeClr val="tx1"/>
              </a:buClr>
            </a:pPr>
            <a:endParaRPr lang="en-US" altLang="zh-CN" sz="2800" dirty="0">
              <a:cs typeface="+mn-ea"/>
              <a:sym typeface="+mn-lt"/>
            </a:endParaRPr>
          </a:p>
          <a:p>
            <a:pPr lvl="1">
              <a:lnSpc>
                <a:spcPct val="120000"/>
              </a:lnSpc>
              <a:spcAft>
                <a:spcPts val="1200"/>
              </a:spcAft>
              <a:buClr>
                <a:schemeClr val="tx1"/>
              </a:buClr>
            </a:pPr>
            <a:endParaRPr lang="en-US" altLang="zh-CN" sz="2800" dirty="0">
              <a:cs typeface="+mn-ea"/>
              <a:sym typeface="+mn-lt"/>
            </a:endParaRPr>
          </a:p>
          <a:p>
            <a:pPr lvl="1">
              <a:lnSpc>
                <a:spcPct val="120000"/>
              </a:lnSpc>
              <a:spcAft>
                <a:spcPts val="1200"/>
              </a:spcAft>
              <a:buClr>
                <a:schemeClr val="tx1"/>
              </a:buClr>
            </a:pPr>
            <a:r>
              <a:rPr lang="en-US" altLang="zh-CN" sz="2800" dirty="0">
                <a:cs typeface="+mn-ea"/>
                <a:sym typeface="+mn-lt"/>
              </a:rPr>
              <a:t>Key issue:  The inter-atomic    potential energy function</a:t>
            </a:r>
          </a:p>
        </p:txBody>
      </p:sp>
      <p:pic>
        <p:nvPicPr>
          <p:cNvPr id="6" name="图片 5">
            <a:extLst>
              <a:ext uri="{FF2B5EF4-FFF2-40B4-BE49-F238E27FC236}">
                <a16:creationId xmlns:a16="http://schemas.microsoft.com/office/drawing/2014/main" id="{5A12B347-63AA-406D-BDD5-7318D77D375E}"/>
              </a:ext>
            </a:extLst>
          </p:cNvPr>
          <p:cNvPicPr>
            <a:picLocks noChangeAspect="1"/>
          </p:cNvPicPr>
          <p:nvPr/>
        </p:nvPicPr>
        <p:blipFill rotWithShape="1">
          <a:blip r:embed="rId3">
            <a:extLst>
              <a:ext uri="{28A0092B-C50C-407E-A947-70E740481C1C}">
                <a14:useLocalDpi xmlns:a14="http://schemas.microsoft.com/office/drawing/2010/main" val="0"/>
              </a:ext>
            </a:extLst>
          </a:blip>
          <a:srcRect l="21531" r="22563"/>
          <a:stretch/>
        </p:blipFill>
        <p:spPr>
          <a:xfrm>
            <a:off x="6361206" y="936873"/>
            <a:ext cx="5200955" cy="5232955"/>
          </a:xfrm>
          <a:prstGeom prst="rect">
            <a:avLst/>
          </a:prstGeom>
        </p:spPr>
      </p:pic>
      <p:pic>
        <p:nvPicPr>
          <p:cNvPr id="3" name="Picture 2">
            <a:extLst>
              <a:ext uri="{FF2B5EF4-FFF2-40B4-BE49-F238E27FC236}">
                <a16:creationId xmlns:a16="http://schemas.microsoft.com/office/drawing/2014/main" id="{98958BE8-8221-9E4C-AF3E-883662ECF5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167" y="2001913"/>
            <a:ext cx="3240306" cy="1523820"/>
          </a:xfrm>
          <a:prstGeom prst="rect">
            <a:avLst/>
          </a:prstGeom>
        </p:spPr>
      </p:pic>
      <p:pic>
        <p:nvPicPr>
          <p:cNvPr id="7" name="Picture 6">
            <a:extLst>
              <a:ext uri="{FF2B5EF4-FFF2-40B4-BE49-F238E27FC236}">
                <a16:creationId xmlns:a16="http://schemas.microsoft.com/office/drawing/2014/main" id="{95E846E5-21E6-7447-BB93-E0C1CEA579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759" y="3597858"/>
            <a:ext cx="3777872" cy="853654"/>
          </a:xfrm>
          <a:prstGeom prst="rect">
            <a:avLst/>
          </a:prstGeom>
        </p:spPr>
      </p:pic>
    </p:spTree>
    <p:extLst>
      <p:ext uri="{BB962C8B-B14F-4D97-AF65-F5344CB8AC3E}">
        <p14:creationId xmlns:p14="http://schemas.microsoft.com/office/powerpoint/2010/main" val="257789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07A603-0521-C046-8F0A-DC3FDFDB9BBC}"/>
              </a:ext>
            </a:extLst>
          </p:cNvPr>
          <p:cNvSpPr txBox="1"/>
          <p:nvPr/>
        </p:nvSpPr>
        <p:spPr>
          <a:xfrm>
            <a:off x="776906" y="369750"/>
            <a:ext cx="10631837" cy="5833135"/>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altLang="zh-CN" sz="2800" b="1" dirty="0"/>
              <a:t>Classical approach</a:t>
            </a:r>
            <a:r>
              <a:rPr lang="zh-CN" altLang="en-US" sz="2800" b="1" dirty="0"/>
              <a:t>：</a:t>
            </a:r>
            <a:r>
              <a:rPr lang="en-US" altLang="zh-CN" sz="2800" b="1" dirty="0"/>
              <a:t>guess</a:t>
            </a:r>
            <a:r>
              <a:rPr lang="zh-CN" altLang="en-US" sz="2800" dirty="0"/>
              <a:t>！  </a:t>
            </a:r>
            <a:r>
              <a:rPr lang="en-US" altLang="zh-CN" sz="2800" dirty="0"/>
              <a:t>---</a:t>
            </a:r>
            <a:r>
              <a:rPr lang="zh-CN" altLang="en-US" sz="2800" dirty="0"/>
              <a:t> </a:t>
            </a:r>
            <a:r>
              <a:rPr lang="en-US" altLang="zh-CN" sz="2800" dirty="0"/>
              <a:t>efficient but unreliable</a:t>
            </a:r>
          </a:p>
          <a:p>
            <a:pPr marL="457200" indent="-457200">
              <a:lnSpc>
                <a:spcPct val="150000"/>
              </a:lnSpc>
              <a:buFont typeface="Wingdings" panose="05000000000000000000" pitchFamily="2" charset="2"/>
              <a:buChar char="Ø"/>
            </a:pPr>
            <a:endParaRPr lang="en-US" sz="2800" dirty="0"/>
          </a:p>
          <a:p>
            <a:pPr marL="457200" indent="-457200">
              <a:lnSpc>
                <a:spcPct val="150000"/>
              </a:lnSpc>
              <a:buFont typeface="Wingdings" panose="05000000000000000000" pitchFamily="2" charset="2"/>
              <a:buChar char="Ø"/>
            </a:pPr>
            <a:r>
              <a:rPr lang="en-US" altLang="zh-CN" sz="2800" b="1" dirty="0"/>
              <a:t>Car-</a:t>
            </a:r>
            <a:r>
              <a:rPr lang="en-US" altLang="zh-CN" sz="2800" b="1" dirty="0" err="1"/>
              <a:t>Parrinello</a:t>
            </a:r>
            <a:r>
              <a:rPr lang="en-US" altLang="zh-CN" sz="2800" b="1" dirty="0"/>
              <a:t> molecular dynamics</a:t>
            </a:r>
            <a:r>
              <a:rPr lang="zh-CN" altLang="en-US" sz="2800" b="1" dirty="0"/>
              <a:t>：</a:t>
            </a:r>
            <a:r>
              <a:rPr lang="en-US" altLang="zh-CN" sz="2800" dirty="0"/>
              <a:t>compute inter-atomic forces </a:t>
            </a:r>
            <a:r>
              <a:rPr lang="en-US" altLang="zh-CN" sz="2800" i="1" dirty="0"/>
              <a:t>on the fly</a:t>
            </a:r>
            <a:r>
              <a:rPr lang="en-US" altLang="zh-CN" sz="2800" dirty="0"/>
              <a:t> using quantum mechanics  --- reliable but inefficient</a:t>
            </a:r>
            <a:endParaRPr lang="en-US" altLang="ja-JP" sz="2800" dirty="0"/>
          </a:p>
          <a:p>
            <a:pPr marL="457200" indent="-457200">
              <a:lnSpc>
                <a:spcPct val="150000"/>
              </a:lnSpc>
              <a:buFont typeface="Wingdings" panose="05000000000000000000" pitchFamily="2" charset="2"/>
              <a:buChar char="Ø"/>
            </a:pPr>
            <a:endParaRPr lang="en-US" altLang="ja-JP" sz="2800" dirty="0"/>
          </a:p>
          <a:p>
            <a:pPr marL="457200" indent="-457200">
              <a:lnSpc>
                <a:spcPct val="150000"/>
              </a:lnSpc>
              <a:buFont typeface="Wingdings" panose="05000000000000000000" pitchFamily="2" charset="2"/>
              <a:buChar char="Ø"/>
            </a:pPr>
            <a:r>
              <a:rPr lang="en-US" altLang="zh-CN" sz="2800" b="1" dirty="0"/>
              <a:t>Machine learning-based approach</a:t>
            </a:r>
            <a:r>
              <a:rPr lang="zh-CN" altLang="en-US" sz="2800" b="1" dirty="0"/>
              <a:t>：</a:t>
            </a:r>
            <a:r>
              <a:rPr lang="en-US" altLang="zh-CN" sz="2800" dirty="0"/>
              <a:t> quantum mechanics models provides the data, and machine learning provides the model ---   efficient and reliable !</a:t>
            </a:r>
            <a:endParaRPr lang="en-US" sz="2800" dirty="0"/>
          </a:p>
        </p:txBody>
      </p:sp>
    </p:spTree>
    <p:extLst>
      <p:ext uri="{BB962C8B-B14F-4D97-AF65-F5344CB8AC3E}">
        <p14:creationId xmlns:p14="http://schemas.microsoft.com/office/powerpoint/2010/main" val="2000631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AE7EE6-313E-624B-BBCA-94D84681BD56}"/>
              </a:ext>
            </a:extLst>
          </p:cNvPr>
          <p:cNvSpPr txBox="1"/>
          <p:nvPr/>
        </p:nvSpPr>
        <p:spPr>
          <a:xfrm>
            <a:off x="383457" y="561298"/>
            <a:ext cx="4629601" cy="584775"/>
          </a:xfrm>
          <a:prstGeom prst="rect">
            <a:avLst/>
          </a:prstGeom>
          <a:noFill/>
        </p:spPr>
        <p:txBody>
          <a:bodyPr wrap="none" rtlCol="0">
            <a:spAutoFit/>
          </a:bodyPr>
          <a:lstStyle/>
          <a:p>
            <a:r>
              <a:rPr lang="en-US" sz="3200" b="1" dirty="0"/>
              <a:t>Important new issues</a:t>
            </a:r>
            <a:endParaRPr lang="en-US" sz="3200" dirty="0"/>
          </a:p>
        </p:txBody>
      </p:sp>
      <p:sp>
        <p:nvSpPr>
          <p:cNvPr id="3" name="TextBox 2">
            <a:extLst>
              <a:ext uri="{FF2B5EF4-FFF2-40B4-BE49-F238E27FC236}">
                <a16:creationId xmlns:a16="http://schemas.microsoft.com/office/drawing/2014/main" id="{2D25B363-57BA-1546-A0E2-40BEB3E91033}"/>
              </a:ext>
            </a:extLst>
          </p:cNvPr>
          <p:cNvSpPr txBox="1"/>
          <p:nvPr/>
        </p:nvSpPr>
        <p:spPr>
          <a:xfrm>
            <a:off x="766915" y="1544755"/>
            <a:ext cx="11425085" cy="3539430"/>
          </a:xfrm>
          <a:prstGeom prst="rect">
            <a:avLst/>
          </a:prstGeom>
          <a:noFill/>
        </p:spPr>
        <p:txBody>
          <a:bodyPr wrap="square" rtlCol="0">
            <a:spAutoFit/>
          </a:bodyPr>
          <a:lstStyle/>
          <a:p>
            <a:r>
              <a:rPr lang="en-US" sz="3200" dirty="0"/>
              <a:t>1. The ML model has to </a:t>
            </a:r>
          </a:p>
          <a:p>
            <a:endParaRPr lang="en-US" sz="3200" dirty="0"/>
          </a:p>
          <a:p>
            <a:pPr marL="571500" indent="-571500">
              <a:buFont typeface="Wingdings" pitchFamily="2" charset="2"/>
              <a:buChar char="Ø"/>
            </a:pPr>
            <a:r>
              <a:rPr lang="en-US" sz="3200" dirty="0"/>
              <a:t>respect physics (conservation laws, symmetries) </a:t>
            </a:r>
          </a:p>
          <a:p>
            <a:pPr marL="571500" indent="-571500">
              <a:buFont typeface="Wingdings" pitchFamily="2" charset="2"/>
              <a:buChar char="Ø"/>
            </a:pPr>
            <a:endParaRPr lang="en-US" sz="3200" dirty="0"/>
          </a:p>
          <a:p>
            <a:pPr marL="571500" indent="-571500">
              <a:buFont typeface="Wingdings" pitchFamily="2" charset="2"/>
              <a:buChar char="Ø"/>
            </a:pPr>
            <a:r>
              <a:rPr lang="en-US" sz="3200" dirty="0"/>
              <a:t>be “extensive”(additive architecture)</a:t>
            </a:r>
          </a:p>
          <a:p>
            <a:pPr marL="571500" indent="-571500">
              <a:buFont typeface="Wingdings" pitchFamily="2" charset="2"/>
              <a:buChar char="Ø"/>
            </a:pPr>
            <a:endParaRPr lang="en-US" sz="3200" dirty="0"/>
          </a:p>
          <a:p>
            <a:pPr marL="571500" indent="-571500">
              <a:buFont typeface="Wingdings" pitchFamily="2" charset="2"/>
              <a:buChar char="Ø"/>
            </a:pPr>
            <a:r>
              <a:rPr lang="en-US" sz="3200" dirty="0"/>
              <a:t>be “interpretable”</a:t>
            </a:r>
          </a:p>
        </p:txBody>
      </p:sp>
    </p:spTree>
    <p:extLst>
      <p:ext uri="{BB962C8B-B14F-4D97-AF65-F5344CB8AC3E}">
        <p14:creationId xmlns:p14="http://schemas.microsoft.com/office/powerpoint/2010/main" val="2995976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224C1F-B727-C14F-B5B7-74E5D66871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2375" y="1389831"/>
            <a:ext cx="8408257" cy="4893040"/>
          </a:xfrm>
          <a:prstGeom prst="rect">
            <a:avLst/>
          </a:prstGeom>
        </p:spPr>
      </p:pic>
      <p:sp>
        <p:nvSpPr>
          <p:cNvPr id="4" name="TextBox 3">
            <a:extLst>
              <a:ext uri="{FF2B5EF4-FFF2-40B4-BE49-F238E27FC236}">
                <a16:creationId xmlns:a16="http://schemas.microsoft.com/office/drawing/2014/main" id="{5796BD06-FED8-524E-AC23-F7FAD162697F}"/>
              </a:ext>
            </a:extLst>
          </p:cNvPr>
          <p:cNvSpPr txBox="1"/>
          <p:nvPr/>
        </p:nvSpPr>
        <p:spPr>
          <a:xfrm>
            <a:off x="250722" y="634180"/>
            <a:ext cx="11100620" cy="584775"/>
          </a:xfrm>
          <a:prstGeom prst="rect">
            <a:avLst/>
          </a:prstGeom>
          <a:noFill/>
        </p:spPr>
        <p:txBody>
          <a:bodyPr wrap="square" rtlCol="0">
            <a:spAutoFit/>
          </a:bodyPr>
          <a:lstStyle/>
          <a:p>
            <a:r>
              <a:rPr lang="en-US" sz="3200" b="1" dirty="0"/>
              <a:t>Additive architectures </a:t>
            </a:r>
            <a:r>
              <a:rPr lang="en-US" sz="3200" dirty="0"/>
              <a:t>(</a:t>
            </a:r>
            <a:r>
              <a:rPr lang="en-US" sz="2400" dirty="0" err="1"/>
              <a:t>Behler</a:t>
            </a:r>
            <a:r>
              <a:rPr lang="en-US" sz="2400" dirty="0"/>
              <a:t> and </a:t>
            </a:r>
            <a:r>
              <a:rPr lang="en-US" sz="2400" dirty="0" err="1"/>
              <a:t>Parrinello</a:t>
            </a:r>
            <a:r>
              <a:rPr lang="en-US" sz="2400" dirty="0"/>
              <a:t>, 2007</a:t>
            </a:r>
            <a:r>
              <a:rPr lang="en-US" sz="3200" dirty="0"/>
              <a:t>)</a:t>
            </a:r>
          </a:p>
        </p:txBody>
      </p:sp>
    </p:spTree>
    <p:extLst>
      <p:ext uri="{BB962C8B-B14F-4D97-AF65-F5344CB8AC3E}">
        <p14:creationId xmlns:p14="http://schemas.microsoft.com/office/powerpoint/2010/main" val="3549189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485B04-53FC-0843-9EDC-0A200FB79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38981"/>
            <a:ext cx="10515600" cy="5638800"/>
          </a:xfrm>
          <a:prstGeom prst="rect">
            <a:avLst/>
          </a:prstGeom>
        </p:spPr>
      </p:pic>
      <p:sp>
        <p:nvSpPr>
          <p:cNvPr id="5" name="TextBox 4">
            <a:extLst>
              <a:ext uri="{FF2B5EF4-FFF2-40B4-BE49-F238E27FC236}">
                <a16:creationId xmlns:a16="http://schemas.microsoft.com/office/drawing/2014/main" id="{B3D66DCB-0A45-0646-B2C3-C69D5893A6B1}"/>
              </a:ext>
            </a:extLst>
          </p:cNvPr>
          <p:cNvSpPr txBox="1"/>
          <p:nvPr/>
        </p:nvSpPr>
        <p:spPr>
          <a:xfrm>
            <a:off x="62434" y="270878"/>
            <a:ext cx="12067131" cy="584775"/>
          </a:xfrm>
          <a:prstGeom prst="rect">
            <a:avLst/>
          </a:prstGeom>
          <a:noFill/>
        </p:spPr>
        <p:txBody>
          <a:bodyPr wrap="square" rtlCol="0">
            <a:spAutoFit/>
          </a:bodyPr>
          <a:lstStyle/>
          <a:p>
            <a:r>
              <a:rPr lang="en-US" sz="2800" b="1" dirty="0"/>
              <a:t>Symmetries: embedding + fitting networks</a:t>
            </a:r>
            <a:r>
              <a:rPr lang="en-US" sz="3200" b="1" dirty="0"/>
              <a:t> </a:t>
            </a:r>
            <a:r>
              <a:rPr lang="en-US" sz="2400" dirty="0"/>
              <a:t>(Zhang, Han, et al (2018))</a:t>
            </a:r>
            <a:endParaRPr lang="en-US" sz="3200" dirty="0"/>
          </a:p>
        </p:txBody>
      </p:sp>
    </p:spTree>
    <p:extLst>
      <p:ext uri="{BB962C8B-B14F-4D97-AF65-F5344CB8AC3E}">
        <p14:creationId xmlns:p14="http://schemas.microsoft.com/office/powerpoint/2010/main" val="2899796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AE7EE6-313E-624B-BBCA-94D84681BD56}"/>
              </a:ext>
            </a:extLst>
          </p:cNvPr>
          <p:cNvSpPr txBox="1"/>
          <p:nvPr/>
        </p:nvSpPr>
        <p:spPr>
          <a:xfrm>
            <a:off x="884903" y="944739"/>
            <a:ext cx="5570499" cy="646331"/>
          </a:xfrm>
          <a:prstGeom prst="rect">
            <a:avLst/>
          </a:prstGeom>
          <a:noFill/>
        </p:spPr>
        <p:txBody>
          <a:bodyPr wrap="none" rtlCol="0">
            <a:spAutoFit/>
          </a:bodyPr>
          <a:lstStyle/>
          <a:p>
            <a:r>
              <a:rPr lang="en-US" sz="3600" b="1" dirty="0"/>
              <a:t>Important new issues</a:t>
            </a:r>
            <a:r>
              <a:rPr lang="en-US" sz="3600" dirty="0"/>
              <a:t>:  </a:t>
            </a:r>
            <a:endParaRPr lang="en-US" sz="3600" b="1" dirty="0"/>
          </a:p>
        </p:txBody>
      </p:sp>
      <p:sp>
        <p:nvSpPr>
          <p:cNvPr id="3" name="TextBox 2">
            <a:extLst>
              <a:ext uri="{FF2B5EF4-FFF2-40B4-BE49-F238E27FC236}">
                <a16:creationId xmlns:a16="http://schemas.microsoft.com/office/drawing/2014/main" id="{2D25B363-57BA-1546-A0E2-40BEB3E91033}"/>
              </a:ext>
            </a:extLst>
          </p:cNvPr>
          <p:cNvSpPr txBox="1"/>
          <p:nvPr/>
        </p:nvSpPr>
        <p:spPr>
          <a:xfrm>
            <a:off x="1182853" y="2147481"/>
            <a:ext cx="10545098" cy="4154984"/>
          </a:xfrm>
          <a:prstGeom prst="rect">
            <a:avLst/>
          </a:prstGeom>
          <a:noFill/>
        </p:spPr>
        <p:txBody>
          <a:bodyPr wrap="square" rtlCol="0">
            <a:spAutoFit/>
          </a:bodyPr>
          <a:lstStyle/>
          <a:p>
            <a:r>
              <a:rPr lang="en-US" sz="3200" dirty="0"/>
              <a:t>2. The training dataset is usually obtained from solving some lower level models. It has to be</a:t>
            </a:r>
          </a:p>
          <a:p>
            <a:endParaRPr lang="en-US" sz="3200" dirty="0"/>
          </a:p>
          <a:p>
            <a:pPr marL="571500" indent="-571500">
              <a:buFont typeface="Wingdings" pitchFamily="2" charset="2"/>
              <a:buChar char="Ø"/>
            </a:pPr>
            <a:r>
              <a:rPr lang="en-US" sz="3200" dirty="0"/>
              <a:t>representative enough, for reliability </a:t>
            </a:r>
          </a:p>
          <a:p>
            <a:pPr marL="571500" indent="-571500">
              <a:buFont typeface="Wingdings" pitchFamily="2" charset="2"/>
              <a:buChar char="Ø"/>
            </a:pPr>
            <a:endParaRPr lang="en-US" sz="3200" dirty="0"/>
          </a:p>
          <a:p>
            <a:pPr marL="571500" indent="-571500">
              <a:buFont typeface="Wingdings" pitchFamily="2" charset="2"/>
              <a:buChar char="Ø"/>
            </a:pPr>
            <a:r>
              <a:rPr lang="en-US" sz="3200" dirty="0"/>
              <a:t>as small as possible, for feasibility</a:t>
            </a:r>
          </a:p>
          <a:p>
            <a:pPr marL="571500" indent="-571500">
              <a:buFont typeface="Wingdings" pitchFamily="2" charset="2"/>
              <a:buChar char="Ø"/>
            </a:pPr>
            <a:endParaRPr lang="en-US" sz="3600" dirty="0"/>
          </a:p>
          <a:p>
            <a:endParaRPr lang="en-US" sz="3600" dirty="0"/>
          </a:p>
        </p:txBody>
      </p:sp>
    </p:spTree>
    <p:extLst>
      <p:ext uri="{BB962C8B-B14F-4D97-AF65-F5344CB8AC3E}">
        <p14:creationId xmlns:p14="http://schemas.microsoft.com/office/powerpoint/2010/main" val="788858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A4E4-93CB-E14E-8832-F0F5C0EBCB01}"/>
              </a:ext>
            </a:extLst>
          </p:cNvPr>
          <p:cNvSpPr>
            <a:spLocks noGrp="1"/>
          </p:cNvSpPr>
          <p:nvPr>
            <p:ph type="title"/>
          </p:nvPr>
        </p:nvSpPr>
        <p:spPr>
          <a:xfrm>
            <a:off x="791368" y="938130"/>
            <a:ext cx="9299028" cy="353667"/>
          </a:xfrm>
        </p:spPr>
        <p:txBody>
          <a:bodyPr/>
          <a:lstStyle/>
          <a:p>
            <a:r>
              <a:rPr lang="en-US" altLang="zh-CN" sz="3000" dirty="0">
                <a:latin typeface="+mn-lt"/>
                <a:ea typeface="+mn-ea"/>
                <a:cs typeface="+mn-ea"/>
                <a:sym typeface="+mn-lt"/>
              </a:rPr>
              <a:t>The Keplerian Paradigm: Data driven</a:t>
            </a:r>
            <a:endParaRPr lang="zh-CN" altLang="en-US" sz="3000" dirty="0">
              <a:latin typeface="+mn-lt"/>
              <a:ea typeface="+mn-ea"/>
              <a:cs typeface="+mn-ea"/>
              <a:sym typeface="+mn-lt"/>
            </a:endParaRPr>
          </a:p>
        </p:txBody>
      </p:sp>
      <p:sp>
        <p:nvSpPr>
          <p:cNvPr id="50" name="文本框 1"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E6636BC20180234D78A0072836F0B3B062B9B207100DDB20A0D98F39B16C2BA34B43BC38C168AB0122592F0838465CEB921921FAF1D0ABC11BBFC26B7F4E1ADA24FB2EADD526949754C728F767A2439F9FD0E9157C626057A81A5197EE01DCA8DD06229F4E3</a:t>
            </a:r>
          </a:p>
        </p:txBody>
      </p:sp>
      <p:sp>
        <p:nvSpPr>
          <p:cNvPr id="51" name="文本框 2"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E6636BC20180234D78A0072836F0B99012B9B2041CBB0BD0AED9843CB1E92B759B4BB3387161DB0A22092008384687EBAD09218A11D00BB11BBFC253752E1BD324F50EAD8127E48704882AE76E224046D963E4B175990FA048DEA195FADFAC88D9862B9F9E3</a:t>
            </a:r>
          </a:p>
        </p:txBody>
      </p:sp>
      <p:sp>
        <p:nvSpPr>
          <p:cNvPr id="52" name="文本框 3"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E6636BC20180234D78A0072836F0BE8092B9B20C1995FBB0AAD98B33B1032B25BB4EBB387163FB0F22C92E08384670EB2809215AC1D0FBA11BBFC2437A1E1FD724F5F8AD632564B7B4FF2ED7684240538A9CE0BE76481F81688BF19F28E95C98DFE620900E3</a:t>
            </a:r>
          </a:p>
        </p:txBody>
      </p:sp>
      <p:sp>
        <p:nvSpPr>
          <p:cNvPr id="53" name="文本框 4"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E6636BC20180234D78A0072836F0BC5042B9B2071914ABA0AFD98A36B1312BA09B46B338D169DB042219260838466CEBCA09217A11D0EBD11BBFC21D70AE1BD124F79CADC02084A7F49B2BF76E924D54EB27EF457D2D6E7658AE919C47F25C58DA8624926E3</a:t>
            </a:r>
          </a:p>
        </p:txBody>
      </p:sp>
      <p:sp>
        <p:nvSpPr>
          <p:cNvPr id="54" name="文本框 5"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E6636BC20180234D78A0072836F0B1F0B2B9B20C194F3BB0ADD98331B1C62B51CB43B838C16E8B0E22C92408C8468EEBE509210AC1D04BD11BBFC228762E2FD824FCBAAD1124B6E784AF2DE761024E5537DCE27771BF55E7D8EF319F2F7D5C28DEE626942E3</a:t>
            </a:r>
          </a:p>
        </p:txBody>
      </p:sp>
      <p:sp>
        <p:nvSpPr>
          <p:cNvPr id="55" name="文本框 6"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E6636BC20180234D78A0072836F0BEC032B9B20719E7ABD0A4D98930B1B12B712B41B8383169AB0722192908C8467AEB500921AA91D06BC11BBFC236721E20D524FF49AD4320F65744DB2EA767924C574BB3E271732605D208AA119547C05C28DCF62D9E0E3</a:t>
            </a:r>
          </a:p>
        </p:txBody>
      </p:sp>
      <p:sp>
        <p:nvSpPr>
          <p:cNvPr id="56" name="文本框 7"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BBAAD9C20180234D78A0072836F0B1A012B9B20D18357B20A9D98935B19C2B819B43B638616E3B0322092408C8466AEB7709218AE1D0AB311BBFC27870AE29D324FED8AD7026A64734882DA76F0243E1DDD0E0737360352708E63197F3046C18D9B62B952E3</a:t>
            </a:r>
          </a:p>
        </p:txBody>
      </p:sp>
      <p:pic>
        <p:nvPicPr>
          <p:cNvPr id="11" name="Picture 5">
            <a:extLst>
              <a:ext uri="{FF2B5EF4-FFF2-40B4-BE49-F238E27FC236}">
                <a16:creationId xmlns:a16="http://schemas.microsoft.com/office/drawing/2014/main" id="{55664655-3E4E-44E3-84B1-E42174312F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2592" y="1747528"/>
            <a:ext cx="6606142" cy="4333232"/>
          </a:xfrm>
          <a:prstGeom prst="rect">
            <a:avLst/>
          </a:prstGeom>
        </p:spPr>
      </p:pic>
    </p:spTree>
    <p:extLst>
      <p:ext uri="{BB962C8B-B14F-4D97-AF65-F5344CB8AC3E}">
        <p14:creationId xmlns:p14="http://schemas.microsoft.com/office/powerpoint/2010/main" val="3556276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1"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E6636BC20180234D78A0072836F0B3B062B9B207100DDB20A0D98F39B16C2BA34B43BC38C168AB0122592F0838465CEB921921FAF1D0ABC11BBFC26B7F4E1ADA24FB2EADD526949754C728F767A2439F9FD0E9157C626057A81A5197EE01DCA8DD06229F4E3</a:t>
            </a:r>
          </a:p>
        </p:txBody>
      </p:sp>
      <p:sp>
        <p:nvSpPr>
          <p:cNvPr id="51" name="文本框 2"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E6636BC20180234D78A0072836F0B99012B9B2041CBB0BD0AED9843CB1E92B759B4BB3387161DB0A22092008384687EBAD09218A11D00BB11BBFC253752E1BD324F50EAD8127E48704882AE76E224046D963E4B175990FA048DEA195FADFAC88D9862B9F9E3</a:t>
            </a:r>
          </a:p>
        </p:txBody>
      </p:sp>
      <p:sp>
        <p:nvSpPr>
          <p:cNvPr id="52" name="文本框 3"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E6636BC20180234D78A0072836F0BE8092B9B20C1995FBB0AAD98B33B1032B25BB4EBB387163FB0F22C92E08384670EB2809215AC1D0FBA11BBFC2437A1E1FD724F5F8AD632564B7B4FF2ED7684240538A9CE0BE76481F81688BF19F28E95C98DFE620900E3</a:t>
            </a:r>
          </a:p>
        </p:txBody>
      </p:sp>
      <p:sp>
        <p:nvSpPr>
          <p:cNvPr id="53" name="文本框 4"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E6636BC20180234D78A0072836F0BC5042B9B2071914ABA0AFD98A36B1312BA09B46B338D169DB042219260838466CEBCA09217A11D0EBD11BBFC21D70AE1BD124F79CADC02084A7F49B2BF76E924D54EB27EF457D2D6E7658AE919C47F25C58DA8624926E3</a:t>
            </a:r>
          </a:p>
        </p:txBody>
      </p:sp>
      <p:sp>
        <p:nvSpPr>
          <p:cNvPr id="54" name="文本框 5"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E6636BC20180234D78A0072836F0B1F0B2B9B20C194F3BB0ADD98331B1C62B51CB43B838C16E8B0E22C92408C8468EEBE509210AC1D04BD11BBFC228762E2FD824FCBAAD1124B6E784AF2DE761024E5537DCE27771BF55E7D8EF319F2F7D5C28DEE626942E3</a:t>
            </a:r>
          </a:p>
        </p:txBody>
      </p:sp>
      <p:sp>
        <p:nvSpPr>
          <p:cNvPr id="55" name="文本框 6"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E6636BC20180234D78A0072836F0BEC032B9B20719E7ABD0A4D98930B1B12B712B41B8383169AB0722192908C8467AEB500921AA91D06BC11BBFC236721E20D524FF49AD4320F65744DB2EA767924C574BB3E271732605D208AA119547C05C28DCF62D9E0E3</a:t>
            </a:r>
          </a:p>
        </p:txBody>
      </p:sp>
      <p:sp>
        <p:nvSpPr>
          <p:cNvPr id="56" name="文本框 7"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BBAAD9C20180234D78A0072836F0B1A012B9B20D18357B20A9D98935B19C2B819B43B638616E3B0322092408C8466AEB7709218AE1D0AB311BBFC27870AE29D324FED8AD7026A64734882DA76F0243E1DDD0E0737360352708E63197F3046C18D9B62B952E3</a:t>
            </a:r>
          </a:p>
        </p:txBody>
      </p:sp>
      <p:pic>
        <p:nvPicPr>
          <p:cNvPr id="10" name="Picture 2">
            <a:extLst>
              <a:ext uri="{FF2B5EF4-FFF2-40B4-BE49-F238E27FC236}">
                <a16:creationId xmlns:a16="http://schemas.microsoft.com/office/drawing/2014/main" id="{BDE7A7A7-BFA9-294E-B1FC-73481195D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4792" y="1714758"/>
            <a:ext cx="8275794" cy="4794996"/>
          </a:xfrm>
          <a:prstGeom prst="rect">
            <a:avLst/>
          </a:prstGeom>
        </p:spPr>
      </p:pic>
      <p:sp>
        <p:nvSpPr>
          <p:cNvPr id="11" name="TextBox 3">
            <a:extLst>
              <a:ext uri="{FF2B5EF4-FFF2-40B4-BE49-F238E27FC236}">
                <a16:creationId xmlns:a16="http://schemas.microsoft.com/office/drawing/2014/main" id="{BA6578D9-6B26-FC44-9466-B1200FC8FC99}"/>
              </a:ext>
            </a:extLst>
          </p:cNvPr>
          <p:cNvSpPr txBox="1"/>
          <p:nvPr/>
        </p:nvSpPr>
        <p:spPr>
          <a:xfrm>
            <a:off x="797007" y="926200"/>
            <a:ext cx="6395290" cy="5032147"/>
          </a:xfrm>
          <a:prstGeom prst="rect">
            <a:avLst/>
          </a:prstGeom>
          <a:noFill/>
        </p:spPr>
        <p:txBody>
          <a:bodyPr wrap="square" rtlCol="0">
            <a:spAutoFit/>
          </a:bodyPr>
          <a:lstStyle/>
          <a:p>
            <a:endParaRPr lang="en-US" sz="2000" dirty="0">
              <a:cs typeface="+mn-ea"/>
              <a:sym typeface="+mn-lt"/>
            </a:endParaRPr>
          </a:p>
          <a:p>
            <a:r>
              <a:rPr lang="en-US" sz="2800" b="1" dirty="0">
                <a:cs typeface="+mn-ea"/>
                <a:sym typeface="+mn-lt"/>
              </a:rPr>
              <a:t>1. Exploration </a:t>
            </a:r>
          </a:p>
          <a:p>
            <a:pPr marL="457200" indent="-457200">
              <a:buFont typeface="Wingdings" pitchFamily="2" charset="2"/>
              <a:buChar char="Ø"/>
            </a:pPr>
            <a:r>
              <a:rPr lang="en-US" sz="2700" dirty="0">
                <a:cs typeface="+mn-ea"/>
                <a:sym typeface="+mn-lt"/>
              </a:rPr>
              <a:t>Exploring configuration space, using some </a:t>
            </a:r>
            <a:r>
              <a:rPr lang="en-US" sz="2700" b="1" dirty="0">
                <a:cs typeface="+mn-ea"/>
                <a:sym typeface="+mn-lt"/>
              </a:rPr>
              <a:t>biased</a:t>
            </a:r>
            <a:r>
              <a:rPr lang="en-US" sz="2700" dirty="0">
                <a:cs typeface="+mn-ea"/>
                <a:sym typeface="+mn-lt"/>
              </a:rPr>
              <a:t> MD or MC</a:t>
            </a:r>
          </a:p>
          <a:p>
            <a:pPr marL="457200" indent="-457200">
              <a:buFont typeface="Wingdings" pitchFamily="2" charset="2"/>
              <a:buChar char="Ø"/>
            </a:pPr>
            <a:r>
              <a:rPr lang="en-US" sz="2700" dirty="0">
                <a:cs typeface="+mn-ea"/>
                <a:sym typeface="+mn-lt"/>
              </a:rPr>
              <a:t>For each new configuration, decide   whether it should be labeled</a:t>
            </a:r>
          </a:p>
          <a:p>
            <a:pPr marL="342900" indent="-342900">
              <a:buFont typeface="Arial" panose="020B0604020202020204" pitchFamily="34" charset="0"/>
              <a:buChar char="•"/>
            </a:pPr>
            <a:endParaRPr lang="en-US" sz="2700" dirty="0">
              <a:cs typeface="+mn-ea"/>
              <a:sym typeface="+mn-lt"/>
            </a:endParaRPr>
          </a:p>
          <a:p>
            <a:r>
              <a:rPr lang="en-US" sz="2800" b="1" dirty="0">
                <a:cs typeface="+mn-ea"/>
                <a:sym typeface="+mn-lt"/>
              </a:rPr>
              <a:t>2. Labeling</a:t>
            </a:r>
          </a:p>
          <a:p>
            <a:endParaRPr lang="en-US" sz="2700" dirty="0">
              <a:cs typeface="+mn-ea"/>
              <a:sym typeface="+mn-lt"/>
            </a:endParaRPr>
          </a:p>
          <a:p>
            <a:r>
              <a:rPr lang="en-US" sz="2800" b="1" dirty="0">
                <a:cs typeface="+mn-ea"/>
                <a:sym typeface="+mn-lt"/>
              </a:rPr>
              <a:t>3. Training </a:t>
            </a:r>
          </a:p>
          <a:p>
            <a:pPr marL="342900" indent="-342900">
              <a:buFont typeface="Wingdings" pitchFamily="2" charset="2"/>
              <a:buChar char="Ø"/>
            </a:pPr>
            <a:r>
              <a:rPr lang="en-US" sz="2400" dirty="0">
                <a:cs typeface="+mn-ea"/>
                <a:sym typeface="+mn-lt"/>
              </a:rPr>
              <a:t> Update the </a:t>
            </a:r>
            <a:r>
              <a:rPr lang="en-US" sz="2400" b="1" dirty="0">
                <a:cs typeface="+mn-ea"/>
                <a:sym typeface="+mn-lt"/>
              </a:rPr>
              <a:t>biased</a:t>
            </a:r>
            <a:r>
              <a:rPr lang="en-US" sz="2400" dirty="0">
                <a:cs typeface="+mn-ea"/>
                <a:sym typeface="+mn-lt"/>
              </a:rPr>
              <a:t> MD or MC</a:t>
            </a:r>
          </a:p>
        </p:txBody>
      </p:sp>
      <p:sp>
        <p:nvSpPr>
          <p:cNvPr id="3" name="Title 2">
            <a:extLst>
              <a:ext uri="{FF2B5EF4-FFF2-40B4-BE49-F238E27FC236}">
                <a16:creationId xmlns:a16="http://schemas.microsoft.com/office/drawing/2014/main" id="{3AFC8261-7D18-3B4F-8859-B457A271E54F}"/>
              </a:ext>
            </a:extLst>
          </p:cNvPr>
          <p:cNvSpPr>
            <a:spLocks noGrp="1"/>
          </p:cNvSpPr>
          <p:nvPr>
            <p:ph type="title"/>
          </p:nvPr>
        </p:nvSpPr>
        <p:spPr>
          <a:xfrm>
            <a:off x="369303" y="559259"/>
            <a:ext cx="9299028" cy="353667"/>
          </a:xfrm>
        </p:spPr>
        <p:txBody>
          <a:bodyPr/>
          <a:lstStyle/>
          <a:p>
            <a:r>
              <a:rPr lang="en-US" sz="2800" dirty="0">
                <a:cs typeface="+mn-ea"/>
                <a:sym typeface="+mn-lt"/>
              </a:rPr>
              <a:t>The ELT </a:t>
            </a:r>
            <a:r>
              <a:rPr lang="zh-CN" altLang="en-US" sz="2800" dirty="0">
                <a:cs typeface="+mn-ea"/>
                <a:sym typeface="+mn-lt"/>
              </a:rPr>
              <a:t> </a:t>
            </a:r>
            <a:r>
              <a:rPr lang="en-US" altLang="zh-CN" sz="2800" dirty="0">
                <a:cs typeface="+mn-ea"/>
                <a:sym typeface="+mn-lt"/>
              </a:rPr>
              <a:t>Algorithm</a:t>
            </a:r>
            <a:r>
              <a:rPr lang="zh-CN" altLang="en-US" sz="2800" dirty="0">
                <a:cs typeface="+mn-ea"/>
                <a:sym typeface="+mn-lt"/>
              </a:rPr>
              <a:t> </a:t>
            </a:r>
            <a:r>
              <a:rPr lang="en-US" altLang="zh-CN" sz="2400" b="0" dirty="0">
                <a:cs typeface="+mn-ea"/>
                <a:sym typeface="+mn-lt"/>
              </a:rPr>
              <a:t>(Zhang, Wang, E(2018))</a:t>
            </a:r>
            <a:br>
              <a:rPr lang="en-US" dirty="0">
                <a:cs typeface="+mn-ea"/>
                <a:sym typeface="+mn-lt"/>
              </a:rPr>
            </a:br>
            <a:endParaRPr lang="en-US" dirty="0"/>
          </a:p>
        </p:txBody>
      </p:sp>
    </p:spTree>
    <p:extLst>
      <p:ext uri="{BB962C8B-B14F-4D97-AF65-F5344CB8AC3E}">
        <p14:creationId xmlns:p14="http://schemas.microsoft.com/office/powerpoint/2010/main" val="2012128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A4E4-93CB-E14E-8832-F0F5C0EBCB01}"/>
              </a:ext>
            </a:extLst>
          </p:cNvPr>
          <p:cNvSpPr>
            <a:spLocks noGrp="1"/>
          </p:cNvSpPr>
          <p:nvPr>
            <p:ph type="title"/>
          </p:nvPr>
        </p:nvSpPr>
        <p:spPr>
          <a:xfrm>
            <a:off x="428297" y="870916"/>
            <a:ext cx="9299028" cy="353667"/>
          </a:xfrm>
        </p:spPr>
        <p:txBody>
          <a:bodyPr/>
          <a:lstStyle/>
          <a:p>
            <a:r>
              <a:rPr lang="en-US" altLang="zh-CN" sz="2800" dirty="0">
                <a:latin typeface="+mn-lt"/>
                <a:ea typeface="+mn-ea"/>
                <a:cs typeface="+mn-ea"/>
                <a:sym typeface="+mn-lt"/>
              </a:rPr>
              <a:t>The ELT</a:t>
            </a:r>
            <a:r>
              <a:rPr lang="zh-CN" altLang="en-US" sz="2800" dirty="0">
                <a:latin typeface="+mn-lt"/>
                <a:ea typeface="+mn-ea"/>
                <a:cs typeface="+mn-ea"/>
                <a:sym typeface="+mn-lt"/>
              </a:rPr>
              <a:t> </a:t>
            </a:r>
            <a:r>
              <a:rPr lang="en-US" altLang="zh-CN" sz="2800" dirty="0">
                <a:latin typeface="+mn-lt"/>
                <a:ea typeface="+mn-ea"/>
                <a:cs typeface="+mn-ea"/>
                <a:sym typeface="+mn-lt"/>
              </a:rPr>
              <a:t> algorithm: An example</a:t>
            </a:r>
            <a:endParaRPr lang="en-US" sz="2800" dirty="0">
              <a:solidFill>
                <a:schemeClr val="bg2">
                  <a:lumMod val="25000"/>
                </a:schemeClr>
              </a:solidFill>
              <a:latin typeface="+mn-lt"/>
              <a:ea typeface="+mn-ea"/>
              <a:cs typeface="+mn-ea"/>
              <a:sym typeface="+mn-lt"/>
            </a:endParaRPr>
          </a:p>
        </p:txBody>
      </p:sp>
      <p:sp>
        <p:nvSpPr>
          <p:cNvPr id="50" name="文本框 1"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E6636BC20180234D78A0072836F0B3B062B9B207100DDB20A0D98F39B16C2BA34B43BC38C168AB0122592F0838465CEB921921FAF1D0ABC11BBFC26B7F4E1ADA24FB2EADD526949754C728F767A2439F9FD0E9157C626057A81A5197EE01DCA8DD06229F4E3</a:t>
            </a:r>
          </a:p>
        </p:txBody>
      </p:sp>
      <p:sp>
        <p:nvSpPr>
          <p:cNvPr id="51" name="文本框 2"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E6636BC20180234D78A0072836F0B99012B9B2041CBB0BD0AED9843CB1E92B759B4BB3387161DB0A22092008384687EBAD09218A11D00BB11BBFC253752E1BD324F50EAD8127E48704882AE76E224046D963E4B175990FA048DEA195FADFAC88D9862B9F9E3</a:t>
            </a:r>
          </a:p>
        </p:txBody>
      </p:sp>
      <p:sp>
        <p:nvSpPr>
          <p:cNvPr id="52" name="文本框 3"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E6636BC20180234D78A0072836F0BE8092B9B20C1995FBB0AAD98B33B1032B25BB4EBB387163FB0F22C92E08384670EB2809215AC1D0FBA11BBFC2437A1E1FD724F5F8AD632564B7B4FF2ED7684240538A9CE0BE76481F81688BF19F28E95C98DFE620900E3</a:t>
            </a:r>
          </a:p>
        </p:txBody>
      </p:sp>
      <p:sp>
        <p:nvSpPr>
          <p:cNvPr id="53" name="文本框 4"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E6636BC20180234D78A0072836F0BC5042B9B2071914ABA0AFD98A36B1312BA09B46B338D169DB042219260838466CEBCA09217A11D0EBD11BBFC21D70AE1BD124F79CADC02084A7F49B2BF76E924D54EB27EF457D2D6E7658AE919C47F25C58DA8624926E3</a:t>
            </a:r>
          </a:p>
        </p:txBody>
      </p:sp>
      <p:sp>
        <p:nvSpPr>
          <p:cNvPr id="54" name="文本框 5"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E6636BC20180234D78A0072836F0B1F0B2B9B20C194F3BB0ADD98331B1C62B51CB43B838C16E8B0E22C92408C8468EEBE509210AC1D04BD11BBFC228762E2FD824FCBAAD1124B6E784AF2DE761024E5537DCE27771BF55E7D8EF319F2F7D5C28DEE626942E3</a:t>
            </a:r>
          </a:p>
        </p:txBody>
      </p:sp>
      <p:sp>
        <p:nvSpPr>
          <p:cNvPr id="55" name="文本框 6"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E6636BC20180234D78A0072836F0BEC032B9B20719E7ABD0A4D98930B1B12B712B41B8383169AB0722192908C8467AEB500921AA91D06BC11BBFC236721E20D524FF49AD4320F65744DB2EA767924C574BB3E271732605D208AA119547C05C28DCF62D9E0E3</a:t>
            </a:r>
          </a:p>
        </p:txBody>
      </p:sp>
      <p:sp>
        <p:nvSpPr>
          <p:cNvPr id="56" name="文本框 7"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BBAAD9C20180234D78A0072836F0B1A012B9B20D18357B20A9D98935B19C2B819B43B638616E3B0322092408C8466AEB7709218AE1D0AB311BBFC27870AE29D324FED8AD7026A64734882DA76F0243E1DDD0E0737360352708E63197F3046C18D9B62B952E3</a:t>
            </a:r>
          </a:p>
        </p:txBody>
      </p:sp>
      <p:pic>
        <p:nvPicPr>
          <p:cNvPr id="10" name="Picture 6">
            <a:extLst>
              <a:ext uri="{FF2B5EF4-FFF2-40B4-BE49-F238E27FC236}">
                <a16:creationId xmlns:a16="http://schemas.microsoft.com/office/drawing/2014/main" id="{441BC23A-8C1F-3C44-98C5-BC0AE4871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236" y="1977678"/>
            <a:ext cx="11451527" cy="3567101"/>
          </a:xfrm>
          <a:prstGeom prst="rect">
            <a:avLst/>
          </a:prstGeom>
        </p:spPr>
      </p:pic>
    </p:spTree>
    <p:extLst>
      <p:ext uri="{BB962C8B-B14F-4D97-AF65-F5344CB8AC3E}">
        <p14:creationId xmlns:p14="http://schemas.microsoft.com/office/powerpoint/2010/main" val="2567166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Screen Shot 2018-06-06 at 2.43.19 PM.png"/>
          <p:cNvPicPr>
            <a:picLocks noChangeAspect="1"/>
          </p:cNvPicPr>
          <p:nvPr/>
        </p:nvPicPr>
        <p:blipFill>
          <a:blip r:embed="rId2" cstate="print"/>
          <a:stretch>
            <a:fillRect/>
          </a:stretch>
        </p:blipFill>
        <p:spPr>
          <a:xfrm>
            <a:off x="1761944" y="816814"/>
            <a:ext cx="9124359" cy="6058590"/>
          </a:xfrm>
          <a:prstGeom prst="rect">
            <a:avLst/>
          </a:prstGeom>
        </p:spPr>
      </p:pic>
      <p:sp>
        <p:nvSpPr>
          <p:cNvPr id="3" name="TextBox 2">
            <a:extLst>
              <a:ext uri="{FF2B5EF4-FFF2-40B4-BE49-F238E27FC236}">
                <a16:creationId xmlns:a16="http://schemas.microsoft.com/office/drawing/2014/main" id="{D400ECC1-4315-F943-AD5D-7409E6AD1B87}"/>
              </a:ext>
            </a:extLst>
          </p:cNvPr>
          <p:cNvSpPr txBox="1"/>
          <p:nvPr/>
        </p:nvSpPr>
        <p:spPr>
          <a:xfrm>
            <a:off x="0" y="338719"/>
            <a:ext cx="11765869" cy="584775"/>
          </a:xfrm>
          <a:prstGeom prst="rect">
            <a:avLst/>
          </a:prstGeom>
          <a:noFill/>
        </p:spPr>
        <p:txBody>
          <a:bodyPr wrap="square" rtlCol="0">
            <a:spAutoFit/>
          </a:bodyPr>
          <a:lstStyle/>
          <a:p>
            <a:r>
              <a:rPr lang="en-US" sz="3200" b="1" dirty="0"/>
              <a:t>Deep Potential (DP) </a:t>
            </a:r>
            <a:r>
              <a:rPr lang="en-US" sz="3200" dirty="0"/>
              <a:t>Molecular Dynamics </a:t>
            </a:r>
            <a:r>
              <a:rPr lang="en-US" sz="2800" dirty="0"/>
              <a:t>(Zhang et al.(2018))</a:t>
            </a:r>
            <a:endParaRPr lang="en-US" sz="3200" dirty="0"/>
          </a:p>
        </p:txBody>
      </p:sp>
    </p:spTree>
    <p:extLst>
      <p:ext uri="{BB962C8B-B14F-4D97-AF65-F5344CB8AC3E}">
        <p14:creationId xmlns:p14="http://schemas.microsoft.com/office/powerpoint/2010/main" val="1046164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20EDFD-5247-CF43-B27F-0264C0CB07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611" y="938569"/>
            <a:ext cx="7896778" cy="5446662"/>
          </a:xfrm>
          <a:prstGeom prst="rect">
            <a:avLst/>
          </a:prstGeom>
        </p:spPr>
      </p:pic>
      <p:sp>
        <p:nvSpPr>
          <p:cNvPr id="2" name="Rectangle 1">
            <a:extLst>
              <a:ext uri="{FF2B5EF4-FFF2-40B4-BE49-F238E27FC236}">
                <a16:creationId xmlns:a16="http://schemas.microsoft.com/office/drawing/2014/main" id="{6B4EA6CD-4A73-FD4E-BB99-B86875E37AAB}"/>
              </a:ext>
            </a:extLst>
          </p:cNvPr>
          <p:cNvSpPr/>
          <p:nvPr/>
        </p:nvSpPr>
        <p:spPr>
          <a:xfrm>
            <a:off x="293899" y="241936"/>
            <a:ext cx="11604202" cy="523220"/>
          </a:xfrm>
          <a:prstGeom prst="rect">
            <a:avLst/>
          </a:prstGeom>
        </p:spPr>
        <p:txBody>
          <a:bodyPr wrap="none">
            <a:spAutoFit/>
          </a:bodyPr>
          <a:lstStyle/>
          <a:p>
            <a:r>
              <a:rPr lang="en-US" altLang="zh-CN" sz="2800" dirty="0"/>
              <a:t>2020 ACM Gordon-Bell Prize:  </a:t>
            </a:r>
            <a:r>
              <a:rPr lang="en-US" altLang="zh-CN" sz="2800" i="1" dirty="0"/>
              <a:t>Ab initio </a:t>
            </a:r>
            <a:r>
              <a:rPr lang="en-US" altLang="zh-CN" sz="2800" dirty="0"/>
              <a:t>MD with 100 million atoms</a:t>
            </a:r>
          </a:p>
        </p:txBody>
      </p:sp>
      <p:sp>
        <p:nvSpPr>
          <p:cNvPr id="4" name="TextBox 3">
            <a:extLst>
              <a:ext uri="{FF2B5EF4-FFF2-40B4-BE49-F238E27FC236}">
                <a16:creationId xmlns:a16="http://schemas.microsoft.com/office/drawing/2014/main" id="{D3DE300E-25D8-DF41-984E-C2314236E373}"/>
              </a:ext>
            </a:extLst>
          </p:cNvPr>
          <p:cNvSpPr txBox="1"/>
          <p:nvPr/>
        </p:nvSpPr>
        <p:spPr>
          <a:xfrm>
            <a:off x="114985" y="6385231"/>
            <a:ext cx="2303836" cy="461665"/>
          </a:xfrm>
          <a:prstGeom prst="rect">
            <a:avLst/>
          </a:prstGeom>
          <a:noFill/>
        </p:spPr>
        <p:txBody>
          <a:bodyPr wrap="none" rtlCol="0">
            <a:spAutoFit/>
          </a:bodyPr>
          <a:lstStyle/>
          <a:p>
            <a:r>
              <a:rPr lang="en-US" sz="2400" dirty="0"/>
              <a:t>Jia et al (2020)</a:t>
            </a:r>
          </a:p>
        </p:txBody>
      </p:sp>
    </p:spTree>
    <p:extLst>
      <p:ext uri="{BB962C8B-B14F-4D97-AF65-F5344CB8AC3E}">
        <p14:creationId xmlns:p14="http://schemas.microsoft.com/office/powerpoint/2010/main" val="1997763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26AD1-FCB0-CE4C-B929-8761B6A1C7A0}"/>
              </a:ext>
            </a:extLst>
          </p:cNvPr>
          <p:cNvSpPr>
            <a:spLocks noGrp="1"/>
          </p:cNvSpPr>
          <p:nvPr>
            <p:ph type="title"/>
          </p:nvPr>
        </p:nvSpPr>
        <p:spPr>
          <a:xfrm>
            <a:off x="575780" y="200764"/>
            <a:ext cx="9299028" cy="353667"/>
          </a:xfrm>
        </p:spPr>
        <p:txBody>
          <a:bodyPr/>
          <a:lstStyle/>
          <a:p>
            <a:r>
              <a:rPr lang="en-US" dirty="0"/>
              <a:t>The DP model and </a:t>
            </a:r>
            <a:r>
              <a:rPr lang="en-US" dirty="0" err="1"/>
              <a:t>DeePMD</a:t>
            </a:r>
            <a:r>
              <a:rPr lang="en-US" dirty="0"/>
              <a:t> has now become a standard tool in molecular modeling</a:t>
            </a:r>
          </a:p>
        </p:txBody>
      </p:sp>
      <p:pic>
        <p:nvPicPr>
          <p:cNvPr id="7" name="Picture 6">
            <a:extLst>
              <a:ext uri="{FF2B5EF4-FFF2-40B4-BE49-F238E27FC236}">
                <a16:creationId xmlns:a16="http://schemas.microsoft.com/office/drawing/2014/main" id="{1194B499-2F1B-3843-B8E9-58BCFF135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673" y="1193800"/>
            <a:ext cx="10045700" cy="5664200"/>
          </a:xfrm>
          <a:prstGeom prst="rect">
            <a:avLst/>
          </a:prstGeom>
        </p:spPr>
      </p:pic>
    </p:spTree>
    <p:extLst>
      <p:ext uri="{BB962C8B-B14F-4D97-AF65-F5344CB8AC3E}">
        <p14:creationId xmlns:p14="http://schemas.microsoft.com/office/powerpoint/2010/main" val="1429848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9E92D-2DD4-D345-883C-A4E4E6A76B8A}"/>
              </a:ext>
            </a:extLst>
          </p:cNvPr>
          <p:cNvSpPr>
            <a:spLocks noGrp="1"/>
          </p:cNvSpPr>
          <p:nvPr>
            <p:ph type="title"/>
          </p:nvPr>
        </p:nvSpPr>
        <p:spPr/>
        <p:txBody>
          <a:bodyPr/>
          <a:lstStyle/>
          <a:p>
            <a:r>
              <a:rPr lang="en-US" dirty="0" err="1"/>
              <a:t>DeePMD</a:t>
            </a:r>
            <a:r>
              <a:rPr lang="en-US" dirty="0"/>
              <a:t>-kit</a:t>
            </a:r>
          </a:p>
        </p:txBody>
      </p:sp>
      <p:pic>
        <p:nvPicPr>
          <p:cNvPr id="4" name="Picture 3">
            <a:extLst>
              <a:ext uri="{FF2B5EF4-FFF2-40B4-BE49-F238E27FC236}">
                <a16:creationId xmlns:a16="http://schemas.microsoft.com/office/drawing/2014/main" id="{611D218C-C087-114B-8CDA-69D777828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305" y="929640"/>
            <a:ext cx="9842500" cy="5598160"/>
          </a:xfrm>
          <a:prstGeom prst="rect">
            <a:avLst/>
          </a:prstGeom>
        </p:spPr>
      </p:pic>
    </p:spTree>
    <p:extLst>
      <p:ext uri="{BB962C8B-B14F-4D97-AF65-F5344CB8AC3E}">
        <p14:creationId xmlns:p14="http://schemas.microsoft.com/office/powerpoint/2010/main" val="3510360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p:nvPr/>
        </p:nvPicPr>
        <p:blipFill>
          <a:blip r:embed="rId2"/>
          <a:stretch/>
        </p:blipFill>
        <p:spPr>
          <a:xfrm>
            <a:off x="635975" y="861646"/>
            <a:ext cx="6517142" cy="5616792"/>
          </a:xfrm>
          <a:prstGeom prst="rect">
            <a:avLst/>
          </a:prstGeom>
          <a:ln>
            <a:noFill/>
          </a:ln>
        </p:spPr>
      </p:pic>
      <p:pic>
        <p:nvPicPr>
          <p:cNvPr id="44" name="Picture 43"/>
          <p:cNvPicPr/>
          <p:nvPr/>
        </p:nvPicPr>
        <p:blipFill>
          <a:blip r:embed="rId3"/>
          <a:stretch/>
        </p:blipFill>
        <p:spPr>
          <a:xfrm>
            <a:off x="7104460" y="3426338"/>
            <a:ext cx="1518840" cy="1361880"/>
          </a:xfrm>
          <a:prstGeom prst="rect">
            <a:avLst/>
          </a:prstGeom>
          <a:ln>
            <a:noFill/>
          </a:ln>
        </p:spPr>
      </p:pic>
      <p:pic>
        <p:nvPicPr>
          <p:cNvPr id="45" name="Picture 44"/>
          <p:cNvPicPr/>
          <p:nvPr/>
        </p:nvPicPr>
        <p:blipFill>
          <a:blip r:embed="rId4"/>
          <a:stretch/>
        </p:blipFill>
        <p:spPr>
          <a:xfrm>
            <a:off x="8864068" y="3508418"/>
            <a:ext cx="1280160" cy="1279800"/>
          </a:xfrm>
          <a:prstGeom prst="rect">
            <a:avLst/>
          </a:prstGeom>
          <a:ln>
            <a:noFill/>
          </a:ln>
        </p:spPr>
      </p:pic>
      <p:pic>
        <p:nvPicPr>
          <p:cNvPr id="46" name="Picture 45"/>
          <p:cNvPicPr/>
          <p:nvPr/>
        </p:nvPicPr>
        <p:blipFill>
          <a:blip r:embed="rId5"/>
          <a:stretch/>
        </p:blipFill>
        <p:spPr>
          <a:xfrm rot="16200000">
            <a:off x="10591636" y="3301418"/>
            <a:ext cx="1280160" cy="1693440"/>
          </a:xfrm>
          <a:prstGeom prst="rect">
            <a:avLst/>
          </a:prstGeom>
          <a:ln>
            <a:noFill/>
          </a:ln>
        </p:spPr>
      </p:pic>
      <p:sp>
        <p:nvSpPr>
          <p:cNvPr id="48" name="TextShape 4"/>
          <p:cNvSpPr txBox="1"/>
          <p:nvPr/>
        </p:nvSpPr>
        <p:spPr>
          <a:xfrm>
            <a:off x="7263868" y="1236171"/>
            <a:ext cx="4480560" cy="1280160"/>
          </a:xfrm>
          <a:prstGeom prst="rect">
            <a:avLst/>
          </a:prstGeom>
          <a:solidFill>
            <a:srgbClr val="FFFFFF"/>
          </a:solidFill>
          <a:ln>
            <a:noFill/>
          </a:ln>
        </p:spPr>
        <p:txBody>
          <a:bodyPr lIns="90000" tIns="45000" rIns="90000" bIns="45000"/>
          <a:lstStyle/>
          <a:p>
            <a:r>
              <a:rPr lang="en-US" sz="2000" i="1" spc="-1" dirty="0">
                <a:latin typeface="Times New Roman"/>
              </a:rPr>
              <a:t>the prediction of the phase diagram is an extremely stringent test for any water potential function   </a:t>
            </a:r>
            <a:br>
              <a:rPr dirty="0"/>
            </a:br>
            <a:r>
              <a:rPr lang="en-US" sz="2000" i="1" spc="-1" dirty="0">
                <a:latin typeface="Times New Roman"/>
              </a:rPr>
              <a:t>      – </a:t>
            </a:r>
            <a:r>
              <a:rPr lang="en-US" sz="2000" spc="-1" dirty="0">
                <a:latin typeface="Times New Roman"/>
              </a:rPr>
              <a:t>Sanz et.al. Phys. Rev. Lett. (2004)</a:t>
            </a:r>
            <a:endParaRPr lang="en-US" sz="2000" spc="-1" dirty="0">
              <a:latin typeface="Arial"/>
            </a:endParaRPr>
          </a:p>
        </p:txBody>
      </p:sp>
      <p:sp>
        <p:nvSpPr>
          <p:cNvPr id="3" name="TextBox 2">
            <a:extLst>
              <a:ext uri="{FF2B5EF4-FFF2-40B4-BE49-F238E27FC236}">
                <a16:creationId xmlns:a16="http://schemas.microsoft.com/office/drawing/2014/main" id="{812F8DEE-E119-8947-B1C4-0588EF64E939}"/>
              </a:ext>
            </a:extLst>
          </p:cNvPr>
          <p:cNvSpPr txBox="1"/>
          <p:nvPr/>
        </p:nvSpPr>
        <p:spPr>
          <a:xfrm>
            <a:off x="297237" y="114255"/>
            <a:ext cx="9185976" cy="523220"/>
          </a:xfrm>
          <a:prstGeom prst="rect">
            <a:avLst/>
          </a:prstGeom>
          <a:noFill/>
        </p:spPr>
        <p:txBody>
          <a:bodyPr wrap="none" rtlCol="0">
            <a:spAutoFit/>
          </a:bodyPr>
          <a:lstStyle/>
          <a:p>
            <a:r>
              <a:rPr lang="en-US" sz="2800" b="1" dirty="0"/>
              <a:t>An “ultimate” test:  The phase diagram of water</a:t>
            </a:r>
          </a:p>
        </p:txBody>
      </p:sp>
    </p:spTree>
    <p:extLst>
      <p:ext uri="{BB962C8B-B14F-4D97-AF65-F5344CB8AC3E}">
        <p14:creationId xmlns:p14="http://schemas.microsoft.com/office/powerpoint/2010/main" val="185893111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p:nvPr/>
        </p:nvPicPr>
        <p:blipFill>
          <a:blip r:embed="rId2"/>
          <a:stretch/>
        </p:blipFill>
        <p:spPr>
          <a:xfrm>
            <a:off x="3226468" y="1179405"/>
            <a:ext cx="5780160" cy="4954680"/>
          </a:xfrm>
          <a:prstGeom prst="rect">
            <a:avLst/>
          </a:prstGeom>
          <a:ln>
            <a:noFill/>
          </a:ln>
        </p:spPr>
      </p:pic>
      <p:pic>
        <p:nvPicPr>
          <p:cNvPr id="52" name="Picture 51"/>
          <p:cNvPicPr/>
          <p:nvPr/>
        </p:nvPicPr>
        <p:blipFill>
          <a:blip r:embed="rId3"/>
          <a:stretch/>
        </p:blipFill>
        <p:spPr>
          <a:xfrm>
            <a:off x="9687028" y="907754"/>
            <a:ext cx="1732320" cy="1731600"/>
          </a:xfrm>
          <a:prstGeom prst="rect">
            <a:avLst/>
          </a:prstGeom>
          <a:ln>
            <a:noFill/>
          </a:ln>
        </p:spPr>
      </p:pic>
      <p:pic>
        <p:nvPicPr>
          <p:cNvPr id="53" name="Picture 52"/>
          <p:cNvPicPr/>
          <p:nvPr/>
        </p:nvPicPr>
        <p:blipFill>
          <a:blip r:embed="rId4"/>
          <a:stretch/>
        </p:blipFill>
        <p:spPr>
          <a:xfrm>
            <a:off x="550228" y="2971994"/>
            <a:ext cx="2492640" cy="1289880"/>
          </a:xfrm>
          <a:prstGeom prst="rect">
            <a:avLst/>
          </a:prstGeom>
          <a:ln>
            <a:noFill/>
          </a:ln>
        </p:spPr>
      </p:pic>
      <p:pic>
        <p:nvPicPr>
          <p:cNvPr id="54" name="Picture 53"/>
          <p:cNvPicPr/>
          <p:nvPr/>
        </p:nvPicPr>
        <p:blipFill>
          <a:blip r:embed="rId5"/>
          <a:stretch/>
        </p:blipFill>
        <p:spPr>
          <a:xfrm rot="16200000">
            <a:off x="851008" y="4333185"/>
            <a:ext cx="1675080" cy="1926720"/>
          </a:xfrm>
          <a:prstGeom prst="rect">
            <a:avLst/>
          </a:prstGeom>
          <a:ln>
            <a:noFill/>
          </a:ln>
        </p:spPr>
      </p:pic>
      <p:pic>
        <p:nvPicPr>
          <p:cNvPr id="55" name="Picture 54"/>
          <p:cNvPicPr/>
          <p:nvPr/>
        </p:nvPicPr>
        <p:blipFill>
          <a:blip r:embed="rId6"/>
          <a:stretch/>
        </p:blipFill>
        <p:spPr>
          <a:xfrm>
            <a:off x="772652" y="946993"/>
            <a:ext cx="1985096" cy="1827869"/>
          </a:xfrm>
          <a:prstGeom prst="rect">
            <a:avLst/>
          </a:prstGeom>
          <a:ln>
            <a:noFill/>
          </a:ln>
        </p:spPr>
      </p:pic>
      <p:pic>
        <p:nvPicPr>
          <p:cNvPr id="56" name="Picture 55"/>
          <p:cNvPicPr/>
          <p:nvPr/>
        </p:nvPicPr>
        <p:blipFill>
          <a:blip r:embed="rId7"/>
          <a:stretch/>
        </p:blipFill>
        <p:spPr>
          <a:xfrm>
            <a:off x="9751828" y="4589834"/>
            <a:ext cx="1632960" cy="1635840"/>
          </a:xfrm>
          <a:prstGeom prst="rect">
            <a:avLst/>
          </a:prstGeom>
          <a:ln>
            <a:noFill/>
          </a:ln>
        </p:spPr>
      </p:pic>
      <p:pic>
        <p:nvPicPr>
          <p:cNvPr id="57" name="Picture 56"/>
          <p:cNvPicPr/>
          <p:nvPr/>
        </p:nvPicPr>
        <p:blipFill>
          <a:blip r:embed="rId8"/>
          <a:stretch/>
        </p:blipFill>
        <p:spPr>
          <a:xfrm rot="16200000">
            <a:off x="9785668" y="2620994"/>
            <a:ext cx="1495800" cy="1978560"/>
          </a:xfrm>
          <a:prstGeom prst="rect">
            <a:avLst/>
          </a:prstGeom>
          <a:ln>
            <a:noFill/>
          </a:ln>
        </p:spPr>
      </p:pic>
      <p:sp>
        <p:nvSpPr>
          <p:cNvPr id="58" name="Line 3"/>
          <p:cNvSpPr/>
          <p:nvPr/>
        </p:nvSpPr>
        <p:spPr>
          <a:xfrm>
            <a:off x="2787988" y="5002394"/>
            <a:ext cx="2307600" cy="0"/>
          </a:xfrm>
          <a:prstGeom prst="line">
            <a:avLst/>
          </a:prstGeom>
          <a:ln w="19080">
            <a:solidFill>
              <a:srgbClr val="666666"/>
            </a:solidFill>
            <a:round/>
            <a:tailEnd type="triangle" w="med" len="med"/>
          </a:ln>
        </p:spPr>
        <p:style>
          <a:lnRef idx="0">
            <a:scrgbClr r="0" g="0" b="0"/>
          </a:lnRef>
          <a:fillRef idx="0">
            <a:scrgbClr r="0" g="0" b="0"/>
          </a:fillRef>
          <a:effectRef idx="0">
            <a:scrgbClr r="0" g="0" b="0"/>
          </a:effectRef>
          <a:fontRef idx="minor"/>
        </p:style>
        <p:txBody>
          <a:bodyPr/>
          <a:lstStyle/>
          <a:p>
            <a:endParaRPr lang="zh-CN" altLang="en-US"/>
          </a:p>
        </p:txBody>
      </p:sp>
      <p:sp>
        <p:nvSpPr>
          <p:cNvPr id="59" name="Line 4"/>
          <p:cNvSpPr/>
          <p:nvPr/>
        </p:nvSpPr>
        <p:spPr>
          <a:xfrm>
            <a:off x="2918308" y="3141194"/>
            <a:ext cx="1415160" cy="0"/>
          </a:xfrm>
          <a:prstGeom prst="line">
            <a:avLst/>
          </a:prstGeom>
          <a:ln w="19080">
            <a:solidFill>
              <a:srgbClr val="666666"/>
            </a:solidFill>
            <a:round/>
            <a:tailEnd type="triangle" w="med" len="med"/>
          </a:ln>
        </p:spPr>
        <p:style>
          <a:lnRef idx="0">
            <a:scrgbClr r="0" g="0" b="0"/>
          </a:lnRef>
          <a:fillRef idx="0">
            <a:scrgbClr r="0" g="0" b="0"/>
          </a:fillRef>
          <a:effectRef idx="0">
            <a:scrgbClr r="0" g="0" b="0"/>
          </a:effectRef>
          <a:fontRef idx="minor"/>
        </p:style>
        <p:txBody>
          <a:bodyPr/>
          <a:lstStyle/>
          <a:p>
            <a:endParaRPr lang="zh-CN" altLang="en-US"/>
          </a:p>
        </p:txBody>
      </p:sp>
      <p:sp>
        <p:nvSpPr>
          <p:cNvPr id="60" name="Line 5"/>
          <p:cNvSpPr/>
          <p:nvPr/>
        </p:nvSpPr>
        <p:spPr>
          <a:xfrm>
            <a:off x="4899500" y="2790914"/>
            <a:ext cx="807480" cy="0"/>
          </a:xfrm>
          <a:prstGeom prst="line">
            <a:avLst/>
          </a:prstGeom>
          <a:ln w="19080">
            <a:solidFill>
              <a:srgbClr val="666666"/>
            </a:solidFill>
            <a:round/>
            <a:tailEnd type="triangle" w="med" len="med"/>
          </a:ln>
        </p:spPr>
        <p:style>
          <a:lnRef idx="0">
            <a:scrgbClr r="0" g="0" b="0"/>
          </a:lnRef>
          <a:fillRef idx="0">
            <a:scrgbClr r="0" g="0" b="0"/>
          </a:fillRef>
          <a:effectRef idx="0">
            <a:scrgbClr r="0" g="0" b="0"/>
          </a:effectRef>
          <a:fontRef idx="minor"/>
        </p:style>
        <p:txBody>
          <a:bodyPr/>
          <a:lstStyle/>
          <a:p>
            <a:endParaRPr lang="zh-CN" altLang="en-US"/>
          </a:p>
        </p:txBody>
      </p:sp>
      <p:cxnSp>
        <p:nvCxnSpPr>
          <p:cNvPr id="61" name="Line 6"/>
          <p:cNvCxnSpPr>
            <a:cxnSpLocks/>
          </p:cNvCxnSpPr>
          <p:nvPr/>
        </p:nvCxnSpPr>
        <p:spPr>
          <a:xfrm>
            <a:off x="2713788" y="1860928"/>
            <a:ext cx="2176920" cy="929986"/>
          </a:xfrm>
          <a:prstGeom prst="bentConnector4">
            <a:avLst>
              <a:gd name="adj1" fmla="val 50000"/>
              <a:gd name="adj2" fmla="val 124581"/>
            </a:avLst>
          </a:prstGeom>
          <a:ln w="19080">
            <a:solidFill>
              <a:srgbClr val="666666"/>
            </a:solidFill>
            <a:round/>
          </a:ln>
        </p:spPr>
      </p:cxnSp>
      <p:sp>
        <p:nvSpPr>
          <p:cNvPr id="62" name="Line 7"/>
          <p:cNvSpPr/>
          <p:nvPr/>
        </p:nvSpPr>
        <p:spPr>
          <a:xfrm flipH="1">
            <a:off x="8165308" y="4981514"/>
            <a:ext cx="1499760" cy="0"/>
          </a:xfrm>
          <a:prstGeom prst="line">
            <a:avLst/>
          </a:prstGeom>
          <a:ln w="19080">
            <a:solidFill>
              <a:srgbClr val="666666"/>
            </a:solidFill>
            <a:round/>
            <a:tailEnd type="triangle" w="med" len="med"/>
          </a:ln>
        </p:spPr>
        <p:style>
          <a:lnRef idx="0">
            <a:scrgbClr r="0" g="0" b="0"/>
          </a:lnRef>
          <a:fillRef idx="0">
            <a:scrgbClr r="0" g="0" b="0"/>
          </a:fillRef>
          <a:effectRef idx="0">
            <a:scrgbClr r="0" g="0" b="0"/>
          </a:effectRef>
          <a:fontRef idx="minor"/>
        </p:style>
        <p:txBody>
          <a:bodyPr/>
          <a:lstStyle/>
          <a:p>
            <a:endParaRPr lang="zh-CN" altLang="en-US"/>
          </a:p>
        </p:txBody>
      </p:sp>
      <p:sp>
        <p:nvSpPr>
          <p:cNvPr id="63" name="Line 8"/>
          <p:cNvSpPr/>
          <p:nvPr/>
        </p:nvSpPr>
        <p:spPr>
          <a:xfrm flipH="1" flipV="1">
            <a:off x="6780748" y="3252074"/>
            <a:ext cx="2709000" cy="4680"/>
          </a:xfrm>
          <a:prstGeom prst="line">
            <a:avLst/>
          </a:prstGeom>
          <a:ln w="19080">
            <a:solidFill>
              <a:srgbClr val="666666"/>
            </a:solidFill>
            <a:round/>
            <a:tailEnd type="triangle" w="med" len="med"/>
          </a:ln>
        </p:spPr>
        <p:style>
          <a:lnRef idx="0">
            <a:scrgbClr r="0" g="0" b="0"/>
          </a:lnRef>
          <a:fillRef idx="0">
            <a:scrgbClr r="0" g="0" b="0"/>
          </a:fillRef>
          <a:effectRef idx="0">
            <a:scrgbClr r="0" g="0" b="0"/>
          </a:effectRef>
          <a:fontRef idx="minor"/>
        </p:style>
        <p:txBody>
          <a:bodyPr/>
          <a:lstStyle/>
          <a:p>
            <a:endParaRPr lang="zh-CN" altLang="en-US"/>
          </a:p>
        </p:txBody>
      </p:sp>
      <p:sp>
        <p:nvSpPr>
          <p:cNvPr id="64" name="Line 9"/>
          <p:cNvSpPr/>
          <p:nvPr/>
        </p:nvSpPr>
        <p:spPr>
          <a:xfrm flipH="1" flipV="1">
            <a:off x="7150468" y="1979114"/>
            <a:ext cx="668520" cy="4680"/>
          </a:xfrm>
          <a:prstGeom prst="line">
            <a:avLst/>
          </a:prstGeom>
          <a:ln w="19080">
            <a:solidFill>
              <a:srgbClr val="666666"/>
            </a:solidFill>
            <a:round/>
            <a:tailEnd type="triangle" w="med" len="med"/>
          </a:ln>
        </p:spPr>
        <p:style>
          <a:lnRef idx="0">
            <a:scrgbClr r="0" g="0" b="0"/>
          </a:lnRef>
          <a:fillRef idx="0">
            <a:scrgbClr r="0" g="0" b="0"/>
          </a:fillRef>
          <a:effectRef idx="0">
            <a:scrgbClr r="0" g="0" b="0"/>
          </a:effectRef>
          <a:fontRef idx="minor"/>
        </p:style>
      </p:sp>
      <p:sp>
        <p:nvSpPr>
          <p:cNvPr id="65" name="Line 10"/>
          <p:cNvSpPr/>
          <p:nvPr/>
        </p:nvSpPr>
        <p:spPr>
          <a:xfrm>
            <a:off x="7818988" y="1983794"/>
            <a:ext cx="0" cy="230760"/>
          </a:xfrm>
          <a:prstGeom prst="line">
            <a:avLst/>
          </a:prstGeom>
          <a:ln w="19080">
            <a:solidFill>
              <a:srgbClr val="666666"/>
            </a:solidFill>
            <a:round/>
          </a:ln>
        </p:spPr>
        <p:style>
          <a:lnRef idx="0">
            <a:scrgbClr r="0" g="0" b="0"/>
          </a:lnRef>
          <a:fillRef idx="0">
            <a:scrgbClr r="0" g="0" b="0"/>
          </a:fillRef>
          <a:effectRef idx="0">
            <a:scrgbClr r="0" g="0" b="0"/>
          </a:effectRef>
          <a:fontRef idx="minor"/>
        </p:style>
        <p:txBody>
          <a:bodyPr/>
          <a:lstStyle/>
          <a:p>
            <a:endParaRPr lang="zh-CN" altLang="en-US"/>
          </a:p>
        </p:txBody>
      </p:sp>
      <p:sp>
        <p:nvSpPr>
          <p:cNvPr id="66" name="Line 11"/>
          <p:cNvSpPr/>
          <p:nvPr/>
        </p:nvSpPr>
        <p:spPr>
          <a:xfrm>
            <a:off x="7811068" y="2230754"/>
            <a:ext cx="1846080" cy="0"/>
          </a:xfrm>
          <a:prstGeom prst="line">
            <a:avLst/>
          </a:prstGeom>
          <a:ln w="19080">
            <a:solidFill>
              <a:srgbClr val="666666"/>
            </a:solidFill>
            <a:round/>
          </a:ln>
        </p:spPr>
        <p:style>
          <a:lnRef idx="0">
            <a:scrgbClr r="0" g="0" b="0"/>
          </a:lnRef>
          <a:fillRef idx="0">
            <a:scrgbClr r="0" g="0" b="0"/>
          </a:fillRef>
          <a:effectRef idx="0">
            <a:scrgbClr r="0" g="0" b="0"/>
          </a:effectRef>
          <a:fontRef idx="minor"/>
        </p:style>
        <p:txBody>
          <a:bodyPr/>
          <a:lstStyle/>
          <a:p>
            <a:endParaRPr lang="zh-CN" altLang="en-US"/>
          </a:p>
        </p:txBody>
      </p:sp>
      <p:sp>
        <p:nvSpPr>
          <p:cNvPr id="67" name="TextShape 12"/>
          <p:cNvSpPr txBox="1"/>
          <p:nvPr/>
        </p:nvSpPr>
        <p:spPr>
          <a:xfrm>
            <a:off x="609856" y="6350984"/>
            <a:ext cx="2829600" cy="343440"/>
          </a:xfrm>
          <a:prstGeom prst="rect">
            <a:avLst/>
          </a:prstGeom>
          <a:noFill/>
          <a:ln>
            <a:noFill/>
          </a:ln>
        </p:spPr>
        <p:txBody>
          <a:bodyPr lIns="90000" tIns="45000" rIns="90000" bIns="45000"/>
          <a:lstStyle/>
          <a:p>
            <a:r>
              <a:rPr lang="en-US" spc="-1" dirty="0">
                <a:latin typeface="Times New Roman"/>
              </a:rPr>
              <a:t>Zhang et.al. PRL (2021)</a:t>
            </a:r>
            <a:endParaRPr lang="en-US" spc="-1" dirty="0">
              <a:latin typeface="Arial"/>
            </a:endParaRPr>
          </a:p>
        </p:txBody>
      </p:sp>
      <p:sp>
        <p:nvSpPr>
          <p:cNvPr id="3" name="TextBox 2">
            <a:extLst>
              <a:ext uri="{FF2B5EF4-FFF2-40B4-BE49-F238E27FC236}">
                <a16:creationId xmlns:a16="http://schemas.microsoft.com/office/drawing/2014/main" id="{5A9E3BC7-73EE-6840-BEB7-A3C4DD05493F}"/>
              </a:ext>
            </a:extLst>
          </p:cNvPr>
          <p:cNvSpPr txBox="1"/>
          <p:nvPr/>
        </p:nvSpPr>
        <p:spPr>
          <a:xfrm>
            <a:off x="304885" y="73123"/>
            <a:ext cx="7076937" cy="523220"/>
          </a:xfrm>
          <a:prstGeom prst="rect">
            <a:avLst/>
          </a:prstGeom>
          <a:noFill/>
        </p:spPr>
        <p:txBody>
          <a:bodyPr wrap="none" rtlCol="0">
            <a:spAutoFit/>
          </a:bodyPr>
          <a:lstStyle/>
          <a:p>
            <a:r>
              <a:rPr lang="en-US" sz="2800" b="1" dirty="0"/>
              <a:t>Phase diagram given by the DP model</a:t>
            </a:r>
          </a:p>
        </p:txBody>
      </p:sp>
    </p:spTree>
    <p:extLst>
      <p:ext uri="{BB962C8B-B14F-4D97-AF65-F5344CB8AC3E}">
        <p14:creationId xmlns:p14="http://schemas.microsoft.com/office/powerpoint/2010/main" val="390894091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492589-5699-2744-93C8-AA91E010CE68}"/>
              </a:ext>
            </a:extLst>
          </p:cNvPr>
          <p:cNvSpPr txBox="1"/>
          <p:nvPr/>
        </p:nvSpPr>
        <p:spPr>
          <a:xfrm>
            <a:off x="1666568" y="678426"/>
            <a:ext cx="184731" cy="523220"/>
          </a:xfrm>
          <a:prstGeom prst="rect">
            <a:avLst/>
          </a:prstGeom>
          <a:noFill/>
        </p:spPr>
        <p:txBody>
          <a:bodyPr wrap="none" rtlCol="0">
            <a:spAutoFit/>
          </a:bodyPr>
          <a:lstStyle/>
          <a:p>
            <a:endParaRPr lang="en-US" sz="2800" dirty="0"/>
          </a:p>
        </p:txBody>
      </p:sp>
      <p:sp>
        <p:nvSpPr>
          <p:cNvPr id="3" name="TextBox 2">
            <a:extLst>
              <a:ext uri="{FF2B5EF4-FFF2-40B4-BE49-F238E27FC236}">
                <a16:creationId xmlns:a16="http://schemas.microsoft.com/office/drawing/2014/main" id="{919499C0-8635-A944-BAA0-C6BD037D1745}"/>
              </a:ext>
            </a:extLst>
          </p:cNvPr>
          <p:cNvSpPr txBox="1"/>
          <p:nvPr/>
        </p:nvSpPr>
        <p:spPr>
          <a:xfrm>
            <a:off x="339212" y="851546"/>
            <a:ext cx="4826834" cy="523220"/>
          </a:xfrm>
          <a:prstGeom prst="rect">
            <a:avLst/>
          </a:prstGeom>
          <a:noFill/>
        </p:spPr>
        <p:txBody>
          <a:bodyPr wrap="none" rtlCol="0">
            <a:spAutoFit/>
          </a:bodyPr>
          <a:lstStyle/>
          <a:p>
            <a:r>
              <a:rPr lang="en-US" sz="2800" b="1" dirty="0"/>
              <a:t>Other micro-scale models</a:t>
            </a:r>
          </a:p>
        </p:txBody>
      </p:sp>
      <p:sp>
        <p:nvSpPr>
          <p:cNvPr id="4" name="TextBox 3">
            <a:extLst>
              <a:ext uri="{FF2B5EF4-FFF2-40B4-BE49-F238E27FC236}">
                <a16:creationId xmlns:a16="http://schemas.microsoft.com/office/drawing/2014/main" id="{3CEAD9E3-DE9E-854D-86AB-4A28377D6165}"/>
              </a:ext>
            </a:extLst>
          </p:cNvPr>
          <p:cNvSpPr txBox="1"/>
          <p:nvPr/>
        </p:nvSpPr>
        <p:spPr>
          <a:xfrm>
            <a:off x="1666568" y="1659285"/>
            <a:ext cx="10117392" cy="3539430"/>
          </a:xfrm>
          <a:prstGeom prst="rect">
            <a:avLst/>
          </a:prstGeom>
          <a:noFill/>
        </p:spPr>
        <p:txBody>
          <a:bodyPr wrap="square" rtlCol="0">
            <a:spAutoFit/>
          </a:bodyPr>
          <a:lstStyle/>
          <a:p>
            <a:r>
              <a:rPr lang="en-US" sz="2800" i="1" dirty="0"/>
              <a:t>Kohn-Sham density functional theory: </a:t>
            </a:r>
          </a:p>
          <a:p>
            <a:r>
              <a:rPr lang="en-US" sz="2800" b="1" dirty="0" err="1"/>
              <a:t>DeePKS</a:t>
            </a:r>
            <a:r>
              <a:rPr lang="en-US" sz="2800" dirty="0"/>
              <a:t>, </a:t>
            </a:r>
            <a:r>
              <a:rPr lang="en-US" sz="2800" dirty="0" err="1"/>
              <a:t>NeuralXC</a:t>
            </a:r>
            <a:r>
              <a:rPr lang="en-US" sz="2800" dirty="0"/>
              <a:t>, DM21, </a:t>
            </a:r>
            <a:r>
              <a:rPr lang="en-US" sz="2800" dirty="0" err="1"/>
              <a:t>DeepH</a:t>
            </a:r>
            <a:r>
              <a:rPr lang="en-US" sz="2800" dirty="0"/>
              <a:t>, ……</a:t>
            </a:r>
          </a:p>
          <a:p>
            <a:endParaRPr lang="en-US" sz="2800" dirty="0"/>
          </a:p>
          <a:p>
            <a:r>
              <a:rPr lang="en-US" sz="2800" i="1" dirty="0"/>
              <a:t>Solving the many-electron Schrodinger equation: </a:t>
            </a:r>
            <a:r>
              <a:rPr lang="en-US" sz="2800" b="1" dirty="0" err="1"/>
              <a:t>DeePWF</a:t>
            </a:r>
            <a:r>
              <a:rPr lang="en-US" sz="2800" dirty="0"/>
              <a:t>, </a:t>
            </a:r>
            <a:r>
              <a:rPr lang="en-US" sz="2800" dirty="0" err="1"/>
              <a:t>FermiNet</a:t>
            </a:r>
            <a:r>
              <a:rPr lang="en-US" sz="2800" dirty="0"/>
              <a:t>, </a:t>
            </a:r>
            <a:r>
              <a:rPr lang="en-US" sz="2800" dirty="0" err="1"/>
              <a:t>PauliNet</a:t>
            </a:r>
            <a:r>
              <a:rPr lang="en-US" sz="2800" dirty="0"/>
              <a:t>, ……</a:t>
            </a:r>
          </a:p>
          <a:p>
            <a:endParaRPr lang="en-US" sz="2800" dirty="0"/>
          </a:p>
          <a:p>
            <a:r>
              <a:rPr lang="en-US" sz="2800" i="1" dirty="0"/>
              <a:t>Coarse-grained molecular dynamics: </a:t>
            </a:r>
          </a:p>
          <a:p>
            <a:r>
              <a:rPr lang="en-US" sz="2800" b="1" dirty="0" err="1"/>
              <a:t>DeePCG</a:t>
            </a:r>
            <a:endParaRPr lang="en-US" sz="2800" b="1" dirty="0"/>
          </a:p>
        </p:txBody>
      </p:sp>
    </p:spTree>
    <p:extLst>
      <p:ext uri="{BB962C8B-B14F-4D97-AF65-F5344CB8AC3E}">
        <p14:creationId xmlns:p14="http://schemas.microsoft.com/office/powerpoint/2010/main" val="4163869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A30739-204A-B345-BAA9-34FDF2102A2C}"/>
              </a:ext>
            </a:extLst>
          </p:cNvPr>
          <p:cNvSpPr txBox="1"/>
          <p:nvPr/>
        </p:nvSpPr>
        <p:spPr>
          <a:xfrm>
            <a:off x="2286791" y="2351782"/>
            <a:ext cx="10193654" cy="1077218"/>
          </a:xfrm>
          <a:prstGeom prst="rect">
            <a:avLst/>
          </a:prstGeom>
          <a:noFill/>
        </p:spPr>
        <p:txBody>
          <a:bodyPr wrap="square" rtlCol="0">
            <a:spAutoFit/>
          </a:bodyPr>
          <a:lstStyle/>
          <a:p>
            <a:r>
              <a:rPr lang="en-US" sz="3200" b="1" dirty="0"/>
              <a:t>An example of mesoscale model:</a:t>
            </a:r>
          </a:p>
          <a:p>
            <a:r>
              <a:rPr lang="en-US" sz="3200" b="1" dirty="0"/>
              <a:t>  Generalized Langevin Equation</a:t>
            </a:r>
          </a:p>
        </p:txBody>
      </p:sp>
      <p:sp>
        <p:nvSpPr>
          <p:cNvPr id="4" name="TextBox 3">
            <a:extLst>
              <a:ext uri="{FF2B5EF4-FFF2-40B4-BE49-F238E27FC236}">
                <a16:creationId xmlns:a16="http://schemas.microsoft.com/office/drawing/2014/main" id="{990725C1-22BB-DE4D-80FE-A595196F8B89}"/>
              </a:ext>
            </a:extLst>
          </p:cNvPr>
          <p:cNvSpPr txBox="1"/>
          <p:nvPr/>
        </p:nvSpPr>
        <p:spPr>
          <a:xfrm>
            <a:off x="0" y="5610114"/>
            <a:ext cx="6119368" cy="400110"/>
          </a:xfrm>
          <a:prstGeom prst="rect">
            <a:avLst/>
          </a:prstGeom>
          <a:noFill/>
        </p:spPr>
        <p:txBody>
          <a:bodyPr wrap="none" rtlCol="0">
            <a:spAutoFit/>
          </a:bodyPr>
          <a:lstStyle/>
          <a:p>
            <a:r>
              <a:rPr lang="en-US" sz="2000" dirty="0"/>
              <a:t>Work of </a:t>
            </a:r>
            <a:r>
              <a:rPr lang="en-US" sz="2000" b="1" dirty="0" err="1"/>
              <a:t>Pinchen</a:t>
            </a:r>
            <a:r>
              <a:rPr lang="en-US" sz="2000" b="1" dirty="0"/>
              <a:t> </a:t>
            </a:r>
            <a:r>
              <a:rPr lang="en-US" sz="2000" b="1" dirty="0" err="1"/>
              <a:t>Xie</a:t>
            </a:r>
            <a:r>
              <a:rPr lang="en-US" sz="2000" dirty="0"/>
              <a:t>, Roberto Car and </a:t>
            </a:r>
            <a:r>
              <a:rPr lang="en-US" sz="2000" dirty="0" err="1"/>
              <a:t>Weinan</a:t>
            </a:r>
            <a:r>
              <a:rPr lang="en-US" sz="2000" dirty="0"/>
              <a:t> E</a:t>
            </a:r>
          </a:p>
        </p:txBody>
      </p:sp>
    </p:spTree>
    <p:extLst>
      <p:ext uri="{BB962C8B-B14F-4D97-AF65-F5344CB8AC3E}">
        <p14:creationId xmlns:p14="http://schemas.microsoft.com/office/powerpoint/2010/main" val="3832377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F7964BCF-0689-664B-9114-7469C1E3A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3839" y="681003"/>
            <a:ext cx="5296930" cy="5495995"/>
          </a:xfrm>
          <a:prstGeom prst="rect">
            <a:avLst/>
          </a:prstGeom>
        </p:spPr>
      </p:pic>
      <p:sp>
        <p:nvSpPr>
          <p:cNvPr id="3" name="TextBox 2">
            <a:extLst>
              <a:ext uri="{FF2B5EF4-FFF2-40B4-BE49-F238E27FC236}">
                <a16:creationId xmlns:a16="http://schemas.microsoft.com/office/drawing/2014/main" id="{829AF19B-5C2E-7247-A94B-BDE76AE3124E}"/>
              </a:ext>
            </a:extLst>
          </p:cNvPr>
          <p:cNvSpPr txBox="1"/>
          <p:nvPr/>
        </p:nvSpPr>
        <p:spPr>
          <a:xfrm>
            <a:off x="527222" y="1173591"/>
            <a:ext cx="6071286" cy="3970318"/>
          </a:xfrm>
          <a:prstGeom prst="rect">
            <a:avLst/>
          </a:prstGeom>
          <a:noFill/>
        </p:spPr>
        <p:txBody>
          <a:bodyPr wrap="square" rtlCol="0">
            <a:spAutoFit/>
          </a:bodyPr>
          <a:lstStyle/>
          <a:p>
            <a:r>
              <a:rPr lang="en-US" sz="2800" b="1" dirty="0"/>
              <a:t>The two most important factors:</a:t>
            </a:r>
          </a:p>
          <a:p>
            <a:endParaRPr lang="en-US" sz="2800" b="1" dirty="0"/>
          </a:p>
          <a:p>
            <a:pPr marL="342900" indent="-342900">
              <a:buAutoNum type="arabicPeriod"/>
            </a:pPr>
            <a:r>
              <a:rPr lang="en-US" sz="2800" dirty="0"/>
              <a:t> </a:t>
            </a:r>
            <a:r>
              <a:rPr lang="en-US" sz="2800" b="1" dirty="0"/>
              <a:t>Data</a:t>
            </a:r>
            <a:r>
              <a:rPr lang="en-US" sz="2800" dirty="0"/>
              <a:t>, often from experiments</a:t>
            </a:r>
          </a:p>
          <a:p>
            <a:pPr marL="342900" indent="-342900">
              <a:buAutoNum type="arabicPeriod"/>
            </a:pPr>
            <a:endParaRPr lang="en-US" sz="2800" dirty="0"/>
          </a:p>
          <a:p>
            <a:r>
              <a:rPr lang="en-US" sz="2800" dirty="0"/>
              <a:t>Example:  PCR </a:t>
            </a:r>
          </a:p>
          <a:p>
            <a:pPr marL="342900" indent="-342900">
              <a:buAutoNum type="arabicPeriod"/>
            </a:pPr>
            <a:endParaRPr lang="en-US" sz="2800" dirty="0"/>
          </a:p>
          <a:p>
            <a:r>
              <a:rPr lang="en-US" sz="2800" dirty="0"/>
              <a:t>2. </a:t>
            </a:r>
            <a:r>
              <a:rPr lang="en-US" sz="2800" b="1" dirty="0"/>
              <a:t>Data analysis algorithms</a:t>
            </a:r>
          </a:p>
          <a:p>
            <a:endParaRPr lang="en-US" sz="2800" dirty="0"/>
          </a:p>
          <a:p>
            <a:r>
              <a:rPr lang="en-US" sz="2800" dirty="0"/>
              <a:t>Example:  </a:t>
            </a:r>
            <a:r>
              <a:rPr lang="en-US" sz="2800" dirty="0" err="1"/>
              <a:t>AlphaFold</a:t>
            </a:r>
            <a:r>
              <a:rPr lang="en-US" sz="2800" dirty="0"/>
              <a:t> 2</a:t>
            </a:r>
          </a:p>
        </p:txBody>
      </p:sp>
    </p:spTree>
    <p:extLst>
      <p:ext uri="{BB962C8B-B14F-4D97-AF65-F5344CB8AC3E}">
        <p14:creationId xmlns:p14="http://schemas.microsoft.com/office/powerpoint/2010/main" val="23142326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D7888-A5EC-B11B-098C-BF1CCD6C7730}"/>
              </a:ext>
            </a:extLst>
          </p:cNvPr>
          <p:cNvSpPr>
            <a:spLocks noGrp="1"/>
          </p:cNvSpPr>
          <p:nvPr>
            <p:ph type="ctrTitle"/>
          </p:nvPr>
        </p:nvSpPr>
        <p:spPr>
          <a:xfrm>
            <a:off x="266988" y="146758"/>
            <a:ext cx="11134378" cy="1126911"/>
          </a:xfrm>
        </p:spPr>
        <p:txBody>
          <a:bodyPr>
            <a:normAutofit fontScale="90000"/>
          </a:bodyPr>
          <a:lstStyle/>
          <a:p>
            <a:r>
              <a:rPr lang="en-US" sz="4000" b="1" dirty="0"/>
              <a:t>Examples of mesoscale phenomena</a:t>
            </a:r>
            <a:br>
              <a:rPr lang="en-US" sz="4000" b="1" dirty="0"/>
            </a:br>
            <a:endParaRPr lang="en-US" sz="4000" dirty="0"/>
          </a:p>
        </p:txBody>
      </p:sp>
      <p:grpSp>
        <p:nvGrpSpPr>
          <p:cNvPr id="61" name="Group 60">
            <a:extLst>
              <a:ext uri="{FF2B5EF4-FFF2-40B4-BE49-F238E27FC236}">
                <a16:creationId xmlns:a16="http://schemas.microsoft.com/office/drawing/2014/main" id="{5DF076E0-5DA7-C284-2214-D291EB441396}"/>
              </a:ext>
            </a:extLst>
          </p:cNvPr>
          <p:cNvGrpSpPr/>
          <p:nvPr/>
        </p:nvGrpSpPr>
        <p:grpSpPr>
          <a:xfrm>
            <a:off x="507003" y="1625191"/>
            <a:ext cx="5011226" cy="4236817"/>
            <a:chOff x="76830" y="1971975"/>
            <a:chExt cx="5011226" cy="4236817"/>
          </a:xfrm>
        </p:grpSpPr>
        <p:sp>
          <p:nvSpPr>
            <p:cNvPr id="7" name="Oval 6">
              <a:extLst>
                <a:ext uri="{FF2B5EF4-FFF2-40B4-BE49-F238E27FC236}">
                  <a16:creationId xmlns:a16="http://schemas.microsoft.com/office/drawing/2014/main" id="{FC6A590E-165D-8A77-2BF6-DAD97780F545}"/>
                </a:ext>
              </a:extLst>
            </p:cNvPr>
            <p:cNvSpPr/>
            <p:nvPr/>
          </p:nvSpPr>
          <p:spPr>
            <a:xfrm>
              <a:off x="1180187" y="5384114"/>
              <a:ext cx="368232" cy="360186"/>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b="1" dirty="0">
                <a:solidFill>
                  <a:schemeClr val="tx1"/>
                </a:solidFill>
              </a:endParaRPr>
            </a:p>
          </p:txBody>
        </p:sp>
        <p:sp>
          <p:nvSpPr>
            <p:cNvPr id="8" name="Arrow: Up 7">
              <a:extLst>
                <a:ext uri="{FF2B5EF4-FFF2-40B4-BE49-F238E27FC236}">
                  <a16:creationId xmlns:a16="http://schemas.microsoft.com/office/drawing/2014/main" id="{727E8B24-E2D2-3A86-491D-7991FEE9758D}"/>
                </a:ext>
              </a:extLst>
            </p:cNvPr>
            <p:cNvSpPr/>
            <p:nvPr/>
          </p:nvSpPr>
          <p:spPr>
            <a:xfrm>
              <a:off x="1059384" y="2272276"/>
              <a:ext cx="122426" cy="3559268"/>
            </a:xfrm>
            <a:prstGeom prst="up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598FA9FE-BA4F-7969-659A-ED4AFF2A94A3}"/>
                </a:ext>
              </a:extLst>
            </p:cNvPr>
            <p:cNvSpPr/>
            <p:nvPr/>
          </p:nvSpPr>
          <p:spPr>
            <a:xfrm rot="5400000">
              <a:off x="3050880" y="3826934"/>
              <a:ext cx="135314" cy="3939037"/>
            </a:xfrm>
            <a:prstGeom prst="up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5F6B891-3FDA-5BD8-5219-C1E34E5469CA}"/>
                </a:ext>
              </a:extLst>
            </p:cNvPr>
            <p:cNvSpPr txBox="1"/>
            <p:nvPr/>
          </p:nvSpPr>
          <p:spPr>
            <a:xfrm>
              <a:off x="76830" y="1971975"/>
              <a:ext cx="615945" cy="347691"/>
            </a:xfrm>
            <a:prstGeom prst="rect">
              <a:avLst/>
            </a:prstGeom>
            <a:noFill/>
          </p:spPr>
          <p:txBody>
            <a:bodyPr wrap="none" rtlCol="0">
              <a:spAutoFit/>
            </a:bodyPr>
            <a:lstStyle/>
            <a:p>
              <a:r>
                <a:rPr lang="en-US" sz="2400" b="1" dirty="0"/>
                <a:t>Time</a:t>
              </a:r>
              <a:endParaRPr lang="en-US" b="1" dirty="0"/>
            </a:p>
          </p:txBody>
        </p:sp>
        <p:sp>
          <p:nvSpPr>
            <p:cNvPr id="30" name="TextBox 29">
              <a:extLst>
                <a:ext uri="{FF2B5EF4-FFF2-40B4-BE49-F238E27FC236}">
                  <a16:creationId xmlns:a16="http://schemas.microsoft.com/office/drawing/2014/main" id="{CB99A9EC-86A7-45EE-D336-D01C5A7B3B88}"/>
                </a:ext>
              </a:extLst>
            </p:cNvPr>
            <p:cNvSpPr txBox="1"/>
            <p:nvPr/>
          </p:nvSpPr>
          <p:spPr>
            <a:xfrm>
              <a:off x="4386397" y="5861101"/>
              <a:ext cx="701659" cy="347691"/>
            </a:xfrm>
            <a:prstGeom prst="rect">
              <a:avLst/>
            </a:prstGeom>
            <a:noFill/>
          </p:spPr>
          <p:txBody>
            <a:bodyPr wrap="none" rtlCol="0">
              <a:spAutoFit/>
            </a:bodyPr>
            <a:lstStyle/>
            <a:p>
              <a:r>
                <a:rPr lang="en-US" sz="2400" b="1" dirty="0"/>
                <a:t>Space</a:t>
              </a:r>
              <a:endParaRPr lang="en-US" b="1" dirty="0"/>
            </a:p>
          </p:txBody>
        </p:sp>
        <p:sp>
          <p:nvSpPr>
            <p:cNvPr id="31" name="TextBox 30">
              <a:extLst>
                <a:ext uri="{FF2B5EF4-FFF2-40B4-BE49-F238E27FC236}">
                  <a16:creationId xmlns:a16="http://schemas.microsoft.com/office/drawing/2014/main" id="{1429ABEA-DD32-A476-70BE-2D267E23CBB4}"/>
                </a:ext>
              </a:extLst>
            </p:cNvPr>
            <p:cNvSpPr txBox="1"/>
            <p:nvPr/>
          </p:nvSpPr>
          <p:spPr>
            <a:xfrm>
              <a:off x="660622" y="4932553"/>
              <a:ext cx="345518" cy="347691"/>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ps</a:t>
              </a:r>
              <a:endParaRPr lang="en-US" sz="24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E6AE732B-CBC5-0007-DD2A-222C80862574}"/>
                </a:ext>
              </a:extLst>
            </p:cNvPr>
            <p:cNvSpPr txBox="1"/>
            <p:nvPr/>
          </p:nvSpPr>
          <p:spPr>
            <a:xfrm>
              <a:off x="663846" y="4084723"/>
              <a:ext cx="345518" cy="347691"/>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ns</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E8F47F3-A72D-C850-0D83-0CAA622EB651}"/>
                    </a:ext>
                  </a:extLst>
                </p:cNvPr>
                <p:cNvSpPr txBox="1"/>
                <p:nvPr/>
              </p:nvSpPr>
              <p:spPr>
                <a:xfrm>
                  <a:off x="655365" y="3385510"/>
                  <a:ext cx="362613" cy="347691"/>
                </a:xfrm>
                <a:prstGeom prst="rect">
                  <a:avLst/>
                </a:prstGeom>
                <a:noFill/>
              </p:spPr>
              <p:txBody>
                <a:bodyPr wrap="none" rtlCol="0">
                  <a:spAutoFit/>
                </a:bodyPr>
                <a:lstStyle/>
                <a:p>
                  <a14:m>
                    <m:oMath xmlns:m="http://schemas.openxmlformats.org/officeDocument/2006/math">
                      <m:r>
                        <a:rPr lang="en-US" sz="2400" i="1" dirty="0">
                          <a:latin typeface="Cambria Math" panose="02040503050406030204" pitchFamily="18" charset="0"/>
                          <a:cs typeface="Times New Roman" panose="02020603050405020304" pitchFamily="18" charset="0"/>
                        </a:rPr>
                        <m:t>𝜇</m:t>
                      </m:r>
                    </m:oMath>
                  </a14:m>
                  <a:r>
                    <a:rPr lang="en-US" sz="2400" dirty="0" err="1">
                      <a:latin typeface="Times New Roman" panose="02020603050405020304" pitchFamily="18" charset="0"/>
                      <a:cs typeface="Times New Roman" panose="02020603050405020304" pitchFamily="18" charset="0"/>
                    </a:rPr>
                    <a:t>s</a:t>
                  </a:r>
                  <a:endParaRPr lang="en-US" sz="2400" dirty="0">
                    <a:latin typeface="Times New Roman" panose="02020603050405020304" pitchFamily="18" charset="0"/>
                    <a:cs typeface="Times New Roman" panose="02020603050405020304" pitchFamily="18" charset="0"/>
                  </a:endParaRPr>
                </a:p>
              </p:txBody>
            </p:sp>
          </mc:Choice>
          <mc:Fallback xmlns="">
            <p:sp>
              <p:nvSpPr>
                <p:cNvPr id="34" name="TextBox 33">
                  <a:extLst>
                    <a:ext uri="{FF2B5EF4-FFF2-40B4-BE49-F238E27FC236}">
                      <a16:creationId xmlns:a16="http://schemas.microsoft.com/office/drawing/2014/main" id="{6E8F47F3-A72D-C850-0D83-0CAA622EB651}"/>
                    </a:ext>
                  </a:extLst>
                </p:cNvPr>
                <p:cNvSpPr txBox="1">
                  <a:spLocks noRot="1" noChangeAspect="1" noMove="1" noResize="1" noEditPoints="1" noAdjustHandles="1" noChangeArrowheads="1" noChangeShapeType="1" noTextEdit="1"/>
                </p:cNvSpPr>
                <p:nvPr/>
              </p:nvSpPr>
              <p:spPr>
                <a:xfrm>
                  <a:off x="655365" y="3385510"/>
                  <a:ext cx="362613" cy="347691"/>
                </a:xfrm>
                <a:prstGeom prst="rect">
                  <a:avLst/>
                </a:prstGeom>
                <a:blipFill>
                  <a:blip r:embed="rId3"/>
                  <a:stretch>
                    <a:fillRect l="-5085" t="-14035" r="-57627" b="-71930"/>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E0B8E951-4A1F-07DF-84CF-5D2E1A8BBD13}"/>
                </a:ext>
              </a:extLst>
            </p:cNvPr>
            <p:cNvSpPr txBox="1"/>
            <p:nvPr/>
          </p:nvSpPr>
          <p:spPr>
            <a:xfrm>
              <a:off x="639907" y="2873194"/>
              <a:ext cx="409503" cy="347691"/>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ms</a:t>
              </a: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1EE730A-C9EB-C184-A5C7-3FAE1003BB4A}"/>
                    </a:ext>
                  </a:extLst>
                </p:cNvPr>
                <p:cNvSpPr txBox="1"/>
                <p:nvPr/>
              </p:nvSpPr>
              <p:spPr>
                <a:xfrm>
                  <a:off x="2033411" y="5847826"/>
                  <a:ext cx="513327" cy="347691"/>
                </a:xfrm>
                <a:prstGeom prst="rect">
                  <a:avLst/>
                </a:prstGeom>
                <a:noFill/>
              </p:spPr>
              <p:txBody>
                <a:bodyPr wrap="none" rtlCol="0">
                  <a:spAutoFit/>
                </a:bodyPr>
                <a:lstStyle/>
                <a:p>
                  <a14:m>
                    <m:oMath xmlns:m="http://schemas.openxmlformats.org/officeDocument/2006/math">
                      <m:r>
                        <m:rPr>
                          <m:sty m:val="p"/>
                        </m:rPr>
                        <a:rPr lang="fr-FR" sz="2400" i="1" dirty="0">
                          <a:latin typeface="Cambria Math" panose="02040503050406030204" pitchFamily="18" charset="0"/>
                        </a:rPr>
                        <m:t>nm</m:t>
                      </m:r>
                    </m:oMath>
                  </a14:m>
                  <a:r>
                    <a:rPr lang="fr-FR" sz="2400" dirty="0"/>
                    <a:t> </a:t>
                  </a:r>
                  <a:endParaRPr lang="en-US" sz="2400" dirty="0">
                    <a:latin typeface="Times New Roman" panose="02020603050405020304" pitchFamily="18" charset="0"/>
                    <a:cs typeface="Times New Roman" panose="02020603050405020304" pitchFamily="18" charset="0"/>
                  </a:endParaRPr>
                </a:p>
              </p:txBody>
            </p:sp>
          </mc:Choice>
          <mc:Fallback xmlns="">
            <p:sp>
              <p:nvSpPr>
                <p:cNvPr id="36" name="TextBox 35">
                  <a:extLst>
                    <a:ext uri="{FF2B5EF4-FFF2-40B4-BE49-F238E27FC236}">
                      <a16:creationId xmlns:a16="http://schemas.microsoft.com/office/drawing/2014/main" id="{C1EE730A-C9EB-C184-A5C7-3FAE1003BB4A}"/>
                    </a:ext>
                  </a:extLst>
                </p:cNvPr>
                <p:cNvSpPr txBox="1">
                  <a:spLocks noRot="1" noChangeAspect="1" noMove="1" noResize="1" noEditPoints="1" noAdjustHandles="1" noChangeArrowheads="1" noChangeShapeType="1" noTextEdit="1"/>
                </p:cNvSpPr>
                <p:nvPr/>
              </p:nvSpPr>
              <p:spPr>
                <a:xfrm>
                  <a:off x="2033411" y="5847826"/>
                  <a:ext cx="513327" cy="347691"/>
                </a:xfrm>
                <a:prstGeom prst="rect">
                  <a:avLst/>
                </a:prstGeom>
                <a:blipFill>
                  <a:blip r:embed="rId4"/>
                  <a:stretch>
                    <a:fillRect r="-15476" b="-175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8D35852D-9E22-399F-D121-13BEBC11CA57}"/>
                    </a:ext>
                  </a:extLst>
                </p:cNvPr>
                <p:cNvSpPr txBox="1"/>
                <p:nvPr/>
              </p:nvSpPr>
              <p:spPr>
                <a:xfrm>
                  <a:off x="3418186" y="5861101"/>
                  <a:ext cx="516949" cy="347691"/>
                </a:xfrm>
                <a:prstGeom prst="rect">
                  <a:avLst/>
                </a:prstGeom>
                <a:noFill/>
              </p:spPr>
              <p:txBody>
                <a:bodyPr wrap="none" rtlCol="0">
                  <a:spAutoFit/>
                </a:bodyPr>
                <a:lstStyle/>
                <a:p>
                  <a14:m>
                    <m:oMath xmlns:m="http://schemas.openxmlformats.org/officeDocument/2006/math">
                      <m:r>
                        <a:rPr lang="en-US" sz="2400" i="1" dirty="0">
                          <a:latin typeface="Cambria Math" panose="02040503050406030204" pitchFamily="18" charset="0"/>
                        </a:rPr>
                        <m:t>𝜇</m:t>
                      </m:r>
                      <m:r>
                        <m:rPr>
                          <m:sty m:val="p"/>
                        </m:rPr>
                        <a:rPr lang="fr-FR" sz="2400" i="1" dirty="0">
                          <a:latin typeface="Cambria Math" panose="02040503050406030204" pitchFamily="18" charset="0"/>
                        </a:rPr>
                        <m:t>m</m:t>
                      </m:r>
                    </m:oMath>
                  </a14:m>
                  <a:r>
                    <a:rPr lang="fr-FR"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mc:Choice>
          <mc:Fallback xmlns="">
            <p:sp>
              <p:nvSpPr>
                <p:cNvPr id="37" name="TextBox 36">
                  <a:extLst>
                    <a:ext uri="{FF2B5EF4-FFF2-40B4-BE49-F238E27FC236}">
                      <a16:creationId xmlns:a16="http://schemas.microsoft.com/office/drawing/2014/main" id="{8D35852D-9E22-399F-D121-13BEBC11CA57}"/>
                    </a:ext>
                  </a:extLst>
                </p:cNvPr>
                <p:cNvSpPr txBox="1">
                  <a:spLocks noRot="1" noChangeAspect="1" noMove="1" noResize="1" noEditPoints="1" noAdjustHandles="1" noChangeArrowheads="1" noChangeShapeType="1" noTextEdit="1"/>
                </p:cNvSpPr>
                <p:nvPr/>
              </p:nvSpPr>
              <p:spPr>
                <a:xfrm>
                  <a:off x="3418186" y="5861101"/>
                  <a:ext cx="516949" cy="347691"/>
                </a:xfrm>
                <a:prstGeom prst="rect">
                  <a:avLst/>
                </a:prstGeom>
                <a:blipFill>
                  <a:blip r:embed="rId5"/>
                  <a:stretch>
                    <a:fillRect l="-3529" r="-12941" b="-45614"/>
                  </a:stretch>
                </a:blipFill>
              </p:spPr>
              <p:txBody>
                <a:bodyPr/>
                <a:lstStyle/>
                <a:p>
                  <a:r>
                    <a:rPr lang="en-US">
                      <a:noFill/>
                    </a:rPr>
                    <a:t> </a:t>
                  </a:r>
                </a:p>
              </p:txBody>
            </p:sp>
          </mc:Fallback>
        </mc:AlternateContent>
        <p:sp>
          <p:nvSpPr>
            <p:cNvPr id="40" name="Rectangle 39">
              <a:extLst>
                <a:ext uri="{FF2B5EF4-FFF2-40B4-BE49-F238E27FC236}">
                  <a16:creationId xmlns:a16="http://schemas.microsoft.com/office/drawing/2014/main" id="{51F78B3E-BB4F-218C-139B-96838D6FDBF4}"/>
                </a:ext>
              </a:extLst>
            </p:cNvPr>
            <p:cNvSpPr/>
            <p:nvPr/>
          </p:nvSpPr>
          <p:spPr>
            <a:xfrm>
              <a:off x="1990521" y="5313556"/>
              <a:ext cx="1427665" cy="3557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Oval 40">
              <a:extLst>
                <a:ext uri="{FF2B5EF4-FFF2-40B4-BE49-F238E27FC236}">
                  <a16:creationId xmlns:a16="http://schemas.microsoft.com/office/drawing/2014/main" id="{2E71A242-2FBE-90BD-A194-77F11E374AA8}"/>
                </a:ext>
              </a:extLst>
            </p:cNvPr>
            <p:cNvSpPr/>
            <p:nvPr/>
          </p:nvSpPr>
          <p:spPr>
            <a:xfrm>
              <a:off x="1783619" y="4078713"/>
              <a:ext cx="983062" cy="963471"/>
            </a:xfrm>
            <a:prstGeom prst="ellipse">
              <a:avLst/>
            </a:prstGeom>
            <a:solidFill>
              <a:schemeClr val="accent5">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dirty="0"/>
            </a:p>
          </p:txBody>
        </p:sp>
        <p:sp>
          <p:nvSpPr>
            <p:cNvPr id="42" name="Oval 41">
              <a:extLst>
                <a:ext uri="{FF2B5EF4-FFF2-40B4-BE49-F238E27FC236}">
                  <a16:creationId xmlns:a16="http://schemas.microsoft.com/office/drawing/2014/main" id="{4988054D-3F8C-F30D-3712-EB1779F0CE31}"/>
                </a:ext>
              </a:extLst>
            </p:cNvPr>
            <p:cNvSpPr/>
            <p:nvPr/>
          </p:nvSpPr>
          <p:spPr>
            <a:xfrm>
              <a:off x="1277636" y="4799824"/>
              <a:ext cx="986736" cy="752235"/>
            </a:xfrm>
            <a:prstGeom prst="ellipse">
              <a:avLst/>
            </a:prstGeom>
            <a:solidFill>
              <a:schemeClr val="accent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tx1"/>
                  </a:solidFill>
                </a:rPr>
                <a:t>DFT</a:t>
              </a:r>
            </a:p>
          </p:txBody>
        </p:sp>
        <p:sp>
          <p:nvSpPr>
            <p:cNvPr id="44" name="TextBox 43">
              <a:extLst>
                <a:ext uri="{FF2B5EF4-FFF2-40B4-BE49-F238E27FC236}">
                  <a16:creationId xmlns:a16="http://schemas.microsoft.com/office/drawing/2014/main" id="{263E5F0E-BD4D-3091-25E6-96608B305530}"/>
                </a:ext>
              </a:extLst>
            </p:cNvPr>
            <p:cNvSpPr txBox="1"/>
            <p:nvPr/>
          </p:nvSpPr>
          <p:spPr>
            <a:xfrm>
              <a:off x="1720975" y="4425109"/>
              <a:ext cx="1220960" cy="338554"/>
            </a:xfrm>
            <a:prstGeom prst="rect">
              <a:avLst/>
            </a:prstGeom>
            <a:noFill/>
          </p:spPr>
          <p:txBody>
            <a:bodyPr wrap="square">
              <a:spAutoFit/>
            </a:bodyPr>
            <a:lstStyle/>
            <a:p>
              <a:pPr algn="ctr"/>
              <a:r>
                <a:rPr lang="en-US" sz="1600" b="1" dirty="0"/>
                <a:t>MD </a:t>
              </a:r>
            </a:p>
          </p:txBody>
        </p:sp>
        <p:sp>
          <p:nvSpPr>
            <p:cNvPr id="45" name="TextBox 44">
              <a:extLst>
                <a:ext uri="{FF2B5EF4-FFF2-40B4-BE49-F238E27FC236}">
                  <a16:creationId xmlns:a16="http://schemas.microsoft.com/office/drawing/2014/main" id="{3FD67DD8-10DC-39FD-3D55-7C08BD661661}"/>
                </a:ext>
              </a:extLst>
            </p:cNvPr>
            <p:cNvSpPr txBox="1"/>
            <p:nvPr/>
          </p:nvSpPr>
          <p:spPr>
            <a:xfrm>
              <a:off x="746949" y="2438581"/>
              <a:ext cx="229621" cy="347691"/>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s</a:t>
              </a:r>
            </a:p>
          </p:txBody>
        </p:sp>
        <p:sp>
          <p:nvSpPr>
            <p:cNvPr id="47" name="TextBox 46">
              <a:extLst>
                <a:ext uri="{FF2B5EF4-FFF2-40B4-BE49-F238E27FC236}">
                  <a16:creationId xmlns:a16="http://schemas.microsoft.com/office/drawing/2014/main" id="{ABF47F43-2286-8E35-BF9D-449A13454420}"/>
                </a:ext>
              </a:extLst>
            </p:cNvPr>
            <p:cNvSpPr txBox="1"/>
            <p:nvPr/>
          </p:nvSpPr>
          <p:spPr>
            <a:xfrm>
              <a:off x="1053274" y="5422029"/>
              <a:ext cx="634239" cy="307777"/>
            </a:xfrm>
            <a:prstGeom prst="rect">
              <a:avLst/>
            </a:prstGeom>
            <a:noFill/>
          </p:spPr>
          <p:txBody>
            <a:bodyPr wrap="square">
              <a:spAutoFit/>
            </a:bodyPr>
            <a:lstStyle/>
            <a:p>
              <a:pPr algn="ctr"/>
              <a:r>
                <a:rPr lang="en-US" sz="1400" b="1" dirty="0"/>
                <a:t>QM</a:t>
              </a:r>
              <a:endParaRPr lang="en-US" sz="1600" b="1" dirty="0"/>
            </a:p>
          </p:txBody>
        </p:sp>
        <p:sp>
          <p:nvSpPr>
            <p:cNvPr id="50" name="Oval 49">
              <a:extLst>
                <a:ext uri="{FF2B5EF4-FFF2-40B4-BE49-F238E27FC236}">
                  <a16:creationId xmlns:a16="http://schemas.microsoft.com/office/drawing/2014/main" id="{DE36B347-E2ED-68C8-8E7B-FFA755793A88}"/>
                </a:ext>
              </a:extLst>
            </p:cNvPr>
            <p:cNvSpPr/>
            <p:nvPr/>
          </p:nvSpPr>
          <p:spPr>
            <a:xfrm>
              <a:off x="2206138" y="3008508"/>
              <a:ext cx="1553360" cy="1489145"/>
            </a:xfrm>
            <a:prstGeom prst="ellipse">
              <a:avLst/>
            </a:prstGeom>
            <a:solidFill>
              <a:schemeClr val="accent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dirty="0"/>
                <a:t>Meso</a:t>
              </a:r>
            </a:p>
            <a:p>
              <a:pPr algn="ctr"/>
              <a:r>
                <a:rPr lang="en-US" sz="2000" b="1" dirty="0"/>
                <a:t>scale</a:t>
              </a:r>
            </a:p>
          </p:txBody>
        </p:sp>
        <p:sp>
          <p:nvSpPr>
            <p:cNvPr id="52" name="Oval 51">
              <a:extLst>
                <a:ext uri="{FF2B5EF4-FFF2-40B4-BE49-F238E27FC236}">
                  <a16:creationId xmlns:a16="http://schemas.microsoft.com/office/drawing/2014/main" id="{01BAAAB9-078E-21B2-56F0-E3721443F2E9}"/>
                </a:ext>
              </a:extLst>
            </p:cNvPr>
            <p:cNvSpPr/>
            <p:nvPr/>
          </p:nvSpPr>
          <p:spPr>
            <a:xfrm>
              <a:off x="3020000" y="2344204"/>
              <a:ext cx="1597584" cy="1012268"/>
            </a:xfrm>
            <a:prstGeom prst="ellipse">
              <a:avLst/>
            </a:prstGeom>
            <a:solidFill>
              <a:schemeClr val="accent5">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t>Macro</a:t>
              </a:r>
            </a:p>
            <a:p>
              <a:pPr algn="ctr"/>
              <a:r>
                <a:rPr lang="en-US" b="1" dirty="0"/>
                <a:t>scale</a:t>
              </a:r>
            </a:p>
          </p:txBody>
        </p:sp>
      </p:grpSp>
      <p:sp>
        <p:nvSpPr>
          <p:cNvPr id="62" name="TextBox 61">
            <a:extLst>
              <a:ext uri="{FF2B5EF4-FFF2-40B4-BE49-F238E27FC236}">
                <a16:creationId xmlns:a16="http://schemas.microsoft.com/office/drawing/2014/main" id="{14323E69-7899-F845-4C1E-0EB90CD48F6E}"/>
              </a:ext>
            </a:extLst>
          </p:cNvPr>
          <p:cNvSpPr txBox="1"/>
          <p:nvPr/>
        </p:nvSpPr>
        <p:spPr>
          <a:xfrm>
            <a:off x="6203153" y="760200"/>
            <a:ext cx="5381518" cy="5447645"/>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sz="2400" dirty="0"/>
              <a:t>Ferroelectric/ferromagnetic domain motion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Crystal growth</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Grain boundary motion</a:t>
            </a:r>
          </a:p>
          <a:p>
            <a:endParaRPr lang="en-US" sz="2400" dirty="0"/>
          </a:p>
          <a:p>
            <a:pPr marL="285750" indent="-285750">
              <a:buFont typeface="Arial" panose="020B0604020202020204" pitchFamily="34" charset="0"/>
              <a:buChar char="•"/>
            </a:pPr>
            <a:r>
              <a:rPr lang="en-US" sz="2400" dirty="0"/>
              <a:t>Phase separation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Solidification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Condensation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t>Nanoscale phenomena</a:t>
            </a:r>
          </a:p>
        </p:txBody>
      </p:sp>
    </p:spTree>
    <p:extLst>
      <p:ext uri="{BB962C8B-B14F-4D97-AF65-F5344CB8AC3E}">
        <p14:creationId xmlns:p14="http://schemas.microsoft.com/office/powerpoint/2010/main" val="3085606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E53B1C4A-5ECC-6A90-7F92-11FA50B96855}"/>
              </a:ext>
            </a:extLst>
          </p:cNvPr>
          <p:cNvSpPr txBox="1"/>
          <p:nvPr/>
        </p:nvSpPr>
        <p:spPr>
          <a:xfrm>
            <a:off x="234373" y="882512"/>
            <a:ext cx="6284414" cy="4924425"/>
          </a:xfrm>
          <a:prstGeom prst="rect">
            <a:avLst/>
          </a:prstGeom>
          <a:noFill/>
        </p:spPr>
        <p:txBody>
          <a:bodyPr wrap="square" rtlCol="0">
            <a:spAutoFit/>
          </a:bodyPr>
          <a:lstStyle/>
          <a:p>
            <a:pPr marL="285750" indent="-285750">
              <a:buFont typeface="Arial" panose="020B0604020202020204" pitchFamily="34" charset="0"/>
              <a:buChar char="•"/>
            </a:pPr>
            <a:r>
              <a:rPr lang="en-US" sz="2800" b="1" dirty="0"/>
              <a:t>Ferroelectric/Ferromagnetic  </a:t>
            </a:r>
          </a:p>
          <a:p>
            <a:r>
              <a:rPr lang="en-US" sz="2800" b="1" dirty="0"/>
              <a:t>	domain motion</a:t>
            </a:r>
          </a:p>
          <a:p>
            <a:endParaRPr lang="en-US" sz="2800" b="1" dirty="0"/>
          </a:p>
          <a:p>
            <a:r>
              <a:rPr lang="en-US" sz="2400" dirty="0"/>
              <a:t>Collective variable: </a:t>
            </a:r>
          </a:p>
          <a:p>
            <a:endParaRPr lang="en-US" sz="2400" dirty="0"/>
          </a:p>
          <a:p>
            <a:pPr marL="342900" indent="-342900">
              <a:buFont typeface="Courier New" panose="02070309020205020404" pitchFamily="49" charset="0"/>
              <a:buChar char="o"/>
            </a:pPr>
            <a:r>
              <a:rPr lang="en-US" sz="2400" dirty="0"/>
              <a:t>Coarse-grained dipole/spin field</a:t>
            </a:r>
          </a:p>
          <a:p>
            <a:pPr marL="342900" indent="-342900">
              <a:buFont typeface="Courier New" panose="02070309020205020404" pitchFamily="49" charset="0"/>
              <a:buChar char="o"/>
            </a:pPr>
            <a:r>
              <a:rPr lang="en-US" sz="2400" dirty="0"/>
              <a:t>Size of domain</a:t>
            </a:r>
          </a:p>
          <a:p>
            <a:pPr marL="285750" indent="-285750">
              <a:buFont typeface="Courier New" panose="02070309020205020404" pitchFamily="49" charset="0"/>
              <a:buChar char="o"/>
            </a:pPr>
            <a:r>
              <a:rPr lang="en-US" sz="2400"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60" name="TextBox 59">
            <a:extLst>
              <a:ext uri="{FF2B5EF4-FFF2-40B4-BE49-F238E27FC236}">
                <a16:creationId xmlns:a16="http://schemas.microsoft.com/office/drawing/2014/main" id="{1492EF54-4F35-25B1-C3B3-3D2401C24BC4}"/>
              </a:ext>
            </a:extLst>
          </p:cNvPr>
          <p:cNvSpPr txBox="1"/>
          <p:nvPr/>
        </p:nvSpPr>
        <p:spPr>
          <a:xfrm>
            <a:off x="1605112" y="4791274"/>
            <a:ext cx="3646085" cy="1015663"/>
          </a:xfrm>
          <a:prstGeom prst="rect">
            <a:avLst/>
          </a:prstGeom>
          <a:noFill/>
        </p:spPr>
        <p:txBody>
          <a:bodyPr wrap="square">
            <a:spAutoFit/>
          </a:bodyPr>
          <a:lstStyle/>
          <a:p>
            <a:r>
              <a:rPr lang="en-US" dirty="0"/>
              <a:t>Thin-film ferroelectric </a:t>
            </a:r>
          </a:p>
          <a:p>
            <a:r>
              <a:rPr lang="en-US" dirty="0"/>
              <a:t>switching by a surface probe</a:t>
            </a:r>
          </a:p>
          <a:p>
            <a:r>
              <a:rPr lang="en-US" sz="1200" b="0" i="0" dirty="0">
                <a:solidFill>
                  <a:srgbClr val="222222"/>
                </a:solidFill>
                <a:effectLst/>
                <a:latin typeface="Arial" panose="020B0604020202020204" pitchFamily="34" charset="0"/>
              </a:rPr>
              <a:t>Nelson, Christopher T., et al. </a:t>
            </a:r>
          </a:p>
          <a:p>
            <a:r>
              <a:rPr lang="en-US" sz="1200" b="0" i="1" dirty="0">
                <a:solidFill>
                  <a:srgbClr val="222222"/>
                </a:solidFill>
                <a:effectLst/>
                <a:latin typeface="Arial" panose="020B0604020202020204" pitchFamily="34" charset="0"/>
              </a:rPr>
              <a:t>Science</a:t>
            </a:r>
            <a:r>
              <a:rPr lang="en-US" sz="1200" b="0" i="0" dirty="0">
                <a:solidFill>
                  <a:srgbClr val="222222"/>
                </a:solidFill>
                <a:effectLst/>
                <a:latin typeface="Arial" panose="020B0604020202020204" pitchFamily="34" charset="0"/>
              </a:rPr>
              <a:t> 334.6058 (2011): 968-971.</a:t>
            </a:r>
            <a:endParaRPr lang="en-US" sz="1200" dirty="0"/>
          </a:p>
        </p:txBody>
      </p:sp>
      <p:pic>
        <p:nvPicPr>
          <p:cNvPr id="65" name="Picture 64">
            <a:extLst>
              <a:ext uri="{FF2B5EF4-FFF2-40B4-BE49-F238E27FC236}">
                <a16:creationId xmlns:a16="http://schemas.microsoft.com/office/drawing/2014/main" id="{A35F1C04-8716-A197-A946-1CDC1FC6CDF7}"/>
              </a:ext>
            </a:extLst>
          </p:cNvPr>
          <p:cNvPicPr>
            <a:picLocks noChangeAspect="1"/>
          </p:cNvPicPr>
          <p:nvPr/>
        </p:nvPicPr>
        <p:blipFill>
          <a:blip r:embed="rId3"/>
          <a:stretch>
            <a:fillRect/>
          </a:stretch>
        </p:blipFill>
        <p:spPr>
          <a:xfrm>
            <a:off x="6327452" y="492494"/>
            <a:ext cx="4761495" cy="2550800"/>
          </a:xfrm>
          <a:prstGeom prst="rect">
            <a:avLst/>
          </a:prstGeom>
        </p:spPr>
      </p:pic>
      <p:pic>
        <p:nvPicPr>
          <p:cNvPr id="58" name="Picture 57">
            <a:extLst>
              <a:ext uri="{FF2B5EF4-FFF2-40B4-BE49-F238E27FC236}">
                <a16:creationId xmlns:a16="http://schemas.microsoft.com/office/drawing/2014/main" id="{D8CBA62C-DA7D-2A5F-A105-B28D70D19611}"/>
              </a:ext>
            </a:extLst>
          </p:cNvPr>
          <p:cNvPicPr>
            <a:picLocks noChangeAspect="1"/>
          </p:cNvPicPr>
          <p:nvPr/>
        </p:nvPicPr>
        <p:blipFill>
          <a:blip r:embed="rId4"/>
          <a:stretch>
            <a:fillRect/>
          </a:stretch>
        </p:blipFill>
        <p:spPr>
          <a:xfrm>
            <a:off x="6327452" y="3429000"/>
            <a:ext cx="4068101" cy="3133357"/>
          </a:xfrm>
          <a:prstGeom prst="rect">
            <a:avLst/>
          </a:prstGeom>
        </p:spPr>
      </p:pic>
    </p:spTree>
    <p:extLst>
      <p:ext uri="{BB962C8B-B14F-4D97-AF65-F5344CB8AC3E}">
        <p14:creationId xmlns:p14="http://schemas.microsoft.com/office/powerpoint/2010/main" val="297479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C9BF2-394C-1F41-DA49-C4F72653F877}"/>
              </a:ext>
            </a:extLst>
          </p:cNvPr>
          <p:cNvSpPr>
            <a:spLocks noGrp="1"/>
          </p:cNvSpPr>
          <p:nvPr>
            <p:ph type="title"/>
          </p:nvPr>
        </p:nvSpPr>
        <p:spPr>
          <a:xfrm>
            <a:off x="49294" y="370267"/>
            <a:ext cx="11430339" cy="901827"/>
          </a:xfrm>
        </p:spPr>
        <p:txBody>
          <a:bodyPr>
            <a:noAutofit/>
          </a:bodyPr>
          <a:lstStyle/>
          <a:p>
            <a:r>
              <a:rPr lang="en-US" sz="2800" b="1" dirty="0"/>
              <a:t>Mori-Zwanzig formalism for coarse-grained dynamics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49C0B3A-DCBC-79BF-5287-86F5838E4404}"/>
                  </a:ext>
                </a:extLst>
              </p:cNvPr>
              <p:cNvSpPr>
                <a:spLocks noGrp="1"/>
              </p:cNvSpPr>
              <p:nvPr>
                <p:ph idx="1"/>
              </p:nvPr>
            </p:nvSpPr>
            <p:spPr>
              <a:xfrm>
                <a:off x="1010697" y="3585878"/>
                <a:ext cx="4161314" cy="2588501"/>
              </a:xfrm>
            </p:spPr>
            <p:txBody>
              <a:bodyPr>
                <a:noAutofit/>
              </a:bodyPr>
              <a:lstStyle/>
              <a:p>
                <a:pPr marL="0" indent="0" algn="ctr">
                  <a:buNone/>
                </a:pPr>
                <a:r>
                  <a:rPr lang="en-US" sz="2000" dirty="0"/>
                  <a:t>Hamiltonian system</a:t>
                </a:r>
                <a:endParaRPr lang="en-US" sz="2000" b="0" i="1" dirty="0">
                  <a:latin typeface="Cambria Math" panose="02040503050406030204" pitchFamily="18" charset="0"/>
                </a:endParaRPr>
              </a:p>
              <a:p>
                <a:pPr marL="0" indent="0" algn="ctr">
                  <a:buNone/>
                </a:pPr>
                <a:r>
                  <a:rPr lang="en-US" sz="2000" b="0" dirty="0"/>
                  <a:t>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𝑑𝑝</m:t>
                        </m:r>
                      </m:num>
                      <m:den>
                        <m:r>
                          <a:rPr lang="en-US" sz="2000" b="0" i="1" smtClean="0">
                            <a:latin typeface="Cambria Math" panose="02040503050406030204" pitchFamily="18" charset="0"/>
                          </a:rPr>
                          <m:t>𝑑𝑡</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m:t>
                        </m:r>
                        <m:r>
                          <a:rPr lang="en-US" sz="2000" b="0" i="1" smtClean="0">
                            <a:latin typeface="Cambria Math" panose="02040503050406030204" pitchFamily="18" charset="0"/>
                          </a:rPr>
                          <m:t>𝐻</m:t>
                        </m:r>
                      </m:num>
                      <m:den>
                        <m:r>
                          <a:rPr lang="en-US" sz="2000" b="0" i="1" smtClean="0">
                            <a:latin typeface="Cambria Math" panose="02040503050406030204" pitchFamily="18" charset="0"/>
                          </a:rPr>
                          <m:t>𝜕</m:t>
                        </m:r>
                        <m:r>
                          <a:rPr lang="en-US" sz="2000" b="0" i="1" smtClean="0">
                            <a:latin typeface="Cambria Math" panose="02040503050406030204" pitchFamily="18" charset="0"/>
                          </a:rPr>
                          <m:t>𝑞</m:t>
                        </m:r>
                      </m:den>
                    </m:f>
                    <m:r>
                      <a:rPr lang="en-US" sz="2000" b="0" i="0" smtClean="0">
                        <a:latin typeface="Cambria Math" panose="02040503050406030204" pitchFamily="18" charset="0"/>
                      </a:rPr>
                      <m:t>;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𝑑𝑝</m:t>
                        </m:r>
                      </m:num>
                      <m:den>
                        <m:r>
                          <a:rPr lang="en-US" sz="2000" b="0" i="1" smtClean="0">
                            <a:latin typeface="Cambria Math" panose="02040503050406030204" pitchFamily="18" charset="0"/>
                          </a:rPr>
                          <m:t>𝑑𝑡</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m:t>
                        </m:r>
                        <m:r>
                          <a:rPr lang="en-US" sz="2000" b="0" i="1" smtClean="0">
                            <a:latin typeface="Cambria Math" panose="02040503050406030204" pitchFamily="18" charset="0"/>
                          </a:rPr>
                          <m:t>𝐻</m:t>
                        </m:r>
                      </m:num>
                      <m:den>
                        <m:r>
                          <a:rPr lang="en-US" sz="2000" b="0" i="1" smtClean="0">
                            <a:latin typeface="Cambria Math" panose="02040503050406030204" pitchFamily="18" charset="0"/>
                          </a:rPr>
                          <m:t>𝜕</m:t>
                        </m:r>
                        <m:r>
                          <a:rPr lang="en-US" sz="2000" b="0" i="1" smtClean="0">
                            <a:latin typeface="Cambria Math" panose="02040503050406030204" pitchFamily="18" charset="0"/>
                          </a:rPr>
                          <m:t>𝑝</m:t>
                        </m:r>
                      </m:den>
                    </m:f>
                  </m:oMath>
                </a14:m>
                <a:r>
                  <a:rPr lang="en-US" sz="2000" dirty="0"/>
                  <a:t> </a:t>
                </a:r>
              </a:p>
              <a:p>
                <a:pPr marL="0" indent="0" algn="ctr">
                  <a:buNone/>
                </a:pPr>
                <a:endParaRPr lang="en-US" sz="2000" dirty="0"/>
              </a:p>
              <a:p>
                <a:pPr marL="0" indent="0" algn="ctr">
                  <a:buNone/>
                </a:pPr>
                <a:r>
                  <a:rPr lang="en-US" sz="2000" dirty="0"/>
                  <a:t>Dynamical variable </a:t>
                </a:r>
                <a14:m>
                  <m:oMath xmlns:m="http://schemas.openxmlformats.org/officeDocument/2006/math">
                    <m:r>
                      <a:rPr lang="en-US" sz="2000" b="0" i="1" smtClean="0">
                        <a:latin typeface="Cambria Math" panose="02040503050406030204" pitchFamily="18" charset="0"/>
                      </a:rPr>
                      <m:t>𝜓</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𝑝</m:t>
                        </m:r>
                        <m:r>
                          <a:rPr lang="en-US" sz="2000" b="0" i="1" smtClean="0">
                            <a:latin typeface="Cambria Math" panose="02040503050406030204" pitchFamily="18" charset="0"/>
                          </a:rPr>
                          <m:t>,</m:t>
                        </m:r>
                        <m:r>
                          <a:rPr lang="en-US" sz="2000" b="0" i="1" smtClean="0">
                            <a:latin typeface="Cambria Math" panose="02040503050406030204" pitchFamily="18" charset="0"/>
                          </a:rPr>
                          <m:t>𝑞</m:t>
                        </m:r>
                      </m:e>
                    </m:d>
                  </m:oMath>
                </a14:m>
                <a:endParaRPr lang="en-US" sz="2000" dirty="0"/>
              </a:p>
              <a:p>
                <a:pPr marL="0" indent="0" algn="ctr">
                  <a:buNone/>
                </a:pPr>
                <a14:m>
                  <m:oMath xmlns:m="http://schemas.openxmlformats.org/officeDocument/2006/math">
                    <m:f>
                      <m:fPr>
                        <m:ctrlPr>
                          <a:rPr lang="en-US" sz="2000" b="0" i="1" smtClean="0">
                            <a:latin typeface="Cambria Math" panose="02040503050406030204" pitchFamily="18" charset="0"/>
                          </a:rPr>
                        </m:ctrlPr>
                      </m:fPr>
                      <m:num>
                        <m:r>
                          <a:rPr lang="en-US" sz="2000" i="1">
                            <a:latin typeface="Cambria Math" panose="02040503050406030204" pitchFamily="18" charset="0"/>
                          </a:rPr>
                          <m:t>𝜕𝜓</m:t>
                        </m:r>
                        <m:r>
                          <a:rPr lang="en-US" sz="2000" i="1">
                            <a:latin typeface="Cambria Math" panose="02040503050406030204" pitchFamily="18" charset="0"/>
                          </a:rPr>
                          <m:t>(</m:t>
                        </m:r>
                        <m:r>
                          <a:rPr lang="en-US" sz="2000" i="1">
                            <a:latin typeface="Cambria Math" panose="02040503050406030204" pitchFamily="18" charset="0"/>
                          </a:rPr>
                          <m:t>𝑡</m:t>
                        </m:r>
                        <m:r>
                          <a:rPr lang="en-US" sz="2000" i="1">
                            <a:latin typeface="Cambria Math" panose="02040503050406030204" pitchFamily="18" charset="0"/>
                          </a:rPr>
                          <m:t>)</m:t>
                        </m:r>
                      </m:num>
                      <m:den>
                        <m:r>
                          <a:rPr lang="en-US" sz="2000" b="0" i="1" smtClean="0">
                            <a:latin typeface="Cambria Math" panose="02040503050406030204" pitchFamily="18" charset="0"/>
                          </a:rPr>
                          <m:t>𝜕</m:t>
                        </m:r>
                        <m:r>
                          <a:rPr lang="en-US" sz="2000" b="0" i="1" smtClean="0">
                            <a:latin typeface="Cambria Math" panose="02040503050406030204" pitchFamily="18" charset="0"/>
                          </a:rPr>
                          <m:t>𝑡</m:t>
                        </m:r>
                      </m:den>
                    </m:f>
                    <m:r>
                      <a:rPr lang="en-US" sz="2000" b="0" i="1" smtClean="0">
                        <a:latin typeface="Cambria Math" panose="02040503050406030204" pitchFamily="18" charset="0"/>
                      </a:rPr>
                      <m:t>=</m:t>
                    </m:r>
                    <m:r>
                      <a:rPr lang="en-US" sz="2000" i="1">
                        <a:latin typeface="Cambria Math" panose="02040503050406030204" pitchFamily="18" charset="0"/>
                      </a:rPr>
                      <m:t>𝐿</m:t>
                    </m:r>
                    <m:r>
                      <a:rPr lang="en-US" sz="2000" i="1">
                        <a:latin typeface="Cambria Math" panose="02040503050406030204" pitchFamily="18" charset="0"/>
                      </a:rPr>
                      <m:t>𝜓</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t</m:t>
                    </m:r>
                    <m:r>
                      <a:rPr lang="en-US" sz="2000" b="0" i="0" smtClean="0">
                        <a:latin typeface="Cambria Math" panose="02040503050406030204" pitchFamily="18" charset="0"/>
                      </a:rPr>
                      <m:t>)</m:t>
                    </m:r>
                  </m:oMath>
                </a14:m>
                <a:r>
                  <a:rPr lang="en-US" sz="2000" dirty="0"/>
                  <a:t> </a:t>
                </a:r>
              </a:p>
            </p:txBody>
          </p:sp>
        </mc:Choice>
        <mc:Fallback>
          <p:sp>
            <p:nvSpPr>
              <p:cNvPr id="3" name="Content Placeholder 2">
                <a:extLst>
                  <a:ext uri="{FF2B5EF4-FFF2-40B4-BE49-F238E27FC236}">
                    <a16:creationId xmlns:a16="http://schemas.microsoft.com/office/drawing/2014/main" id="{649C0B3A-DCBC-79BF-5287-86F5838E4404}"/>
                  </a:ext>
                </a:extLst>
              </p:cNvPr>
              <p:cNvSpPr>
                <a:spLocks noGrp="1" noRot="1" noChangeAspect="1" noMove="1" noResize="1" noEditPoints="1" noAdjustHandles="1" noChangeArrowheads="1" noChangeShapeType="1" noTextEdit="1"/>
              </p:cNvSpPr>
              <p:nvPr>
                <p:ph idx="1"/>
              </p:nvPr>
            </p:nvSpPr>
            <p:spPr>
              <a:xfrm>
                <a:off x="1010697" y="3585878"/>
                <a:ext cx="4161314" cy="2588501"/>
              </a:xfrm>
              <a:blipFill>
                <a:blip r:embed="rId3"/>
                <a:stretch>
                  <a:fillRect t="-2439"/>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F26B2939-57A9-9DE0-1339-07F4EE7E6676}"/>
              </a:ext>
            </a:extLst>
          </p:cNvPr>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90000"/>
                    </a14:imgEffect>
                  </a14:imgLayer>
                </a14:imgProps>
              </a:ext>
              <a:ext uri="{28A0092B-C50C-407E-A947-70E740481C1C}">
                <a14:useLocalDpi xmlns:a14="http://schemas.microsoft.com/office/drawing/2010/main" val="0"/>
              </a:ext>
            </a:extLst>
          </a:blip>
          <a:srcRect/>
          <a:stretch>
            <a:fillRect/>
          </a:stretch>
        </p:blipFill>
        <p:spPr bwMode="auto">
          <a:xfrm>
            <a:off x="1920442" y="1094745"/>
            <a:ext cx="2334247" cy="2334247"/>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3832F4AA-B999-9295-1486-3B8332D55E98}"/>
              </a:ext>
            </a:extLst>
          </p:cNvPr>
          <p:cNvCxnSpPr>
            <a:cxnSpLocks/>
          </p:cNvCxnSpPr>
          <p:nvPr/>
        </p:nvCxnSpPr>
        <p:spPr>
          <a:xfrm>
            <a:off x="4534422" y="2212216"/>
            <a:ext cx="2020757"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F4FBFD0C-9BC4-4CD5-01E4-C1BB3382BB0B}"/>
              </a:ext>
            </a:extLst>
          </p:cNvPr>
          <p:cNvSpPr txBox="1"/>
          <p:nvPr/>
        </p:nvSpPr>
        <p:spPr>
          <a:xfrm>
            <a:off x="169217" y="1929675"/>
            <a:ext cx="1459054" cy="400110"/>
          </a:xfrm>
          <a:prstGeom prst="rect">
            <a:avLst/>
          </a:prstGeom>
          <a:noFill/>
        </p:spPr>
        <p:txBody>
          <a:bodyPr wrap="none" rtlCol="0">
            <a:spAutoFit/>
          </a:bodyPr>
          <a:lstStyle/>
          <a:p>
            <a:r>
              <a:rPr lang="en-US" sz="2000" dirty="0"/>
              <a:t>Phase space</a:t>
            </a:r>
          </a:p>
        </p:txBody>
      </p:sp>
      <p:sp>
        <p:nvSpPr>
          <p:cNvPr id="10" name="TextBox 9">
            <a:extLst>
              <a:ext uri="{FF2B5EF4-FFF2-40B4-BE49-F238E27FC236}">
                <a16:creationId xmlns:a16="http://schemas.microsoft.com/office/drawing/2014/main" id="{AC47106B-9CA4-B9FE-1E14-5A1FCA3DEB21}"/>
              </a:ext>
            </a:extLst>
          </p:cNvPr>
          <p:cNvSpPr txBox="1"/>
          <p:nvPr/>
        </p:nvSpPr>
        <p:spPr>
          <a:xfrm>
            <a:off x="4896921" y="1706377"/>
            <a:ext cx="1251368" cy="400110"/>
          </a:xfrm>
          <a:prstGeom prst="rect">
            <a:avLst/>
          </a:prstGeom>
          <a:noFill/>
        </p:spPr>
        <p:txBody>
          <a:bodyPr wrap="none" rtlCol="0">
            <a:spAutoFit/>
          </a:bodyPr>
          <a:lstStyle/>
          <a:p>
            <a:r>
              <a:rPr lang="en-US" sz="2000" dirty="0"/>
              <a:t>Projection</a:t>
            </a:r>
            <a:endParaRPr lang="en-US" baseline="30000" dirty="0"/>
          </a:p>
        </p:txBody>
      </p:sp>
      <p:cxnSp>
        <p:nvCxnSpPr>
          <p:cNvPr id="19" name="Straight Arrow Connector 18">
            <a:extLst>
              <a:ext uri="{FF2B5EF4-FFF2-40B4-BE49-F238E27FC236}">
                <a16:creationId xmlns:a16="http://schemas.microsoft.com/office/drawing/2014/main" id="{C18DB118-BD0D-45A3-D51B-75A72ED7C6BF}"/>
              </a:ext>
            </a:extLst>
          </p:cNvPr>
          <p:cNvCxnSpPr>
            <a:cxnSpLocks/>
          </p:cNvCxnSpPr>
          <p:nvPr/>
        </p:nvCxnSpPr>
        <p:spPr>
          <a:xfrm flipV="1">
            <a:off x="7481455" y="1049718"/>
            <a:ext cx="0" cy="21600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7FCC40B5-A7D8-D261-292F-D26F4FF97B8F}"/>
              </a:ext>
            </a:extLst>
          </p:cNvPr>
          <p:cNvCxnSpPr>
            <a:cxnSpLocks/>
          </p:cNvCxnSpPr>
          <p:nvPr/>
        </p:nvCxnSpPr>
        <p:spPr>
          <a:xfrm>
            <a:off x="7481455" y="3209743"/>
            <a:ext cx="22325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Freeform: Shape 32">
            <a:extLst>
              <a:ext uri="{FF2B5EF4-FFF2-40B4-BE49-F238E27FC236}">
                <a16:creationId xmlns:a16="http://schemas.microsoft.com/office/drawing/2014/main" id="{1A58AFEF-DBB7-CB36-7D13-CAED3A48A9B5}"/>
              </a:ext>
            </a:extLst>
          </p:cNvPr>
          <p:cNvSpPr/>
          <p:nvPr/>
        </p:nvSpPr>
        <p:spPr>
          <a:xfrm>
            <a:off x="7569453" y="1441446"/>
            <a:ext cx="2056566" cy="1479984"/>
          </a:xfrm>
          <a:custGeom>
            <a:avLst/>
            <a:gdLst>
              <a:gd name="connsiteX0" fmla="*/ 0 w 2056566"/>
              <a:gd name="connsiteY0" fmla="*/ 391885 h 1479984"/>
              <a:gd name="connsiteX1" fmla="*/ 1009403 w 2056566"/>
              <a:gd name="connsiteY1" fmla="*/ 510639 h 1479984"/>
              <a:gd name="connsiteX2" fmla="*/ 1140031 w 2056566"/>
              <a:gd name="connsiteY2" fmla="*/ 902524 h 1479984"/>
              <a:gd name="connsiteX3" fmla="*/ 807522 w 2056566"/>
              <a:gd name="connsiteY3" fmla="*/ 926275 h 1479984"/>
              <a:gd name="connsiteX4" fmla="*/ 819397 w 2056566"/>
              <a:gd name="connsiteY4" fmla="*/ 593766 h 1479984"/>
              <a:gd name="connsiteX5" fmla="*/ 1626920 w 2056566"/>
              <a:gd name="connsiteY5" fmla="*/ 498763 h 1479984"/>
              <a:gd name="connsiteX6" fmla="*/ 1947553 w 2056566"/>
              <a:gd name="connsiteY6" fmla="*/ 831272 h 1479984"/>
              <a:gd name="connsiteX7" fmla="*/ 1935678 w 2056566"/>
              <a:gd name="connsiteY7" fmla="*/ 1472540 h 1479984"/>
              <a:gd name="connsiteX8" fmla="*/ 534390 w 2056566"/>
              <a:gd name="connsiteY8" fmla="*/ 1104405 h 1479984"/>
              <a:gd name="connsiteX9" fmla="*/ 866899 w 2056566"/>
              <a:gd name="connsiteY9" fmla="*/ 0 h 147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6566" h="1479984">
                <a:moveTo>
                  <a:pt x="0" y="391885"/>
                </a:moveTo>
                <a:cubicBezTo>
                  <a:pt x="409699" y="408709"/>
                  <a:pt x="819398" y="425533"/>
                  <a:pt x="1009403" y="510639"/>
                </a:cubicBezTo>
                <a:cubicBezTo>
                  <a:pt x="1199408" y="595745"/>
                  <a:pt x="1173678" y="833251"/>
                  <a:pt x="1140031" y="902524"/>
                </a:cubicBezTo>
                <a:cubicBezTo>
                  <a:pt x="1106384" y="971797"/>
                  <a:pt x="860961" y="977735"/>
                  <a:pt x="807522" y="926275"/>
                </a:cubicBezTo>
                <a:cubicBezTo>
                  <a:pt x="754083" y="874815"/>
                  <a:pt x="682831" y="665018"/>
                  <a:pt x="819397" y="593766"/>
                </a:cubicBezTo>
                <a:cubicBezTo>
                  <a:pt x="955963" y="522514"/>
                  <a:pt x="1438894" y="459179"/>
                  <a:pt x="1626920" y="498763"/>
                </a:cubicBezTo>
                <a:cubicBezTo>
                  <a:pt x="1814946" y="538347"/>
                  <a:pt x="1896093" y="668976"/>
                  <a:pt x="1947553" y="831272"/>
                </a:cubicBezTo>
                <a:cubicBezTo>
                  <a:pt x="1999013" y="993568"/>
                  <a:pt x="2171205" y="1427018"/>
                  <a:pt x="1935678" y="1472540"/>
                </a:cubicBezTo>
                <a:cubicBezTo>
                  <a:pt x="1700151" y="1518062"/>
                  <a:pt x="712520" y="1349828"/>
                  <a:pt x="534390" y="1104405"/>
                </a:cubicBezTo>
                <a:cubicBezTo>
                  <a:pt x="356260" y="858982"/>
                  <a:pt x="781793" y="172192"/>
                  <a:pt x="866899" y="0"/>
                </a:cubicBezTo>
              </a:path>
            </a:pathLst>
          </a:custGeom>
          <a:no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B9F9088-AA81-C5F6-4A62-48E356570470}"/>
                  </a:ext>
                </a:extLst>
              </p:cNvPr>
              <p:cNvSpPr txBox="1"/>
              <p:nvPr/>
            </p:nvSpPr>
            <p:spPr>
              <a:xfrm>
                <a:off x="6095999" y="3546821"/>
                <a:ext cx="5197973" cy="1296509"/>
              </a:xfrm>
              <a:prstGeom prst="rect">
                <a:avLst/>
              </a:prstGeom>
              <a:noFill/>
            </p:spPr>
            <p:txBody>
              <a:bodyPr wrap="square" rtlCol="0">
                <a:spAutoFit/>
              </a:bodyPr>
              <a:lstStyle/>
              <a:p>
                <a:r>
                  <a:rPr lang="en-US" sz="2000" dirty="0">
                    <a:latin typeface="Cambria Math" panose="02040503050406030204" pitchFamily="18" charset="0"/>
                  </a:rPr>
                  <a:t>Coarse-grained dynamics</a:t>
                </a:r>
              </a:p>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𝑑</m:t>
                          </m:r>
                          <m:r>
                            <a:rPr lang="en-US" i="1">
                              <a:latin typeface="Cambria Math" panose="02040503050406030204" pitchFamily="18" charset="0"/>
                            </a:rPr>
                            <m:t>𝜓</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num>
                        <m:den>
                          <m:r>
                            <a:rPr lang="en-US" b="0" i="1" smtClean="0">
                              <a:latin typeface="Cambria Math" panose="02040503050406030204" pitchFamily="18" charset="0"/>
                            </a:rPr>
                            <m:t>𝑑</m:t>
                          </m:r>
                          <m:r>
                            <a:rPr lang="en-US" i="1">
                              <a:latin typeface="Cambria Math" panose="02040503050406030204" pitchFamily="18" charset="0"/>
                            </a:rPr>
                            <m:t>𝑡</m:t>
                          </m:r>
                        </m:den>
                      </m:f>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𝑡𝐿</m:t>
                          </m:r>
                        </m:sup>
                      </m:sSup>
                      <m:r>
                        <a:rPr lang="en-US" b="0" i="1" smtClean="0">
                          <a:latin typeface="Cambria Math" panose="02040503050406030204" pitchFamily="18" charset="0"/>
                        </a:rPr>
                        <m:t>𝑃</m:t>
                      </m:r>
                      <m:r>
                        <a:rPr lang="en-US" i="1">
                          <a:latin typeface="Cambria Math" panose="02040503050406030204" pitchFamily="18" charset="0"/>
                        </a:rPr>
                        <m:t>𝐿</m:t>
                      </m:r>
                      <m:r>
                        <a:rPr lang="en-US" i="1">
                          <a:latin typeface="Cambria Math" panose="02040503050406030204" pitchFamily="18" charset="0"/>
                        </a:rPr>
                        <m:t>𝜓</m:t>
                      </m:r>
                      <m:d>
                        <m:dPr>
                          <m:ctrlPr>
                            <a:rPr lang="en-US" i="1">
                              <a:latin typeface="Cambria Math" panose="02040503050406030204" pitchFamily="18" charset="0"/>
                            </a:rPr>
                          </m:ctrlPr>
                        </m:dPr>
                        <m:e>
                          <m:r>
                            <a:rPr lang="en-US" b="0" i="0" smtClean="0">
                              <a:latin typeface="Cambria Math" panose="02040503050406030204" pitchFamily="18" charset="0"/>
                            </a:rPr>
                            <m:t>0</m:t>
                          </m:r>
                        </m:e>
                      </m:d>
                      <m:r>
                        <a:rPr lang="en-US" b="0" i="0" smtClean="0">
                          <a:latin typeface="Cambria Math" panose="02040503050406030204" pitchFamily="18" charset="0"/>
                        </a:rPr>
                        <m:t>+</m:t>
                      </m:r>
                      <m:nary>
                        <m:naryPr>
                          <m:ctrlPr>
                            <a:rPr lang="en-US" b="0" i="1" smtClean="0">
                              <a:latin typeface="Cambria Math" panose="02040503050406030204" pitchFamily="18" charset="0"/>
                            </a:rPr>
                          </m:ctrlPr>
                        </m:naryPr>
                        <m:sub>
                          <m:r>
                            <a:rPr lang="en-US" b="0" i="1" smtClean="0">
                              <a:latin typeface="Cambria Math" panose="02040503050406030204" pitchFamily="18" charset="0"/>
                            </a:rPr>
                            <m:t>0</m:t>
                          </m:r>
                        </m:sub>
                        <m:sup>
                          <m:r>
                            <a:rPr lang="en-US" b="0" i="1" smtClean="0">
                              <a:latin typeface="Cambria Math" panose="02040503050406030204" pitchFamily="18" charset="0"/>
                            </a:rPr>
                            <m:t>𝑡</m:t>
                          </m:r>
                        </m:sup>
                        <m:e>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d>
                                <m:dPr>
                                  <m:ctrlPr>
                                    <a:rPr lang="en-US" b="0" i="1" smtClean="0">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𝑠</m:t>
                                  </m:r>
                                </m:e>
                              </m:d>
                              <m:r>
                                <a:rPr lang="en-US" b="0" i="1" smtClean="0">
                                  <a:latin typeface="Cambria Math" panose="02040503050406030204" pitchFamily="18" charset="0"/>
                                </a:rPr>
                                <m:t>𝐿</m:t>
                              </m:r>
                            </m:sup>
                          </m:sSup>
                        </m:e>
                      </m:nary>
                      <m:r>
                        <a:rPr lang="el-GR" b="0" i="1" smtClean="0">
                          <a:latin typeface="Cambria Math" panose="02040503050406030204" pitchFamily="18" charset="0"/>
                          <a:ea typeface="Cambria Math" panose="02040503050406030204" pitchFamily="18" charset="0"/>
                        </a:rPr>
                        <m:t>𝒦</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𝑑𝑠</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ℛ</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m:rPr>
                          <m:nor/>
                        </m:rPr>
                        <a:rPr lang="en-US" dirty="0"/>
                        <m:t> </m:t>
                      </m:r>
                    </m:oMath>
                  </m:oMathPara>
                </a14:m>
                <a:endParaRPr lang="en-US" dirty="0"/>
              </a:p>
              <a:p>
                <a:endParaRPr lang="en-US" dirty="0"/>
              </a:p>
            </p:txBody>
          </p:sp>
        </mc:Choice>
        <mc:Fallback xmlns="">
          <p:sp>
            <p:nvSpPr>
              <p:cNvPr id="34" name="TextBox 33">
                <a:extLst>
                  <a:ext uri="{FF2B5EF4-FFF2-40B4-BE49-F238E27FC236}">
                    <a16:creationId xmlns:a16="http://schemas.microsoft.com/office/drawing/2014/main" id="{5B9F9088-AA81-C5F6-4A62-48E356570470}"/>
                  </a:ext>
                </a:extLst>
              </p:cNvPr>
              <p:cNvSpPr txBox="1">
                <a:spLocks noRot="1" noChangeAspect="1" noMove="1" noResize="1" noEditPoints="1" noAdjustHandles="1" noChangeArrowheads="1" noChangeShapeType="1" noTextEdit="1"/>
              </p:cNvSpPr>
              <p:nvPr/>
            </p:nvSpPr>
            <p:spPr>
              <a:xfrm>
                <a:off x="6095999" y="3546821"/>
                <a:ext cx="5197973" cy="1296509"/>
              </a:xfrm>
              <a:prstGeom prst="rect">
                <a:avLst/>
              </a:prstGeom>
              <a:blipFill>
                <a:blip r:embed="rId6"/>
                <a:stretch>
                  <a:fillRect l="-1172" t="-2817"/>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687BD8BB-5855-7351-2B09-E3109DDCE75E}"/>
              </a:ext>
            </a:extLst>
          </p:cNvPr>
          <p:cNvSpPr txBox="1"/>
          <p:nvPr/>
        </p:nvSpPr>
        <p:spPr>
          <a:xfrm>
            <a:off x="8622554" y="4473998"/>
            <a:ext cx="1283300" cy="369332"/>
          </a:xfrm>
          <a:prstGeom prst="rect">
            <a:avLst/>
          </a:prstGeom>
          <a:noFill/>
        </p:spPr>
        <p:txBody>
          <a:bodyPr wrap="none" rtlCol="0">
            <a:spAutoFit/>
          </a:bodyPr>
          <a:lstStyle/>
          <a:p>
            <a:r>
              <a:rPr lang="en-US" dirty="0"/>
              <a:t>Friction-like</a:t>
            </a:r>
          </a:p>
        </p:txBody>
      </p:sp>
      <p:sp>
        <p:nvSpPr>
          <p:cNvPr id="36" name="TextBox 35">
            <a:extLst>
              <a:ext uri="{FF2B5EF4-FFF2-40B4-BE49-F238E27FC236}">
                <a16:creationId xmlns:a16="http://schemas.microsoft.com/office/drawing/2014/main" id="{4FE325E7-168C-095A-670E-D46EF686F4BC}"/>
              </a:ext>
            </a:extLst>
          </p:cNvPr>
          <p:cNvSpPr txBox="1"/>
          <p:nvPr/>
        </p:nvSpPr>
        <p:spPr>
          <a:xfrm>
            <a:off x="10189909" y="4461518"/>
            <a:ext cx="1102161" cy="369332"/>
          </a:xfrm>
          <a:prstGeom prst="rect">
            <a:avLst/>
          </a:prstGeom>
          <a:noFill/>
        </p:spPr>
        <p:txBody>
          <a:bodyPr wrap="none" rtlCol="0">
            <a:spAutoFit/>
          </a:bodyPr>
          <a:lstStyle/>
          <a:p>
            <a:r>
              <a:rPr lang="en-US" dirty="0"/>
              <a:t>Noise-like</a:t>
            </a:r>
          </a:p>
        </p:txBody>
      </p:sp>
      <p:cxnSp>
        <p:nvCxnSpPr>
          <p:cNvPr id="37" name="Straight Arrow Connector 36">
            <a:extLst>
              <a:ext uri="{FF2B5EF4-FFF2-40B4-BE49-F238E27FC236}">
                <a16:creationId xmlns:a16="http://schemas.microsoft.com/office/drawing/2014/main" id="{8506DDBD-4437-E16D-5D57-3C2A74916357}"/>
              </a:ext>
            </a:extLst>
          </p:cNvPr>
          <p:cNvCxnSpPr>
            <a:cxnSpLocks/>
          </p:cNvCxnSpPr>
          <p:nvPr/>
        </p:nvCxnSpPr>
        <p:spPr>
          <a:xfrm flipV="1">
            <a:off x="8048553" y="4563145"/>
            <a:ext cx="0" cy="40968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F0917DE-2D55-C3DC-8B84-E8F207BDFE62}"/>
                  </a:ext>
                </a:extLst>
              </p:cNvPr>
              <p:cNvSpPr txBox="1"/>
              <p:nvPr/>
            </p:nvSpPr>
            <p:spPr>
              <a:xfrm>
                <a:off x="6148288" y="5321167"/>
                <a:ext cx="5809219" cy="7121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𝜓</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num>
                        <m:den>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r>
                        <m:rPr>
                          <m:sty m:val="p"/>
                        </m:rPr>
                        <a:rPr lang="en-US" b="0" i="0"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𝐺</m:t>
                      </m:r>
                      <m:d>
                        <m:dPr>
                          <m:ctrlPr>
                            <a:rPr lang="en-US" b="0" i="1" smtClean="0">
                              <a:latin typeface="Cambria Math" panose="02040503050406030204" pitchFamily="18" charset="0"/>
                            </a:rPr>
                          </m:ctrlPr>
                        </m:dPr>
                        <m:e>
                          <m:r>
                            <a:rPr lang="en-US" b="0" i="1" smtClean="0">
                              <a:latin typeface="Cambria Math" panose="02040503050406030204" pitchFamily="18" charset="0"/>
                            </a:rPr>
                            <m:t>𝜓</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e>
                      </m:d>
                      <m:r>
                        <a:rPr lang="en-US" b="0" i="1" smtClean="0">
                          <a:latin typeface="Cambria Math" panose="02040503050406030204" pitchFamily="18" charset="0"/>
                        </a:rPr>
                        <m:t>+</m:t>
                      </m:r>
                      <m:r>
                        <a:rPr lang="en-US" b="0" i="1" smtClean="0">
                          <a:latin typeface="Cambria Math" panose="02040503050406030204" pitchFamily="18" charset="0"/>
                        </a:rPr>
                        <m:t>𝑚</m:t>
                      </m:r>
                      <m:nary>
                        <m:naryPr>
                          <m:ctrlPr>
                            <a:rPr lang="en-US" b="0" i="1" smtClean="0">
                              <a:latin typeface="Cambria Math" panose="02040503050406030204" pitchFamily="18" charset="0"/>
                            </a:rPr>
                          </m:ctrlPr>
                        </m:naryPr>
                        <m:sub>
                          <m:r>
                            <a:rPr lang="en-US" b="0" i="1" smtClean="0">
                              <a:latin typeface="Cambria Math" panose="02040503050406030204" pitchFamily="18" charset="0"/>
                            </a:rPr>
                            <m:t>0</m:t>
                          </m:r>
                        </m:sub>
                        <m:sup>
                          <m:r>
                            <a:rPr lang="en-US" b="0" i="1" smtClean="0">
                              <a:latin typeface="Cambria Math" panose="02040503050406030204" pitchFamily="18" charset="0"/>
                            </a:rPr>
                            <m:t>𝑡</m:t>
                          </m:r>
                        </m:sup>
                        <m:e>
                          <m:r>
                            <a:rPr lang="en-US" b="0" i="1" smtClean="0">
                              <a:latin typeface="Cambria Math" panose="02040503050406030204" pitchFamily="18" charset="0"/>
                            </a:rPr>
                            <m:t>𝑑𝑠</m:t>
                          </m:r>
                          <m:r>
                            <a:rPr lang="en-US" b="0" i="1" smtClean="0">
                              <a:solidFill>
                                <a:srgbClr val="FF0000"/>
                              </a:solidFill>
                              <a:latin typeface="Cambria Math" panose="02040503050406030204" pitchFamily="18" charset="0"/>
                            </a:rPr>
                            <m:t>𝐾</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f>
                            <m:fPr>
                              <m:ctrlPr>
                                <a:rPr lang="en-US" b="0" i="1" smtClean="0">
                                  <a:latin typeface="Cambria Math" panose="02040503050406030204" pitchFamily="18" charset="0"/>
                                </a:rPr>
                              </m:ctrlPr>
                            </m:fPr>
                            <m:num>
                              <m:r>
                                <a:rPr lang="en-US" b="0" i="1" smtClean="0">
                                  <a:latin typeface="Cambria Math" panose="02040503050406030204" pitchFamily="18" charset="0"/>
                                </a:rPr>
                                <m:t>𝑑</m:t>
                              </m:r>
                              <m:r>
                                <a:rPr lang="en-US" b="0" i="1" smtClean="0">
                                  <a:latin typeface="Cambria Math" panose="02040503050406030204" pitchFamily="18" charset="0"/>
                                </a:rPr>
                                <m:t>𝜓</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𝑠</m:t>
                                  </m:r>
                                </m:e>
                              </m:d>
                            </m:num>
                            <m:den>
                              <m:r>
                                <a:rPr lang="en-US" b="0" i="1" smtClean="0">
                                  <a:latin typeface="Cambria Math" panose="02040503050406030204" pitchFamily="18" charset="0"/>
                                </a:rPr>
                                <m:t>𝑑𝑡</m:t>
                              </m:r>
                            </m:den>
                          </m:f>
                        </m:e>
                      </m:nary>
                      <m:r>
                        <a:rPr lang="en-US" b="0" i="1" smtClean="0">
                          <a:latin typeface="Cambria Math" panose="02040503050406030204" pitchFamily="18" charset="0"/>
                        </a:rPr>
                        <m:t>+</m:t>
                      </m:r>
                      <m:r>
                        <a:rPr lang="en-US" b="0" i="1" smtClean="0">
                          <a:solidFill>
                            <a:srgbClr val="FF0000"/>
                          </a:solidFill>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dirty="0"/>
              </a:p>
            </p:txBody>
          </p:sp>
        </mc:Choice>
        <mc:Fallback xmlns="">
          <p:sp>
            <p:nvSpPr>
              <p:cNvPr id="41" name="TextBox 40">
                <a:extLst>
                  <a:ext uri="{FF2B5EF4-FFF2-40B4-BE49-F238E27FC236}">
                    <a16:creationId xmlns:a16="http://schemas.microsoft.com/office/drawing/2014/main" id="{7F0917DE-2D55-C3DC-8B84-E8F207BDFE62}"/>
                  </a:ext>
                </a:extLst>
              </p:cNvPr>
              <p:cNvSpPr txBox="1">
                <a:spLocks noRot="1" noChangeAspect="1" noMove="1" noResize="1" noEditPoints="1" noAdjustHandles="1" noChangeArrowheads="1" noChangeShapeType="1" noTextEdit="1"/>
              </p:cNvSpPr>
              <p:nvPr/>
            </p:nvSpPr>
            <p:spPr>
              <a:xfrm>
                <a:off x="6148288" y="5321167"/>
                <a:ext cx="5809219" cy="712118"/>
              </a:xfrm>
              <a:prstGeom prst="rect">
                <a:avLst/>
              </a:prstGeom>
              <a:blipFill>
                <a:blip r:embed="rId7"/>
                <a:stretch>
                  <a:fillRect/>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F2696596-139F-6858-3B2B-002E3233BEE2}"/>
              </a:ext>
            </a:extLst>
          </p:cNvPr>
          <p:cNvSpPr txBox="1"/>
          <p:nvPr/>
        </p:nvSpPr>
        <p:spPr>
          <a:xfrm>
            <a:off x="6095998" y="4994289"/>
            <a:ext cx="4806188" cy="369332"/>
          </a:xfrm>
          <a:prstGeom prst="rect">
            <a:avLst/>
          </a:prstGeom>
          <a:noFill/>
        </p:spPr>
        <p:txBody>
          <a:bodyPr wrap="none" rtlCol="0">
            <a:spAutoFit/>
          </a:bodyPr>
          <a:lstStyle/>
          <a:p>
            <a:r>
              <a:rPr lang="en-US" u="sng" dirty="0"/>
              <a:t>Numerical ansatz: Generalized Langevin equation</a:t>
            </a:r>
          </a:p>
        </p:txBody>
      </p:sp>
      <p:sp>
        <p:nvSpPr>
          <p:cNvPr id="46" name="TextBox 45">
            <a:extLst>
              <a:ext uri="{FF2B5EF4-FFF2-40B4-BE49-F238E27FC236}">
                <a16:creationId xmlns:a16="http://schemas.microsoft.com/office/drawing/2014/main" id="{0E1F2A3F-6654-FFCC-0E65-5C603F418699}"/>
              </a:ext>
            </a:extLst>
          </p:cNvPr>
          <p:cNvSpPr txBox="1"/>
          <p:nvPr/>
        </p:nvSpPr>
        <p:spPr>
          <a:xfrm>
            <a:off x="-456662" y="6473206"/>
            <a:ext cx="8648684" cy="307777"/>
          </a:xfrm>
          <a:prstGeom prst="rect">
            <a:avLst/>
          </a:prstGeom>
          <a:noFill/>
        </p:spPr>
        <p:txBody>
          <a:bodyPr wrap="square">
            <a:spAutoFit/>
          </a:bodyPr>
          <a:lstStyle/>
          <a:p>
            <a:pPr algn="ctr"/>
            <a:r>
              <a:rPr lang="en-US" sz="1400" b="0" i="0" dirty="0">
                <a:solidFill>
                  <a:srgbClr val="222222"/>
                </a:solidFill>
                <a:effectLst/>
                <a:latin typeface="Arial" panose="020B0604020202020204" pitchFamily="34" charset="0"/>
              </a:rPr>
              <a:t>Zwanzig, Robert. </a:t>
            </a:r>
            <a:r>
              <a:rPr lang="en-US" sz="1400" b="0" i="1" dirty="0">
                <a:solidFill>
                  <a:srgbClr val="222222"/>
                </a:solidFill>
                <a:effectLst/>
                <a:latin typeface="Arial" panose="020B0604020202020204" pitchFamily="34" charset="0"/>
              </a:rPr>
              <a:t>Nonequilibrium statistical mechanics</a:t>
            </a:r>
            <a:r>
              <a:rPr lang="en-US" sz="1400" b="0" i="0" dirty="0">
                <a:solidFill>
                  <a:srgbClr val="222222"/>
                </a:solidFill>
                <a:effectLst/>
                <a:latin typeface="Arial" panose="020B0604020202020204" pitchFamily="34" charset="0"/>
              </a:rPr>
              <a:t>. Oxford university press, 2001.</a:t>
            </a:r>
            <a:endParaRPr lang="en-US" sz="1400" dirty="0"/>
          </a:p>
        </p:txBody>
      </p:sp>
    </p:spTree>
    <p:extLst>
      <p:ext uri="{BB962C8B-B14F-4D97-AF65-F5344CB8AC3E}">
        <p14:creationId xmlns:p14="http://schemas.microsoft.com/office/powerpoint/2010/main" val="684955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DCF2C-F2BC-D142-B5E3-2D5838371926}"/>
              </a:ext>
            </a:extLst>
          </p:cNvPr>
          <p:cNvSpPr>
            <a:spLocks noGrp="1"/>
          </p:cNvSpPr>
          <p:nvPr>
            <p:ph type="title"/>
          </p:nvPr>
        </p:nvSpPr>
        <p:spPr>
          <a:xfrm>
            <a:off x="0" y="365125"/>
            <a:ext cx="10515600" cy="1325563"/>
          </a:xfrm>
        </p:spPr>
        <p:txBody>
          <a:bodyPr/>
          <a:lstStyle/>
          <a:p>
            <a:r>
              <a:rPr lang="en-US" sz="3600" b="1" dirty="0"/>
              <a:t>General but not very useful</a:t>
            </a:r>
          </a:p>
        </p:txBody>
      </p:sp>
      <p:sp>
        <p:nvSpPr>
          <p:cNvPr id="3" name="Content Placeholder 2">
            <a:extLst>
              <a:ext uri="{FF2B5EF4-FFF2-40B4-BE49-F238E27FC236}">
                <a16:creationId xmlns:a16="http://schemas.microsoft.com/office/drawing/2014/main" id="{042878D6-9AAE-9247-A807-591080C6B40D}"/>
              </a:ext>
            </a:extLst>
          </p:cNvPr>
          <p:cNvSpPr>
            <a:spLocks noGrp="1"/>
          </p:cNvSpPr>
          <p:nvPr>
            <p:ph idx="1"/>
          </p:nvPr>
        </p:nvSpPr>
        <p:spPr/>
        <p:txBody>
          <a:bodyPr/>
          <a:lstStyle/>
          <a:p>
            <a:pPr marL="0" indent="0">
              <a:buNone/>
            </a:pPr>
            <a:r>
              <a:rPr lang="en-US" dirty="0"/>
              <a:t>The Mori-</a:t>
            </a:r>
            <a:r>
              <a:rPr lang="en-US" dirty="0" err="1"/>
              <a:t>Zwanzig</a:t>
            </a:r>
            <a:r>
              <a:rPr lang="en-US" dirty="0"/>
              <a:t> formalism is perfectly general.</a:t>
            </a:r>
          </a:p>
          <a:p>
            <a:pPr marL="0" indent="0">
              <a:buNone/>
            </a:pPr>
            <a:endParaRPr lang="en-US" dirty="0"/>
          </a:p>
          <a:p>
            <a:pPr marL="0" indent="0">
              <a:buNone/>
            </a:pPr>
            <a:r>
              <a:rPr lang="en-US" dirty="0"/>
              <a:t>In practice, one has to resort to very simple and ad hoc  approximations.</a:t>
            </a:r>
          </a:p>
          <a:p>
            <a:pPr marL="0" indent="0">
              <a:buNone/>
            </a:pPr>
            <a:endParaRPr lang="en-US" dirty="0"/>
          </a:p>
          <a:p>
            <a:pPr marL="0" indent="0">
              <a:buNone/>
            </a:pPr>
            <a:r>
              <a:rPr lang="en-US" dirty="0"/>
              <a:t>Our task is to develop accurate and practical generalized</a:t>
            </a:r>
          </a:p>
          <a:p>
            <a:pPr marL="0" indent="0">
              <a:buNone/>
            </a:pPr>
            <a:r>
              <a:rPr lang="en-US" dirty="0"/>
              <a:t>Langevin models.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868109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13254-4803-FFC2-850E-D6A8BE766085}"/>
              </a:ext>
            </a:extLst>
          </p:cNvPr>
          <p:cNvSpPr>
            <a:spLocks noGrp="1"/>
          </p:cNvSpPr>
          <p:nvPr>
            <p:ph type="title"/>
          </p:nvPr>
        </p:nvSpPr>
        <p:spPr>
          <a:xfrm>
            <a:off x="68945" y="428024"/>
            <a:ext cx="11535701" cy="1325563"/>
          </a:xfrm>
        </p:spPr>
        <p:txBody>
          <a:bodyPr>
            <a:normAutofit/>
          </a:bodyPr>
          <a:lstStyle/>
          <a:p>
            <a:r>
              <a:rPr lang="en-US" sz="3200" b="1" i="1" dirty="0"/>
              <a:t>Ab initio </a:t>
            </a:r>
            <a:r>
              <a:rPr lang="en-US" sz="3200" b="1" dirty="0"/>
              <a:t>generalized Langevin equation</a:t>
            </a:r>
            <a:r>
              <a:rPr lang="en-US" sz="3200" dirty="0"/>
              <a:t> (AIGLE)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50E10C8-3685-9DFB-CE70-5CCC71414FFC}"/>
                  </a:ext>
                </a:extLst>
              </p:cNvPr>
              <p:cNvSpPr txBox="1"/>
              <p:nvPr/>
            </p:nvSpPr>
            <p:spPr>
              <a:xfrm>
                <a:off x="806843" y="1579934"/>
                <a:ext cx="9483230" cy="7808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𝑚</m:t>
                      </m:r>
                      <m:f>
                        <m:fPr>
                          <m:ctrlPr>
                            <a:rPr lang="en-US" sz="2000" b="0" i="1" smtClean="0">
                              <a:solidFill>
                                <a:schemeClr val="tx1"/>
                              </a:solidFill>
                              <a:latin typeface="Cambria Math" panose="02040503050406030204" pitchFamily="18" charset="0"/>
                            </a:rPr>
                          </m:ctrlPr>
                        </m:fPr>
                        <m:num>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𝑑</m:t>
                              </m:r>
                            </m:e>
                            <m:sup>
                              <m:r>
                                <a:rPr lang="en-US" sz="2000" b="0" i="1" smtClean="0">
                                  <a:solidFill>
                                    <a:schemeClr val="tx1"/>
                                  </a:solidFill>
                                  <a:latin typeface="Cambria Math" panose="02040503050406030204" pitchFamily="18" charset="0"/>
                                </a:rPr>
                                <m:t>2</m:t>
                              </m:r>
                            </m:sup>
                          </m:sSup>
                          <m:r>
                            <a:rPr lang="en-US" sz="2000" b="0" i="1" smtClean="0">
                              <a:solidFill>
                                <a:schemeClr val="tx1"/>
                              </a:solidFill>
                              <a:latin typeface="Cambria Math" panose="02040503050406030204" pitchFamily="18" charset="0"/>
                            </a:rPr>
                            <m:t>𝜓</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𝑡</m:t>
                          </m:r>
                          <m:r>
                            <a:rPr lang="en-US" sz="2000" b="0" i="1" smtClean="0">
                              <a:solidFill>
                                <a:schemeClr val="tx1"/>
                              </a:solidFill>
                              <a:latin typeface="Cambria Math" panose="02040503050406030204" pitchFamily="18" charset="0"/>
                            </a:rPr>
                            <m:t>)</m:t>
                          </m:r>
                        </m:num>
                        <m:den>
                          <m:r>
                            <a:rPr lang="en-US" sz="2000" b="0" i="1" smtClean="0">
                              <a:solidFill>
                                <a:schemeClr val="tx1"/>
                              </a:solidFill>
                              <a:latin typeface="Cambria Math" panose="02040503050406030204" pitchFamily="18" charset="0"/>
                            </a:rPr>
                            <m:t>𝑑</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𝑡</m:t>
                              </m:r>
                            </m:e>
                            <m:sup>
                              <m:r>
                                <a:rPr lang="en-US" sz="2000" b="0" i="1" smtClean="0">
                                  <a:solidFill>
                                    <a:schemeClr val="tx1"/>
                                  </a:solidFill>
                                  <a:latin typeface="Cambria Math" panose="02040503050406030204" pitchFamily="18" charset="0"/>
                                </a:rPr>
                                <m:t>2</m:t>
                              </m:r>
                            </m:sup>
                          </m:sSup>
                        </m:den>
                      </m:f>
                      <m:r>
                        <a:rPr lang="en-US" sz="2000" b="0" i="1" smtClean="0">
                          <a:solidFill>
                            <a:schemeClr val="tx1"/>
                          </a:solidFill>
                          <a:latin typeface="Cambria Math" panose="02040503050406030204" pitchFamily="18" charset="0"/>
                        </a:rPr>
                        <m:t>=−</m:t>
                      </m:r>
                      <m:r>
                        <m:rPr>
                          <m:sty m:val="p"/>
                        </m:rP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𝐺</m:t>
                      </m:r>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𝜓</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𝑡</m:t>
                          </m:r>
                          <m:r>
                            <a:rPr lang="en-US" sz="2000" b="0" i="1" smtClean="0">
                              <a:solidFill>
                                <a:schemeClr val="tx1"/>
                              </a:solidFill>
                              <a:latin typeface="Cambria Math" panose="02040503050406030204" pitchFamily="18" charset="0"/>
                            </a:rPr>
                            <m:t>)</m:t>
                          </m:r>
                        </m:e>
                      </m:d>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𝐹</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𝑡</m:t>
                      </m:r>
                      <m:r>
                        <a:rPr lang="en-US" sz="2000" b="0" i="1" smtClean="0">
                          <a:solidFill>
                            <a:schemeClr val="tx1"/>
                          </a:solidFill>
                          <a:latin typeface="Cambria Math" panose="02040503050406030204" pitchFamily="18" charset="0"/>
                        </a:rPr>
                        <m:t>)+</m:t>
                      </m:r>
                      <m:nary>
                        <m:naryPr>
                          <m:ctrlPr>
                            <a:rPr lang="en-US" sz="2000" b="0" i="1" smtClean="0">
                              <a:solidFill>
                                <a:schemeClr val="tx1"/>
                              </a:solidFill>
                              <a:latin typeface="Cambria Math" panose="02040503050406030204" pitchFamily="18" charset="0"/>
                            </a:rPr>
                          </m:ctrlPr>
                        </m:naryPr>
                        <m:sub>
                          <m:r>
                            <a:rPr lang="en-US" sz="2000" b="0" i="1" smtClean="0">
                              <a:solidFill>
                                <a:schemeClr val="tx1"/>
                              </a:solidFill>
                              <a:latin typeface="Cambria Math" panose="02040503050406030204" pitchFamily="18" charset="0"/>
                            </a:rPr>
                            <m:t>0</m:t>
                          </m:r>
                        </m:sub>
                        <m:sup>
                          <m:r>
                            <a:rPr lang="en-US" sz="2000" b="0" i="1" smtClean="0">
                              <a:solidFill>
                                <a:schemeClr val="tx1"/>
                              </a:solidFill>
                              <a:latin typeface="Cambria Math" panose="02040503050406030204" pitchFamily="18" charset="0"/>
                            </a:rPr>
                            <m:t>𝑡</m:t>
                          </m:r>
                        </m:sup>
                        <m:e>
                          <m:r>
                            <a:rPr lang="en-US" sz="2000" b="0" i="1" smtClean="0">
                              <a:solidFill>
                                <a:schemeClr val="tx1"/>
                              </a:solidFill>
                              <a:latin typeface="Cambria Math" panose="02040503050406030204" pitchFamily="18" charset="0"/>
                            </a:rPr>
                            <m:t>𝑑𝑠𝐾</m:t>
                          </m:r>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𝑠</m:t>
                              </m:r>
                            </m:e>
                          </m:d>
                          <m:f>
                            <m:fPr>
                              <m:ctrlPr>
                                <a:rPr lang="en-US" sz="2000" b="0" i="1" smtClean="0">
                                  <a:solidFill>
                                    <a:schemeClr val="tx1"/>
                                  </a:solidFill>
                                  <a:latin typeface="Cambria Math" panose="02040503050406030204" pitchFamily="18" charset="0"/>
                                </a:rPr>
                              </m:ctrlPr>
                            </m:fPr>
                            <m:num>
                              <m:r>
                                <a:rPr lang="en-US" sz="2000" b="0" i="1" smtClean="0">
                                  <a:solidFill>
                                    <a:schemeClr val="tx1"/>
                                  </a:solidFill>
                                  <a:latin typeface="Cambria Math" panose="02040503050406030204" pitchFamily="18" charset="0"/>
                                </a:rPr>
                                <m:t>𝑑</m:t>
                              </m:r>
                              <m:r>
                                <a:rPr lang="en-US" sz="2000" b="0" i="1" smtClean="0">
                                  <a:solidFill>
                                    <a:schemeClr val="tx1"/>
                                  </a:solidFill>
                                  <a:latin typeface="Cambria Math" panose="02040503050406030204" pitchFamily="18" charset="0"/>
                                </a:rPr>
                                <m:t>𝜓</m:t>
                              </m:r>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𝑡</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𝑠</m:t>
                                  </m:r>
                                </m:e>
                              </m:d>
                            </m:num>
                            <m:den>
                              <m:r>
                                <a:rPr lang="en-US" sz="2000" b="0" i="1" smtClean="0">
                                  <a:solidFill>
                                    <a:schemeClr val="tx1"/>
                                  </a:solidFill>
                                  <a:latin typeface="Cambria Math" panose="02040503050406030204" pitchFamily="18" charset="0"/>
                                </a:rPr>
                                <m:t>𝑑𝑡</m:t>
                              </m:r>
                            </m:den>
                          </m:f>
                        </m:e>
                      </m:nary>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𝑅</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𝑡</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23" name="TextBox 22">
                <a:extLst>
                  <a:ext uri="{FF2B5EF4-FFF2-40B4-BE49-F238E27FC236}">
                    <a16:creationId xmlns:a16="http://schemas.microsoft.com/office/drawing/2014/main" id="{D50E10C8-3685-9DFB-CE70-5CCC71414FFC}"/>
                  </a:ext>
                </a:extLst>
              </p:cNvPr>
              <p:cNvSpPr txBox="1">
                <a:spLocks noRot="1" noChangeAspect="1" noMove="1" noResize="1" noEditPoints="1" noAdjustHandles="1" noChangeArrowheads="1" noChangeShapeType="1" noTextEdit="1"/>
              </p:cNvSpPr>
              <p:nvPr/>
            </p:nvSpPr>
            <p:spPr>
              <a:xfrm>
                <a:off x="806843" y="1579934"/>
                <a:ext cx="9483230" cy="780855"/>
              </a:xfrm>
              <a:prstGeom prst="rect">
                <a:avLst/>
              </a:prstGeom>
              <a:blipFill>
                <a:blip r:embed="rId2"/>
                <a:stretch>
                  <a:fillRect/>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984B8B20-C008-9AFA-3D0B-430949B9DFAD}"/>
              </a:ext>
            </a:extLst>
          </p:cNvPr>
          <p:cNvSpPr txBox="1"/>
          <p:nvPr/>
        </p:nvSpPr>
        <p:spPr>
          <a:xfrm>
            <a:off x="9199660" y="2457959"/>
            <a:ext cx="3092450" cy="1015663"/>
          </a:xfrm>
          <a:prstGeom prst="rect">
            <a:avLst/>
          </a:prstGeom>
          <a:noFill/>
        </p:spPr>
        <p:txBody>
          <a:bodyPr wrap="square">
            <a:spAutoFit/>
          </a:bodyPr>
          <a:lstStyle/>
          <a:p>
            <a:pPr algn="ctr"/>
            <a:r>
              <a:rPr lang="en-US" sz="2000" dirty="0">
                <a:solidFill>
                  <a:schemeClr val="accent2"/>
                </a:solidFill>
              </a:rPr>
              <a:t>Neural network-based</a:t>
            </a:r>
            <a:endParaRPr lang="en-US" sz="2000" i="0" dirty="0">
              <a:solidFill>
                <a:schemeClr val="accent2"/>
              </a:solidFill>
              <a:effectLst/>
            </a:endParaRPr>
          </a:p>
          <a:p>
            <a:pPr algn="ctr"/>
            <a:r>
              <a:rPr lang="en-US" sz="2000" i="0" dirty="0">
                <a:solidFill>
                  <a:schemeClr val="accent2"/>
                </a:solidFill>
                <a:effectLst/>
              </a:rPr>
              <a:t>Non-linear autoregressive</a:t>
            </a:r>
          </a:p>
          <a:p>
            <a:pPr algn="ctr"/>
            <a:r>
              <a:rPr lang="en-US" sz="2000" i="0" dirty="0">
                <a:solidFill>
                  <a:schemeClr val="accent2"/>
                </a:solidFill>
                <a:effectLst/>
              </a:rPr>
              <a:t>model</a:t>
            </a:r>
            <a:endParaRPr lang="en-US" sz="2000" dirty="0">
              <a:solidFill>
                <a:schemeClr val="accent2"/>
              </a:solidFill>
            </a:endParaRPr>
          </a:p>
        </p:txBody>
      </p:sp>
      <p:cxnSp>
        <p:nvCxnSpPr>
          <p:cNvPr id="48" name="Straight Arrow Connector 47">
            <a:extLst>
              <a:ext uri="{FF2B5EF4-FFF2-40B4-BE49-F238E27FC236}">
                <a16:creationId xmlns:a16="http://schemas.microsoft.com/office/drawing/2014/main" id="{EE03A2B9-BDED-1219-4A33-160309F74EA5}"/>
              </a:ext>
            </a:extLst>
          </p:cNvPr>
          <p:cNvCxnSpPr>
            <a:cxnSpLocks/>
          </p:cNvCxnSpPr>
          <p:nvPr/>
        </p:nvCxnSpPr>
        <p:spPr>
          <a:xfrm flipH="1">
            <a:off x="5357902" y="1613863"/>
            <a:ext cx="92250" cy="184929"/>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4CE2C45-E75B-6FEB-8A86-5C93EA87FE7E}"/>
              </a:ext>
            </a:extLst>
          </p:cNvPr>
          <p:cNvSpPr txBox="1"/>
          <p:nvPr/>
        </p:nvSpPr>
        <p:spPr>
          <a:xfrm>
            <a:off x="4714030" y="1147911"/>
            <a:ext cx="1668855" cy="369332"/>
          </a:xfrm>
          <a:prstGeom prst="rect">
            <a:avLst/>
          </a:prstGeom>
          <a:noFill/>
        </p:spPr>
        <p:txBody>
          <a:bodyPr wrap="none" rtlCol="0">
            <a:spAutoFit/>
          </a:bodyPr>
          <a:lstStyle/>
          <a:p>
            <a:r>
              <a:rPr lang="en-US" dirty="0"/>
              <a:t>External Driving</a:t>
            </a:r>
          </a:p>
        </p:txBody>
      </p:sp>
      <p:cxnSp>
        <p:nvCxnSpPr>
          <p:cNvPr id="51" name="Straight Arrow Connector 50">
            <a:extLst>
              <a:ext uri="{FF2B5EF4-FFF2-40B4-BE49-F238E27FC236}">
                <a16:creationId xmlns:a16="http://schemas.microsoft.com/office/drawing/2014/main" id="{5F8A504C-D103-24BD-6510-BCF2FB3F8FEB}"/>
              </a:ext>
            </a:extLst>
          </p:cNvPr>
          <p:cNvCxnSpPr>
            <a:cxnSpLocks/>
          </p:cNvCxnSpPr>
          <p:nvPr/>
        </p:nvCxnSpPr>
        <p:spPr>
          <a:xfrm flipH="1">
            <a:off x="6800262" y="1606743"/>
            <a:ext cx="112482" cy="184929"/>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A57CAB58-F017-7300-F0C2-0D0994953CF0}"/>
              </a:ext>
            </a:extLst>
          </p:cNvPr>
          <p:cNvSpPr txBox="1"/>
          <p:nvPr/>
        </p:nvSpPr>
        <p:spPr>
          <a:xfrm>
            <a:off x="6785728" y="1144473"/>
            <a:ext cx="1619482" cy="369332"/>
          </a:xfrm>
          <a:prstGeom prst="rect">
            <a:avLst/>
          </a:prstGeom>
          <a:noFill/>
        </p:spPr>
        <p:txBody>
          <a:bodyPr wrap="none" rtlCol="0">
            <a:spAutoFit/>
          </a:bodyPr>
          <a:lstStyle/>
          <a:p>
            <a:r>
              <a:rPr lang="en-US" dirty="0"/>
              <a:t>Memory kernal</a:t>
            </a:r>
          </a:p>
        </p:txBody>
      </p:sp>
      <p:cxnSp>
        <p:nvCxnSpPr>
          <p:cNvPr id="55" name="Straight Arrow Connector 54">
            <a:extLst>
              <a:ext uri="{FF2B5EF4-FFF2-40B4-BE49-F238E27FC236}">
                <a16:creationId xmlns:a16="http://schemas.microsoft.com/office/drawing/2014/main" id="{0E6B1064-DDEE-C9E2-462C-AA3F7CB8E745}"/>
              </a:ext>
            </a:extLst>
          </p:cNvPr>
          <p:cNvCxnSpPr>
            <a:cxnSpLocks/>
          </p:cNvCxnSpPr>
          <p:nvPr/>
        </p:nvCxnSpPr>
        <p:spPr>
          <a:xfrm flipH="1">
            <a:off x="8955124" y="1739604"/>
            <a:ext cx="112482" cy="184929"/>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BC279AB-BA4D-3432-125A-33BE852C0A69}"/>
              </a:ext>
            </a:extLst>
          </p:cNvPr>
          <p:cNvSpPr txBox="1"/>
          <p:nvPr/>
        </p:nvSpPr>
        <p:spPr>
          <a:xfrm>
            <a:off x="8889145" y="1144473"/>
            <a:ext cx="2103781" cy="369332"/>
          </a:xfrm>
          <a:prstGeom prst="rect">
            <a:avLst/>
          </a:prstGeom>
          <a:noFill/>
        </p:spPr>
        <p:txBody>
          <a:bodyPr wrap="none" rtlCol="0">
            <a:spAutoFit/>
          </a:bodyPr>
          <a:lstStyle/>
          <a:p>
            <a:r>
              <a:rPr lang="en-US" dirty="0"/>
              <a:t>Environmental noise</a:t>
            </a:r>
          </a:p>
        </p:txBody>
      </p:sp>
      <p:cxnSp>
        <p:nvCxnSpPr>
          <p:cNvPr id="57" name="Straight Arrow Connector 56">
            <a:extLst>
              <a:ext uri="{FF2B5EF4-FFF2-40B4-BE49-F238E27FC236}">
                <a16:creationId xmlns:a16="http://schemas.microsoft.com/office/drawing/2014/main" id="{DCFFF4D3-BDAF-3E3C-4B2C-5562F6A0766C}"/>
              </a:ext>
            </a:extLst>
          </p:cNvPr>
          <p:cNvCxnSpPr>
            <a:cxnSpLocks/>
          </p:cNvCxnSpPr>
          <p:nvPr/>
        </p:nvCxnSpPr>
        <p:spPr>
          <a:xfrm>
            <a:off x="3886302" y="1594814"/>
            <a:ext cx="0" cy="223029"/>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98AC8584-9340-ACDF-2D17-A5675A0B9D63}"/>
              </a:ext>
            </a:extLst>
          </p:cNvPr>
          <p:cNvSpPr txBox="1"/>
          <p:nvPr/>
        </p:nvSpPr>
        <p:spPr>
          <a:xfrm>
            <a:off x="3266107" y="1137235"/>
            <a:ext cx="1294200" cy="369332"/>
          </a:xfrm>
          <a:prstGeom prst="rect">
            <a:avLst/>
          </a:prstGeom>
          <a:noFill/>
        </p:spPr>
        <p:txBody>
          <a:bodyPr wrap="none" rtlCol="0">
            <a:spAutoFit/>
          </a:bodyPr>
          <a:lstStyle/>
          <a:p>
            <a:r>
              <a:rPr lang="en-US" dirty="0"/>
              <a:t>Free energy</a:t>
            </a:r>
          </a:p>
        </p:txBody>
      </p:sp>
      <p:sp>
        <p:nvSpPr>
          <p:cNvPr id="65" name="TextBox 64">
            <a:extLst>
              <a:ext uri="{FF2B5EF4-FFF2-40B4-BE49-F238E27FC236}">
                <a16:creationId xmlns:a16="http://schemas.microsoft.com/office/drawing/2014/main" id="{909C999D-C2EE-E0F2-006D-F6F9F254767D}"/>
              </a:ext>
            </a:extLst>
          </p:cNvPr>
          <p:cNvSpPr txBox="1"/>
          <p:nvPr/>
        </p:nvSpPr>
        <p:spPr>
          <a:xfrm>
            <a:off x="174342" y="6320006"/>
            <a:ext cx="6870422" cy="338554"/>
          </a:xfrm>
          <a:prstGeom prst="rect">
            <a:avLst/>
          </a:prstGeom>
          <a:noFill/>
        </p:spPr>
        <p:txBody>
          <a:bodyPr wrap="square">
            <a:spAutoFit/>
          </a:bodyPr>
          <a:lstStyle/>
          <a:p>
            <a:r>
              <a:rPr lang="en-US" sz="1600" b="1" i="1" dirty="0">
                <a:solidFill>
                  <a:srgbClr val="222222"/>
                </a:solidFill>
                <a:effectLst/>
                <a:latin typeface="Arial" panose="020B0604020202020204" pitchFamily="34" charset="0"/>
              </a:rPr>
              <a:t>Pinchen Xie, Roberto Car and Weinan E. arXiv:2211.06558 (2022).</a:t>
            </a:r>
            <a:endParaRPr lang="en-US" sz="1600" b="1" dirty="0"/>
          </a:p>
        </p:txBody>
      </p:sp>
      <p:sp>
        <p:nvSpPr>
          <p:cNvPr id="14" name="TextBox 13">
            <a:extLst>
              <a:ext uri="{FF2B5EF4-FFF2-40B4-BE49-F238E27FC236}">
                <a16:creationId xmlns:a16="http://schemas.microsoft.com/office/drawing/2014/main" id="{FE211470-B67C-B4E6-7342-1522A3C7AB3A}"/>
              </a:ext>
            </a:extLst>
          </p:cNvPr>
          <p:cNvSpPr txBox="1"/>
          <p:nvPr/>
        </p:nvSpPr>
        <p:spPr>
          <a:xfrm>
            <a:off x="174342" y="2297425"/>
            <a:ext cx="1577676" cy="461665"/>
          </a:xfrm>
          <a:prstGeom prst="rect">
            <a:avLst/>
          </a:prstGeom>
          <a:noFill/>
        </p:spPr>
        <p:txBody>
          <a:bodyPr wrap="none" rtlCol="0">
            <a:spAutoFit/>
          </a:bodyPr>
          <a:lstStyle/>
          <a:p>
            <a:r>
              <a:rPr lang="en-US" sz="2400" b="1" dirty="0">
                <a:solidFill>
                  <a:schemeClr val="accent2"/>
                </a:solidFill>
              </a:rPr>
              <a:t>Basic ideas</a:t>
            </a:r>
          </a:p>
        </p:txBody>
      </p:sp>
      <p:cxnSp>
        <p:nvCxnSpPr>
          <p:cNvPr id="15" name="Straight Arrow Connector 14">
            <a:extLst>
              <a:ext uri="{FF2B5EF4-FFF2-40B4-BE49-F238E27FC236}">
                <a16:creationId xmlns:a16="http://schemas.microsoft.com/office/drawing/2014/main" id="{CF4723B3-DE8B-45BE-3C56-7798F9C6707C}"/>
              </a:ext>
            </a:extLst>
          </p:cNvPr>
          <p:cNvCxnSpPr>
            <a:cxnSpLocks/>
          </p:cNvCxnSpPr>
          <p:nvPr/>
        </p:nvCxnSpPr>
        <p:spPr>
          <a:xfrm>
            <a:off x="4061825" y="2380219"/>
            <a:ext cx="218075" cy="463001"/>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74FB46A-9B9B-99E0-9560-95C7310C5BFF}"/>
                  </a:ext>
                </a:extLst>
              </p:cNvPr>
              <p:cNvSpPr txBox="1"/>
              <p:nvPr/>
            </p:nvSpPr>
            <p:spPr>
              <a:xfrm>
                <a:off x="213188" y="2950156"/>
                <a:ext cx="3848637" cy="1015663"/>
              </a:xfrm>
              <a:prstGeom prst="rect">
                <a:avLst/>
              </a:prstGeom>
              <a:noFill/>
            </p:spPr>
            <p:txBody>
              <a:bodyPr wrap="square">
                <a:spAutoFit/>
              </a:bodyPr>
              <a:lstStyle/>
              <a:p>
                <a:pPr algn="ctr"/>
                <a14:m>
                  <m:oMath xmlns:m="http://schemas.openxmlformats.org/officeDocument/2006/math">
                    <m:r>
                      <a:rPr lang="en-US" sz="2000" b="0" i="1" smtClean="0">
                        <a:solidFill>
                          <a:schemeClr val="accent2"/>
                        </a:solidFill>
                        <a:latin typeface="Cambria Math" panose="02040503050406030204" pitchFamily="18" charset="0"/>
                      </a:rPr>
                      <m:t>𝜓</m:t>
                    </m:r>
                    <m:d>
                      <m:dPr>
                        <m:ctrlPr>
                          <a:rPr lang="en-US" sz="2000" i="1" smtClean="0">
                            <a:solidFill>
                              <a:schemeClr val="accent2"/>
                            </a:solidFill>
                            <a:latin typeface="Cambria Math" panose="02040503050406030204" pitchFamily="18" charset="0"/>
                          </a:rPr>
                        </m:ctrlPr>
                      </m:dPr>
                      <m:e>
                        <m:r>
                          <a:rPr lang="en-US" sz="2000" b="0" i="1" smtClean="0">
                            <a:solidFill>
                              <a:schemeClr val="accent2"/>
                            </a:solidFill>
                            <a:latin typeface="Cambria Math" panose="02040503050406030204" pitchFamily="18" charset="0"/>
                          </a:rPr>
                          <m:t>𝑡</m:t>
                        </m:r>
                      </m:e>
                    </m:d>
                    <m:r>
                      <a:rPr lang="en-US" sz="2000" b="0" i="1" smtClean="0">
                        <a:solidFill>
                          <a:schemeClr val="accent2"/>
                        </a:solidFill>
                        <a:latin typeface="Cambria Math" panose="02040503050406030204" pitchFamily="18" charset="0"/>
                      </a:rPr>
                      <m:t>:</m:t>
                    </m:r>
                  </m:oMath>
                </a14:m>
                <a:r>
                  <a:rPr lang="en-US" sz="2000" dirty="0">
                    <a:solidFill>
                      <a:schemeClr val="accent2"/>
                    </a:solidFill>
                  </a:rPr>
                  <a:t> data from</a:t>
                </a:r>
              </a:p>
              <a:p>
                <a:pPr algn="ctr"/>
                <a:r>
                  <a:rPr lang="en-US" sz="2000" i="1" dirty="0">
                    <a:solidFill>
                      <a:schemeClr val="accent2"/>
                    </a:solidFill>
                  </a:rPr>
                  <a:t>ab initio</a:t>
                </a:r>
                <a:r>
                  <a:rPr lang="en-US" sz="2000" dirty="0">
                    <a:solidFill>
                      <a:schemeClr val="accent2"/>
                    </a:solidFill>
                  </a:rPr>
                  <a:t>-level </a:t>
                </a:r>
              </a:p>
              <a:p>
                <a:pPr algn="ctr"/>
                <a:r>
                  <a:rPr lang="en-US" sz="2000" dirty="0">
                    <a:solidFill>
                      <a:schemeClr val="accent2"/>
                    </a:solidFill>
                  </a:rPr>
                  <a:t>Molecular Dynamics</a:t>
                </a:r>
              </a:p>
            </p:txBody>
          </p:sp>
        </mc:Choice>
        <mc:Fallback xmlns="">
          <p:sp>
            <p:nvSpPr>
              <p:cNvPr id="19" name="TextBox 18">
                <a:extLst>
                  <a:ext uri="{FF2B5EF4-FFF2-40B4-BE49-F238E27FC236}">
                    <a16:creationId xmlns:a16="http://schemas.microsoft.com/office/drawing/2014/main" id="{974FB46A-9B9B-99E0-9560-95C7310C5BFF}"/>
                  </a:ext>
                </a:extLst>
              </p:cNvPr>
              <p:cNvSpPr txBox="1">
                <a:spLocks noRot="1" noChangeAspect="1" noMove="1" noResize="1" noEditPoints="1" noAdjustHandles="1" noChangeArrowheads="1" noChangeShapeType="1" noTextEdit="1"/>
              </p:cNvSpPr>
              <p:nvPr/>
            </p:nvSpPr>
            <p:spPr>
              <a:xfrm>
                <a:off x="213188" y="2950156"/>
                <a:ext cx="3848637" cy="1015663"/>
              </a:xfrm>
              <a:prstGeom prst="rect">
                <a:avLst/>
              </a:prstGeom>
              <a:blipFill>
                <a:blip r:embed="rId5"/>
                <a:stretch>
                  <a:fillRect t="-3593" b="-9581"/>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2D125817-2DD8-DB79-6FB0-86905B28163A}"/>
              </a:ext>
            </a:extLst>
          </p:cNvPr>
          <p:cNvSpPr txBox="1"/>
          <p:nvPr/>
        </p:nvSpPr>
        <p:spPr>
          <a:xfrm>
            <a:off x="3188054" y="3018130"/>
            <a:ext cx="2816955" cy="707886"/>
          </a:xfrm>
          <a:prstGeom prst="rect">
            <a:avLst/>
          </a:prstGeom>
          <a:noFill/>
        </p:spPr>
        <p:txBody>
          <a:bodyPr wrap="square">
            <a:spAutoFit/>
          </a:bodyPr>
          <a:lstStyle/>
          <a:p>
            <a:pPr algn="ctr"/>
            <a:r>
              <a:rPr lang="en-US" sz="2000" dirty="0">
                <a:solidFill>
                  <a:schemeClr val="accent2"/>
                </a:solidFill>
              </a:rPr>
              <a:t>Empirical force fields</a:t>
            </a:r>
          </a:p>
          <a:p>
            <a:pPr algn="ctr"/>
            <a:r>
              <a:rPr lang="en-US" sz="2000" dirty="0">
                <a:solidFill>
                  <a:schemeClr val="accent2"/>
                </a:solidFill>
              </a:rPr>
              <a:t> or neural network ansatz</a:t>
            </a:r>
          </a:p>
        </p:txBody>
      </p:sp>
      <p:cxnSp>
        <p:nvCxnSpPr>
          <p:cNvPr id="42" name="Straight Arrow Connector 41">
            <a:extLst>
              <a:ext uri="{FF2B5EF4-FFF2-40B4-BE49-F238E27FC236}">
                <a16:creationId xmlns:a16="http://schemas.microsoft.com/office/drawing/2014/main" id="{C952226E-D4BF-68D5-1B85-AC42CC48BDBC}"/>
              </a:ext>
            </a:extLst>
          </p:cNvPr>
          <p:cNvCxnSpPr>
            <a:cxnSpLocks/>
          </p:cNvCxnSpPr>
          <p:nvPr/>
        </p:nvCxnSpPr>
        <p:spPr>
          <a:xfrm>
            <a:off x="8938561" y="2374778"/>
            <a:ext cx="408437" cy="236941"/>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BB2E50F-6042-B120-504E-C3318AB16B69}"/>
              </a:ext>
            </a:extLst>
          </p:cNvPr>
          <p:cNvCxnSpPr>
            <a:cxnSpLocks/>
          </p:cNvCxnSpPr>
          <p:nvPr/>
        </p:nvCxnSpPr>
        <p:spPr>
          <a:xfrm>
            <a:off x="6654904" y="2360789"/>
            <a:ext cx="302437" cy="360535"/>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D5C5426-C68F-3A90-D348-09EB246A9AA8}"/>
                  </a:ext>
                </a:extLst>
              </p:cNvPr>
              <p:cNvSpPr txBox="1"/>
              <p:nvPr/>
            </p:nvSpPr>
            <p:spPr>
              <a:xfrm>
                <a:off x="5972948" y="3018130"/>
                <a:ext cx="2965613" cy="1323439"/>
              </a:xfrm>
              <a:prstGeom prst="rect">
                <a:avLst/>
              </a:prstGeom>
              <a:noFill/>
            </p:spPr>
            <p:txBody>
              <a:bodyPr wrap="square">
                <a:spAutoFit/>
              </a:bodyPr>
              <a:lstStyle/>
              <a:p>
                <a:pPr algn="ctr"/>
                <a:r>
                  <a:rPr lang="en-US" sz="2000" dirty="0">
                    <a:solidFill>
                      <a:schemeClr val="accent2"/>
                    </a:solidFill>
                  </a:rPr>
                  <a:t>Imposing second fluctuation-dissipation theorem</a:t>
                </a:r>
              </a:p>
              <a:p>
                <a:pPr algn="ctr"/>
                <a14:m>
                  <m:oMathPara xmlns:m="http://schemas.openxmlformats.org/officeDocument/2006/math">
                    <m:oMathParaPr>
                      <m:jc m:val="centerGroup"/>
                    </m:oMathParaPr>
                    <m:oMath xmlns:m="http://schemas.openxmlformats.org/officeDocument/2006/math">
                      <m:r>
                        <a:rPr lang="en-US" sz="2000" b="0" i="1" smtClean="0">
                          <a:solidFill>
                            <a:schemeClr val="accent2"/>
                          </a:solidFill>
                          <a:latin typeface="Cambria Math" panose="02040503050406030204" pitchFamily="18" charset="0"/>
                        </a:rPr>
                        <m:t>𝐾</m:t>
                      </m:r>
                      <m:d>
                        <m:dPr>
                          <m:ctrlPr>
                            <a:rPr lang="en-US" sz="2000" i="1" smtClean="0">
                              <a:solidFill>
                                <a:schemeClr val="accent2"/>
                              </a:solidFill>
                              <a:latin typeface="Cambria Math" panose="02040503050406030204" pitchFamily="18" charset="0"/>
                            </a:rPr>
                          </m:ctrlPr>
                        </m:dPr>
                        <m:e>
                          <m:r>
                            <a:rPr lang="en-US" sz="2000" b="0" i="1" smtClean="0">
                              <a:solidFill>
                                <a:schemeClr val="accent2"/>
                              </a:solidFill>
                              <a:latin typeface="Cambria Math" panose="02040503050406030204" pitchFamily="18" charset="0"/>
                            </a:rPr>
                            <m:t>𝑠</m:t>
                          </m:r>
                        </m:e>
                      </m:d>
                      <m:r>
                        <a:rPr lang="en-US" sz="2000" b="0" i="1" smtClean="0">
                          <a:solidFill>
                            <a:schemeClr val="accent2"/>
                          </a:solidFill>
                          <a:latin typeface="Cambria Math" panose="02040503050406030204" pitchFamily="18" charset="0"/>
                        </a:rPr>
                        <m:t>∝⟨</m:t>
                      </m:r>
                      <m:r>
                        <a:rPr lang="en-US" sz="2000" b="0" i="1" smtClean="0">
                          <a:solidFill>
                            <a:schemeClr val="accent2"/>
                          </a:solidFill>
                          <a:latin typeface="Cambria Math" panose="02040503050406030204" pitchFamily="18" charset="0"/>
                        </a:rPr>
                        <m:t>𝑅</m:t>
                      </m:r>
                      <m:d>
                        <m:dPr>
                          <m:ctrlPr>
                            <a:rPr lang="en-US" sz="2000" i="1" smtClean="0">
                              <a:solidFill>
                                <a:schemeClr val="accent2"/>
                              </a:solidFill>
                              <a:latin typeface="Cambria Math" panose="02040503050406030204" pitchFamily="18" charset="0"/>
                            </a:rPr>
                          </m:ctrlPr>
                        </m:dPr>
                        <m:e>
                          <m:r>
                            <a:rPr lang="en-US" sz="2000" b="0" i="1" smtClean="0">
                              <a:solidFill>
                                <a:schemeClr val="accent2"/>
                              </a:solidFill>
                              <a:latin typeface="Cambria Math" panose="02040503050406030204" pitchFamily="18" charset="0"/>
                            </a:rPr>
                            <m:t>0</m:t>
                          </m:r>
                        </m:e>
                      </m:d>
                      <m:r>
                        <a:rPr lang="en-US" sz="2000" b="0" i="1" smtClean="0">
                          <a:solidFill>
                            <a:schemeClr val="accent2"/>
                          </a:solidFill>
                          <a:latin typeface="Cambria Math" panose="02040503050406030204" pitchFamily="18" charset="0"/>
                        </a:rPr>
                        <m:t>𝑅</m:t>
                      </m:r>
                      <m:r>
                        <a:rPr lang="en-US" sz="2000" b="0" i="1" smtClean="0">
                          <a:solidFill>
                            <a:schemeClr val="accent2"/>
                          </a:solidFill>
                          <a:latin typeface="Cambria Math" panose="02040503050406030204" pitchFamily="18" charset="0"/>
                        </a:rPr>
                        <m:t>(</m:t>
                      </m:r>
                      <m:r>
                        <a:rPr lang="en-US" sz="2000" b="0" i="1" smtClean="0">
                          <a:solidFill>
                            <a:schemeClr val="accent2"/>
                          </a:solidFill>
                          <a:latin typeface="Cambria Math" panose="02040503050406030204" pitchFamily="18" charset="0"/>
                        </a:rPr>
                        <m:t>𝑠</m:t>
                      </m:r>
                      <m:r>
                        <a:rPr lang="en-US" sz="2000" b="0" i="1" smtClean="0">
                          <a:solidFill>
                            <a:schemeClr val="accent2"/>
                          </a:solidFill>
                          <a:latin typeface="Cambria Math" panose="02040503050406030204" pitchFamily="18" charset="0"/>
                        </a:rPr>
                        <m:t>)⟩</m:t>
                      </m:r>
                    </m:oMath>
                  </m:oMathPara>
                </a14:m>
                <a:endParaRPr lang="en-US" sz="2000" dirty="0">
                  <a:solidFill>
                    <a:schemeClr val="accent2"/>
                  </a:solidFill>
                </a:endParaRPr>
              </a:p>
            </p:txBody>
          </p:sp>
        </mc:Choice>
        <mc:Fallback xmlns="">
          <p:sp>
            <p:nvSpPr>
              <p:cNvPr id="45" name="TextBox 44">
                <a:extLst>
                  <a:ext uri="{FF2B5EF4-FFF2-40B4-BE49-F238E27FC236}">
                    <a16:creationId xmlns:a16="http://schemas.microsoft.com/office/drawing/2014/main" id="{7D5C5426-C68F-3A90-D348-09EB246A9AA8}"/>
                  </a:ext>
                </a:extLst>
              </p:cNvPr>
              <p:cNvSpPr txBox="1">
                <a:spLocks noRot="1" noChangeAspect="1" noMove="1" noResize="1" noEditPoints="1" noAdjustHandles="1" noChangeArrowheads="1" noChangeShapeType="1" noTextEdit="1"/>
              </p:cNvSpPr>
              <p:nvPr/>
            </p:nvSpPr>
            <p:spPr>
              <a:xfrm>
                <a:off x="5972948" y="3018130"/>
                <a:ext cx="2965613" cy="1323439"/>
              </a:xfrm>
              <a:prstGeom prst="rect">
                <a:avLst/>
              </a:prstGeom>
              <a:blipFill>
                <a:blip r:embed="rId6"/>
                <a:stretch>
                  <a:fillRect t="-2304" b="-4147"/>
                </a:stretch>
              </a:blipFill>
            </p:spPr>
            <p:txBody>
              <a:bodyPr/>
              <a:lstStyle/>
              <a:p>
                <a:r>
                  <a:rPr lang="en-US">
                    <a:noFill/>
                  </a:rPr>
                  <a:t> </a:t>
                </a:r>
              </a:p>
            </p:txBody>
          </p:sp>
        </mc:Fallback>
      </mc:AlternateContent>
      <p:cxnSp>
        <p:nvCxnSpPr>
          <p:cNvPr id="54" name="Straight Arrow Connector 53">
            <a:extLst>
              <a:ext uri="{FF2B5EF4-FFF2-40B4-BE49-F238E27FC236}">
                <a16:creationId xmlns:a16="http://schemas.microsoft.com/office/drawing/2014/main" id="{D82203C8-AE00-3015-53EA-CA71FDBBF990}"/>
              </a:ext>
            </a:extLst>
          </p:cNvPr>
          <p:cNvCxnSpPr>
            <a:cxnSpLocks/>
          </p:cNvCxnSpPr>
          <p:nvPr/>
        </p:nvCxnSpPr>
        <p:spPr>
          <a:xfrm>
            <a:off x="2562176" y="2380219"/>
            <a:ext cx="0" cy="523072"/>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E4A79D5E-8B1D-5261-0C33-788276343590}"/>
              </a:ext>
            </a:extLst>
          </p:cNvPr>
          <p:cNvSpPr txBox="1"/>
          <p:nvPr/>
        </p:nvSpPr>
        <p:spPr>
          <a:xfrm>
            <a:off x="4786912" y="4881346"/>
            <a:ext cx="3618281" cy="1723549"/>
          </a:xfrm>
          <a:prstGeom prst="rect">
            <a:avLst/>
          </a:prstGeom>
          <a:noFill/>
        </p:spPr>
        <p:txBody>
          <a:bodyPr wrap="square" rtlCol="0">
            <a:spAutoFit/>
          </a:bodyPr>
          <a:lstStyle/>
          <a:p>
            <a:pPr algn="ctr"/>
            <a:r>
              <a:rPr lang="en-US" u="sng" dirty="0"/>
              <a:t>Relevant works:</a:t>
            </a:r>
          </a:p>
          <a:p>
            <a:pPr marL="285750" indent="-285750">
              <a:buFont typeface="Arial" panose="020B0604020202020204" pitchFamily="34" charset="0"/>
              <a:buChar char="•"/>
            </a:pPr>
            <a:r>
              <a:rPr lang="en-US" sz="1400" b="0" i="0" dirty="0">
                <a:effectLst/>
                <a:latin typeface="Arial" panose="020B0604020202020204" pitchFamily="34" charset="0"/>
              </a:rPr>
              <a:t>M. </a:t>
            </a:r>
            <a:r>
              <a:rPr lang="en-US" sz="1400" b="0" i="0" dirty="0" err="1">
                <a:effectLst/>
                <a:latin typeface="Arial" panose="020B0604020202020204" pitchFamily="34" charset="0"/>
              </a:rPr>
              <a:t>Ceriotti</a:t>
            </a:r>
            <a:r>
              <a:rPr lang="en-US" sz="1400" b="0" i="0" dirty="0">
                <a:effectLst/>
                <a:latin typeface="Arial" panose="020B0604020202020204" pitchFamily="34" charset="0"/>
              </a:rPr>
              <a:t>, G. </a:t>
            </a:r>
            <a:r>
              <a:rPr lang="en-US" sz="1400" b="0" i="0" dirty="0" err="1">
                <a:effectLst/>
                <a:latin typeface="Arial" panose="020B0604020202020204" pitchFamily="34" charset="0"/>
              </a:rPr>
              <a:t>Bussi</a:t>
            </a:r>
            <a:r>
              <a:rPr lang="en-US" sz="1400" b="0" i="0" dirty="0">
                <a:effectLst/>
                <a:latin typeface="Arial" panose="020B0604020202020204" pitchFamily="34" charset="0"/>
              </a:rPr>
              <a:t>, and M. </a:t>
            </a:r>
            <a:r>
              <a:rPr lang="en-US" sz="1400" b="0" i="0" dirty="0" err="1">
                <a:effectLst/>
                <a:latin typeface="Arial" panose="020B0604020202020204" pitchFamily="34" charset="0"/>
              </a:rPr>
              <a:t>Parrinello</a:t>
            </a:r>
            <a:r>
              <a:rPr lang="en-US" sz="1400" b="0" i="0" dirty="0">
                <a:effectLst/>
                <a:latin typeface="Arial" panose="020B0604020202020204" pitchFamily="34" charset="0"/>
              </a:rPr>
              <a:t>, </a:t>
            </a:r>
          </a:p>
          <a:p>
            <a:r>
              <a:rPr lang="en-US" sz="1400" b="0" i="0" dirty="0">
                <a:effectLst/>
                <a:latin typeface="Arial" panose="020B0604020202020204" pitchFamily="34" charset="0"/>
              </a:rPr>
              <a:t>      PRL 102, 020601 (2009)</a:t>
            </a:r>
            <a:endParaRPr lang="en-US" sz="1400" dirty="0"/>
          </a:p>
          <a:p>
            <a:pPr marL="285750" indent="-285750">
              <a:buFont typeface="Arial" panose="020B0604020202020204" pitchFamily="34" charset="0"/>
              <a:buChar char="•"/>
            </a:pPr>
            <a:r>
              <a:rPr lang="en-US" sz="1400" b="0" i="0" dirty="0">
                <a:effectLst/>
                <a:latin typeface="Arial" panose="020B0604020202020204" pitchFamily="34" charset="0"/>
              </a:rPr>
              <a:t>H. Lei, N. A. Baker, and X. Li, </a:t>
            </a:r>
          </a:p>
          <a:p>
            <a:r>
              <a:rPr lang="en-US" sz="1400" b="0" i="0" dirty="0">
                <a:effectLst/>
                <a:latin typeface="Arial" panose="020B0604020202020204" pitchFamily="34" charset="0"/>
              </a:rPr>
              <a:t>      PNAS 113, 14183 (2016)</a:t>
            </a:r>
          </a:p>
          <a:p>
            <a:pPr marL="285750" indent="-285750">
              <a:buFont typeface="Arial" panose="020B0604020202020204" pitchFamily="34" charset="0"/>
              <a:buChar char="•"/>
            </a:pPr>
            <a:r>
              <a:rPr lang="en-US" sz="1400" dirty="0">
                <a:latin typeface="Arial" panose="020B0604020202020204" pitchFamily="34" charset="0"/>
              </a:rPr>
              <a:t>…</a:t>
            </a:r>
            <a:endParaRPr lang="en-US" sz="1400" dirty="0"/>
          </a:p>
          <a:p>
            <a:endParaRPr lang="en-US" dirty="0"/>
          </a:p>
        </p:txBody>
      </p:sp>
      <p:sp>
        <p:nvSpPr>
          <p:cNvPr id="63" name="TextBox 62">
            <a:extLst>
              <a:ext uri="{FF2B5EF4-FFF2-40B4-BE49-F238E27FC236}">
                <a16:creationId xmlns:a16="http://schemas.microsoft.com/office/drawing/2014/main" id="{A2084957-625F-64E5-CA55-5FED8D261CBA}"/>
              </a:ext>
            </a:extLst>
          </p:cNvPr>
          <p:cNvSpPr txBox="1"/>
          <p:nvPr/>
        </p:nvSpPr>
        <p:spPr>
          <a:xfrm>
            <a:off x="9636367" y="4348991"/>
            <a:ext cx="2655743" cy="1015663"/>
          </a:xfrm>
          <a:prstGeom prst="rect">
            <a:avLst/>
          </a:prstGeom>
          <a:noFill/>
        </p:spPr>
        <p:txBody>
          <a:bodyPr wrap="square">
            <a:spAutoFit/>
          </a:bodyPr>
          <a:lstStyle/>
          <a:p>
            <a:r>
              <a:rPr lang="en-US" u="sng" dirty="0"/>
              <a:t>Relevant works:</a:t>
            </a:r>
          </a:p>
          <a:p>
            <a:pPr marL="285750" indent="-285750">
              <a:buFont typeface="Arial" panose="020B0604020202020204" pitchFamily="34" charset="0"/>
              <a:buChar char="•"/>
            </a:pPr>
            <a:r>
              <a:rPr lang="en-US" sz="1400" b="0" i="0" dirty="0">
                <a:effectLst/>
                <a:latin typeface="Arial" panose="020B0604020202020204" pitchFamily="34" charset="0"/>
              </a:rPr>
              <a:t>A. J. </a:t>
            </a:r>
            <a:r>
              <a:rPr lang="en-US" sz="1400" b="0" i="0" dirty="0" err="1">
                <a:effectLst/>
                <a:latin typeface="Arial" panose="020B0604020202020204" pitchFamily="34" charset="0"/>
              </a:rPr>
              <a:t>Chorin</a:t>
            </a:r>
            <a:r>
              <a:rPr lang="en-US" sz="1400" b="0" i="0" dirty="0">
                <a:effectLst/>
                <a:latin typeface="Arial" panose="020B0604020202020204" pitchFamily="34" charset="0"/>
              </a:rPr>
              <a:t> and F. Lu, </a:t>
            </a:r>
          </a:p>
          <a:p>
            <a:r>
              <a:rPr lang="en-US" sz="1400" dirty="0">
                <a:latin typeface="Arial" panose="020B0604020202020204" pitchFamily="34" charset="0"/>
              </a:rPr>
              <a:t>      </a:t>
            </a:r>
            <a:r>
              <a:rPr lang="en-US" sz="1400" b="0" i="0" dirty="0">
                <a:effectLst/>
                <a:latin typeface="Arial" panose="020B0604020202020204" pitchFamily="34" charset="0"/>
              </a:rPr>
              <a:t>PNAS 112, 9804 (2015)</a:t>
            </a:r>
          </a:p>
          <a:p>
            <a:pPr marL="285750" indent="-285750">
              <a:buFont typeface="Arial" panose="020B0604020202020204" pitchFamily="34" charset="0"/>
              <a:buChar char="•"/>
            </a:pPr>
            <a:r>
              <a:rPr lang="en-US" sz="1400" dirty="0">
                <a:latin typeface="Arial" panose="020B0604020202020204" pitchFamily="34" charset="0"/>
              </a:rPr>
              <a:t>…</a:t>
            </a:r>
            <a:endParaRPr lang="en-US" sz="1400" b="0" i="0" dirty="0">
              <a:effectLst/>
              <a:latin typeface="Arial" panose="020B0604020202020204" pitchFamily="34" charset="0"/>
            </a:endParaRPr>
          </a:p>
        </p:txBody>
      </p:sp>
      <p:cxnSp>
        <p:nvCxnSpPr>
          <p:cNvPr id="64" name="Straight Arrow Connector 63">
            <a:extLst>
              <a:ext uri="{FF2B5EF4-FFF2-40B4-BE49-F238E27FC236}">
                <a16:creationId xmlns:a16="http://schemas.microsoft.com/office/drawing/2014/main" id="{D9B07194-4E62-735E-1020-106E0A8C5626}"/>
              </a:ext>
            </a:extLst>
          </p:cNvPr>
          <p:cNvCxnSpPr>
            <a:cxnSpLocks/>
          </p:cNvCxnSpPr>
          <p:nvPr/>
        </p:nvCxnSpPr>
        <p:spPr>
          <a:xfrm>
            <a:off x="6963571" y="4418431"/>
            <a:ext cx="0" cy="462915"/>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F979AC56-A957-305D-B197-768C01A98A33}"/>
              </a:ext>
            </a:extLst>
          </p:cNvPr>
          <p:cNvCxnSpPr>
            <a:cxnSpLocks/>
          </p:cNvCxnSpPr>
          <p:nvPr/>
        </p:nvCxnSpPr>
        <p:spPr>
          <a:xfrm>
            <a:off x="10745885" y="3679849"/>
            <a:ext cx="0" cy="462915"/>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7188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D50E10C8-3685-9DFB-CE70-5CCC71414FFC}"/>
                  </a:ext>
                </a:extLst>
              </p:cNvPr>
              <p:cNvSpPr txBox="1"/>
              <p:nvPr/>
            </p:nvSpPr>
            <p:spPr>
              <a:xfrm>
                <a:off x="712219" y="1659822"/>
                <a:ext cx="9483230" cy="7808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panose="02040503050406030204" pitchFamily="18" charset="0"/>
                        </a:rPr>
                        <m:t>𝒎</m:t>
                      </m:r>
                      <m:f>
                        <m:fPr>
                          <m:ctrlPr>
                            <a:rPr lang="en-US" sz="2000" b="1" i="1" smtClean="0">
                              <a:solidFill>
                                <a:schemeClr val="tx1"/>
                              </a:solidFill>
                              <a:latin typeface="Cambria Math" panose="02040503050406030204" pitchFamily="18" charset="0"/>
                            </a:rPr>
                          </m:ctrlPr>
                        </m:fPr>
                        <m:num>
                          <m:sSup>
                            <m:sSupPr>
                              <m:ctrlPr>
                                <a:rPr lang="en-US" sz="2000" b="1" i="1" smtClean="0">
                                  <a:solidFill>
                                    <a:schemeClr val="tx1"/>
                                  </a:solidFill>
                                  <a:latin typeface="Cambria Math" panose="02040503050406030204" pitchFamily="18" charset="0"/>
                                </a:rPr>
                              </m:ctrlPr>
                            </m:sSupPr>
                            <m:e>
                              <m:r>
                                <a:rPr lang="en-US" sz="2000" b="1" i="1" smtClean="0">
                                  <a:solidFill>
                                    <a:schemeClr val="tx1"/>
                                  </a:solidFill>
                                  <a:latin typeface="Cambria Math" panose="02040503050406030204" pitchFamily="18" charset="0"/>
                                </a:rPr>
                                <m:t>𝒅</m:t>
                              </m:r>
                            </m:e>
                            <m:sup>
                              <m:r>
                                <a:rPr lang="en-US" sz="2000" b="1" i="1" smtClean="0">
                                  <a:solidFill>
                                    <a:schemeClr val="tx1"/>
                                  </a:solidFill>
                                  <a:latin typeface="Cambria Math" panose="02040503050406030204" pitchFamily="18" charset="0"/>
                                </a:rPr>
                                <m:t>𝟐</m:t>
                              </m:r>
                            </m:sup>
                          </m:sSup>
                          <m:r>
                            <a:rPr lang="en-US" sz="2000" b="1" i="1" smtClean="0">
                              <a:solidFill>
                                <a:schemeClr val="tx1"/>
                              </a:solidFill>
                              <a:latin typeface="Cambria Math" panose="02040503050406030204" pitchFamily="18" charset="0"/>
                            </a:rPr>
                            <m:t>𝝍</m:t>
                          </m:r>
                          <m:r>
                            <a:rPr lang="en-US" sz="2000" b="1" i="1" smtClean="0">
                              <a:solidFill>
                                <a:schemeClr val="tx1"/>
                              </a:solidFill>
                              <a:latin typeface="Cambria Math" panose="02040503050406030204" pitchFamily="18" charset="0"/>
                            </a:rPr>
                            <m:t>(</m:t>
                          </m:r>
                          <m:r>
                            <a:rPr lang="en-US" sz="2000" b="1" i="1" smtClean="0">
                              <a:solidFill>
                                <a:schemeClr val="tx1"/>
                              </a:solidFill>
                              <a:latin typeface="Cambria Math" panose="02040503050406030204" pitchFamily="18" charset="0"/>
                            </a:rPr>
                            <m:t>𝒕</m:t>
                          </m:r>
                          <m:r>
                            <a:rPr lang="en-US" sz="2000" b="1" i="1" smtClean="0">
                              <a:solidFill>
                                <a:schemeClr val="tx1"/>
                              </a:solidFill>
                              <a:latin typeface="Cambria Math" panose="02040503050406030204" pitchFamily="18" charset="0"/>
                            </a:rPr>
                            <m:t>)</m:t>
                          </m:r>
                        </m:num>
                        <m:den>
                          <m:r>
                            <a:rPr lang="en-US" sz="2000" b="1" i="1" smtClean="0">
                              <a:solidFill>
                                <a:schemeClr val="tx1"/>
                              </a:solidFill>
                              <a:latin typeface="Cambria Math" panose="02040503050406030204" pitchFamily="18" charset="0"/>
                            </a:rPr>
                            <m:t>𝒅</m:t>
                          </m:r>
                          <m:sSup>
                            <m:sSupPr>
                              <m:ctrlPr>
                                <a:rPr lang="en-US" sz="2000" b="1" i="1" smtClean="0">
                                  <a:solidFill>
                                    <a:schemeClr val="tx1"/>
                                  </a:solidFill>
                                  <a:latin typeface="Cambria Math" panose="02040503050406030204" pitchFamily="18" charset="0"/>
                                </a:rPr>
                              </m:ctrlPr>
                            </m:sSupPr>
                            <m:e>
                              <m:r>
                                <a:rPr lang="en-US" sz="2000" b="1" i="1" smtClean="0">
                                  <a:solidFill>
                                    <a:schemeClr val="tx1"/>
                                  </a:solidFill>
                                  <a:latin typeface="Cambria Math" panose="02040503050406030204" pitchFamily="18" charset="0"/>
                                </a:rPr>
                                <m:t>𝒕</m:t>
                              </m:r>
                            </m:e>
                            <m:sup>
                              <m:r>
                                <a:rPr lang="en-US" sz="2000" b="1" i="1" smtClean="0">
                                  <a:solidFill>
                                    <a:schemeClr val="tx1"/>
                                  </a:solidFill>
                                  <a:latin typeface="Cambria Math" panose="02040503050406030204" pitchFamily="18" charset="0"/>
                                </a:rPr>
                                <m:t>𝟐</m:t>
                              </m:r>
                            </m:sup>
                          </m:sSup>
                        </m:den>
                      </m:f>
                      <m:r>
                        <a:rPr lang="en-US" sz="2000" b="1" i="1" smtClean="0">
                          <a:solidFill>
                            <a:schemeClr val="tx1"/>
                          </a:solidFill>
                          <a:latin typeface="Cambria Math" panose="02040503050406030204" pitchFamily="18" charset="0"/>
                        </a:rPr>
                        <m:t>=−</m:t>
                      </m:r>
                      <m:r>
                        <a:rPr lang="en-US" sz="2000" b="1" i="0" smtClean="0">
                          <a:solidFill>
                            <a:schemeClr val="tx1"/>
                          </a:solidFill>
                          <a:latin typeface="Cambria Math" panose="02040503050406030204" pitchFamily="18" charset="0"/>
                        </a:rPr>
                        <m:t>𝛁</m:t>
                      </m:r>
                      <m:r>
                        <a:rPr lang="en-US" sz="2000" b="1" i="1" smtClean="0">
                          <a:solidFill>
                            <a:schemeClr val="tx1"/>
                          </a:solidFill>
                          <a:latin typeface="Cambria Math" panose="02040503050406030204" pitchFamily="18" charset="0"/>
                        </a:rPr>
                        <m:t>𝑮</m:t>
                      </m:r>
                      <m:d>
                        <m:dPr>
                          <m:ctrlPr>
                            <a:rPr lang="en-US" sz="2000" b="1" i="1" smtClean="0">
                              <a:solidFill>
                                <a:schemeClr val="tx1"/>
                              </a:solidFill>
                              <a:latin typeface="Cambria Math" panose="02040503050406030204" pitchFamily="18" charset="0"/>
                            </a:rPr>
                          </m:ctrlPr>
                        </m:dPr>
                        <m:e>
                          <m:r>
                            <a:rPr lang="en-US" sz="2000" b="1" i="1" smtClean="0">
                              <a:solidFill>
                                <a:schemeClr val="tx1"/>
                              </a:solidFill>
                              <a:latin typeface="Cambria Math" panose="02040503050406030204" pitchFamily="18" charset="0"/>
                            </a:rPr>
                            <m:t>𝝍</m:t>
                          </m:r>
                          <m:r>
                            <a:rPr lang="en-US" sz="2000" b="1" i="1" smtClean="0">
                              <a:solidFill>
                                <a:schemeClr val="tx1"/>
                              </a:solidFill>
                              <a:latin typeface="Cambria Math" panose="02040503050406030204" pitchFamily="18" charset="0"/>
                            </a:rPr>
                            <m:t>(</m:t>
                          </m:r>
                          <m:r>
                            <a:rPr lang="en-US" sz="2000" b="1" i="1" smtClean="0">
                              <a:solidFill>
                                <a:schemeClr val="tx1"/>
                              </a:solidFill>
                              <a:latin typeface="Cambria Math" panose="02040503050406030204" pitchFamily="18" charset="0"/>
                            </a:rPr>
                            <m:t>𝒕</m:t>
                          </m:r>
                          <m:r>
                            <a:rPr lang="en-US" sz="2000" b="1" i="1" smtClean="0">
                              <a:solidFill>
                                <a:schemeClr val="tx1"/>
                              </a:solidFill>
                              <a:latin typeface="Cambria Math" panose="02040503050406030204" pitchFamily="18" charset="0"/>
                            </a:rPr>
                            <m:t>)</m:t>
                          </m:r>
                        </m:e>
                      </m:d>
                      <m:r>
                        <a:rPr lang="en-US" sz="2000" b="1" i="1" smtClean="0">
                          <a:solidFill>
                            <a:schemeClr val="tx1"/>
                          </a:solidFill>
                          <a:latin typeface="Cambria Math" panose="02040503050406030204" pitchFamily="18" charset="0"/>
                        </a:rPr>
                        <m:t>+</m:t>
                      </m:r>
                      <m:r>
                        <a:rPr lang="en-US" sz="2000" b="1" i="1" smtClean="0">
                          <a:solidFill>
                            <a:schemeClr val="tx1"/>
                          </a:solidFill>
                          <a:latin typeface="Cambria Math" panose="02040503050406030204" pitchFamily="18" charset="0"/>
                        </a:rPr>
                        <m:t>𝑭</m:t>
                      </m:r>
                      <m:r>
                        <a:rPr lang="en-US" sz="2000" b="1" i="1" smtClean="0">
                          <a:solidFill>
                            <a:schemeClr val="tx1"/>
                          </a:solidFill>
                          <a:latin typeface="Cambria Math" panose="02040503050406030204" pitchFamily="18" charset="0"/>
                        </a:rPr>
                        <m:t>(</m:t>
                      </m:r>
                      <m:r>
                        <a:rPr lang="en-US" sz="2000" b="1" i="1" smtClean="0">
                          <a:solidFill>
                            <a:schemeClr val="tx1"/>
                          </a:solidFill>
                          <a:latin typeface="Cambria Math" panose="02040503050406030204" pitchFamily="18" charset="0"/>
                        </a:rPr>
                        <m:t>𝒕</m:t>
                      </m:r>
                      <m:r>
                        <a:rPr lang="en-US" sz="2000" b="1" i="1" smtClean="0">
                          <a:solidFill>
                            <a:schemeClr val="tx1"/>
                          </a:solidFill>
                          <a:latin typeface="Cambria Math" panose="02040503050406030204" pitchFamily="18" charset="0"/>
                        </a:rPr>
                        <m:t>)+</m:t>
                      </m:r>
                      <m:nary>
                        <m:naryPr>
                          <m:ctrlPr>
                            <a:rPr lang="en-US" sz="2000" b="1" i="1" smtClean="0">
                              <a:solidFill>
                                <a:schemeClr val="tx1"/>
                              </a:solidFill>
                              <a:latin typeface="Cambria Math" panose="02040503050406030204" pitchFamily="18" charset="0"/>
                            </a:rPr>
                          </m:ctrlPr>
                        </m:naryPr>
                        <m:sub>
                          <m:r>
                            <a:rPr lang="en-US" sz="2000" b="1" i="1" smtClean="0">
                              <a:solidFill>
                                <a:schemeClr val="tx1"/>
                              </a:solidFill>
                              <a:latin typeface="Cambria Math" panose="02040503050406030204" pitchFamily="18" charset="0"/>
                            </a:rPr>
                            <m:t>𝟎</m:t>
                          </m:r>
                        </m:sub>
                        <m:sup>
                          <m:r>
                            <a:rPr lang="en-US" sz="2000" b="1" i="1" smtClean="0">
                              <a:solidFill>
                                <a:schemeClr val="tx1"/>
                              </a:solidFill>
                              <a:latin typeface="Cambria Math" panose="02040503050406030204" pitchFamily="18" charset="0"/>
                            </a:rPr>
                            <m:t>𝒕</m:t>
                          </m:r>
                        </m:sup>
                        <m:e>
                          <m:r>
                            <a:rPr lang="en-US" sz="2000" b="1" i="1" smtClean="0">
                              <a:solidFill>
                                <a:schemeClr val="tx1"/>
                              </a:solidFill>
                              <a:latin typeface="Cambria Math" panose="02040503050406030204" pitchFamily="18" charset="0"/>
                            </a:rPr>
                            <m:t>𝒅𝒔𝑲</m:t>
                          </m:r>
                          <m:d>
                            <m:dPr>
                              <m:ctrlPr>
                                <a:rPr lang="en-US" sz="2000" b="1" i="1" smtClean="0">
                                  <a:solidFill>
                                    <a:schemeClr val="tx1"/>
                                  </a:solidFill>
                                  <a:latin typeface="Cambria Math" panose="02040503050406030204" pitchFamily="18" charset="0"/>
                                </a:rPr>
                              </m:ctrlPr>
                            </m:dPr>
                            <m:e>
                              <m:r>
                                <a:rPr lang="en-US" sz="2000" b="1" i="1" smtClean="0">
                                  <a:solidFill>
                                    <a:schemeClr val="tx1"/>
                                  </a:solidFill>
                                  <a:latin typeface="Cambria Math" panose="02040503050406030204" pitchFamily="18" charset="0"/>
                                </a:rPr>
                                <m:t>𝒔</m:t>
                              </m:r>
                            </m:e>
                          </m:d>
                          <m:f>
                            <m:fPr>
                              <m:ctrlPr>
                                <a:rPr lang="en-US" sz="2000" b="1" i="1" smtClean="0">
                                  <a:solidFill>
                                    <a:schemeClr val="tx1"/>
                                  </a:solidFill>
                                  <a:latin typeface="Cambria Math" panose="02040503050406030204" pitchFamily="18" charset="0"/>
                                </a:rPr>
                              </m:ctrlPr>
                            </m:fPr>
                            <m:num>
                              <m:r>
                                <a:rPr lang="en-US" sz="2000" b="1" i="1" smtClean="0">
                                  <a:solidFill>
                                    <a:schemeClr val="tx1"/>
                                  </a:solidFill>
                                  <a:latin typeface="Cambria Math" panose="02040503050406030204" pitchFamily="18" charset="0"/>
                                </a:rPr>
                                <m:t>𝒅</m:t>
                              </m:r>
                              <m:r>
                                <a:rPr lang="en-US" sz="2000" b="1" i="1" smtClean="0">
                                  <a:solidFill>
                                    <a:schemeClr val="tx1"/>
                                  </a:solidFill>
                                  <a:latin typeface="Cambria Math" panose="02040503050406030204" pitchFamily="18" charset="0"/>
                                </a:rPr>
                                <m:t>𝝍</m:t>
                              </m:r>
                              <m:d>
                                <m:dPr>
                                  <m:ctrlPr>
                                    <a:rPr lang="en-US" sz="2000" b="1" i="1" smtClean="0">
                                      <a:solidFill>
                                        <a:schemeClr val="tx1"/>
                                      </a:solidFill>
                                      <a:latin typeface="Cambria Math" panose="02040503050406030204" pitchFamily="18" charset="0"/>
                                    </a:rPr>
                                  </m:ctrlPr>
                                </m:dPr>
                                <m:e>
                                  <m:r>
                                    <a:rPr lang="en-US" sz="2000" b="1" i="1" smtClean="0">
                                      <a:solidFill>
                                        <a:schemeClr val="tx1"/>
                                      </a:solidFill>
                                      <a:latin typeface="Cambria Math" panose="02040503050406030204" pitchFamily="18" charset="0"/>
                                    </a:rPr>
                                    <m:t>𝒕</m:t>
                                  </m:r>
                                  <m:r>
                                    <a:rPr lang="en-US" sz="2000" b="1" i="1" smtClean="0">
                                      <a:solidFill>
                                        <a:schemeClr val="tx1"/>
                                      </a:solidFill>
                                      <a:latin typeface="Cambria Math" panose="02040503050406030204" pitchFamily="18" charset="0"/>
                                    </a:rPr>
                                    <m:t>−</m:t>
                                  </m:r>
                                  <m:r>
                                    <a:rPr lang="en-US" sz="2000" b="1" i="1" smtClean="0">
                                      <a:solidFill>
                                        <a:schemeClr val="tx1"/>
                                      </a:solidFill>
                                      <a:latin typeface="Cambria Math" panose="02040503050406030204" pitchFamily="18" charset="0"/>
                                    </a:rPr>
                                    <m:t>𝒔</m:t>
                                  </m:r>
                                </m:e>
                              </m:d>
                            </m:num>
                            <m:den>
                              <m:r>
                                <a:rPr lang="en-US" sz="2000" b="1" i="1" smtClean="0">
                                  <a:solidFill>
                                    <a:schemeClr val="tx1"/>
                                  </a:solidFill>
                                  <a:latin typeface="Cambria Math" panose="02040503050406030204" pitchFamily="18" charset="0"/>
                                </a:rPr>
                                <m:t>𝒅𝒕</m:t>
                              </m:r>
                            </m:den>
                          </m:f>
                        </m:e>
                      </m:nary>
                      <m:r>
                        <a:rPr lang="en-US" sz="2000" b="1" i="1" smtClean="0">
                          <a:solidFill>
                            <a:schemeClr val="tx1"/>
                          </a:solidFill>
                          <a:latin typeface="Cambria Math" panose="02040503050406030204" pitchFamily="18" charset="0"/>
                        </a:rPr>
                        <m:t>+</m:t>
                      </m:r>
                      <m:r>
                        <a:rPr lang="en-US" sz="2000" b="1" i="1" smtClean="0">
                          <a:solidFill>
                            <a:schemeClr val="tx1"/>
                          </a:solidFill>
                          <a:latin typeface="Cambria Math" panose="02040503050406030204" pitchFamily="18" charset="0"/>
                        </a:rPr>
                        <m:t>𝑹</m:t>
                      </m:r>
                      <m:r>
                        <a:rPr lang="en-US" sz="2000" b="1" i="1" smtClean="0">
                          <a:solidFill>
                            <a:schemeClr val="tx1"/>
                          </a:solidFill>
                          <a:latin typeface="Cambria Math" panose="02040503050406030204" pitchFamily="18" charset="0"/>
                        </a:rPr>
                        <m:t>(</m:t>
                      </m:r>
                      <m:r>
                        <a:rPr lang="en-US" sz="2000" b="1" i="1" smtClean="0">
                          <a:solidFill>
                            <a:schemeClr val="tx1"/>
                          </a:solidFill>
                          <a:latin typeface="Cambria Math" panose="02040503050406030204" pitchFamily="18" charset="0"/>
                        </a:rPr>
                        <m:t>𝒕</m:t>
                      </m:r>
                      <m:r>
                        <a:rPr lang="en-US" sz="2000" b="1" i="1" smtClean="0">
                          <a:solidFill>
                            <a:schemeClr val="tx1"/>
                          </a:solidFill>
                          <a:latin typeface="Cambria Math" panose="02040503050406030204" pitchFamily="18" charset="0"/>
                        </a:rPr>
                        <m:t>)</m:t>
                      </m:r>
                    </m:oMath>
                  </m:oMathPara>
                </a14:m>
                <a:endParaRPr lang="en-US" sz="2000" b="1" dirty="0">
                  <a:solidFill>
                    <a:schemeClr val="tx1"/>
                  </a:solidFill>
                </a:endParaRPr>
              </a:p>
            </p:txBody>
          </p:sp>
        </mc:Choice>
        <mc:Fallback>
          <p:sp>
            <p:nvSpPr>
              <p:cNvPr id="23" name="TextBox 22">
                <a:extLst>
                  <a:ext uri="{FF2B5EF4-FFF2-40B4-BE49-F238E27FC236}">
                    <a16:creationId xmlns:a16="http://schemas.microsoft.com/office/drawing/2014/main" id="{D50E10C8-3685-9DFB-CE70-5CCC71414FFC}"/>
                  </a:ext>
                </a:extLst>
              </p:cNvPr>
              <p:cNvSpPr txBox="1">
                <a:spLocks noRot="1" noChangeAspect="1" noMove="1" noResize="1" noEditPoints="1" noAdjustHandles="1" noChangeArrowheads="1" noChangeShapeType="1" noTextEdit="1"/>
              </p:cNvSpPr>
              <p:nvPr/>
            </p:nvSpPr>
            <p:spPr>
              <a:xfrm>
                <a:off x="712219" y="1659822"/>
                <a:ext cx="9483230" cy="780855"/>
              </a:xfrm>
              <a:prstGeom prst="rect">
                <a:avLst/>
              </a:prstGeom>
              <a:blipFill>
                <a:blip r:embed="rId2"/>
                <a:stretch>
                  <a:fillRect t="-153226" b="-232258"/>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537B1907-3EA0-10C5-3D13-36EBB3E07518}"/>
              </a:ext>
            </a:extLst>
          </p:cNvPr>
          <p:cNvCxnSpPr>
            <a:cxnSpLocks/>
          </p:cNvCxnSpPr>
          <p:nvPr/>
        </p:nvCxnSpPr>
        <p:spPr>
          <a:xfrm>
            <a:off x="5787271" y="2488999"/>
            <a:ext cx="0" cy="544114"/>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A6B9223-C496-3A52-3B53-08BE749F3253}"/>
              </a:ext>
            </a:extLst>
          </p:cNvPr>
          <p:cNvSpPr txBox="1"/>
          <p:nvPr/>
        </p:nvSpPr>
        <p:spPr>
          <a:xfrm>
            <a:off x="712219" y="3122706"/>
            <a:ext cx="1985662" cy="400110"/>
          </a:xfrm>
          <a:prstGeom prst="rect">
            <a:avLst/>
          </a:prstGeom>
          <a:noFill/>
        </p:spPr>
        <p:txBody>
          <a:bodyPr wrap="square" rtlCol="0">
            <a:spAutoFit/>
          </a:bodyPr>
          <a:lstStyle/>
          <a:p>
            <a:pPr algn="ctr"/>
            <a:r>
              <a:rPr lang="en-US" sz="2000" b="1" dirty="0"/>
              <a:t>Discretized GLE</a:t>
            </a:r>
          </a:p>
        </p:txBody>
      </p:sp>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7F0CAB39-83EA-A567-8D01-30EFEA5D84C8}"/>
                  </a:ext>
                </a:extLst>
              </p:cNvPr>
              <p:cNvSpPr txBox="1"/>
              <p:nvPr/>
            </p:nvSpPr>
            <p:spPr>
              <a:xfrm>
                <a:off x="3933111" y="2844136"/>
                <a:ext cx="6919458" cy="9653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𝒎</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𝒂</m:t>
                          </m:r>
                        </m:e>
                        <m:sub>
                          <m:r>
                            <a:rPr lang="en-US" sz="2000" b="1" i="1" smtClean="0">
                              <a:latin typeface="Cambria Math" panose="02040503050406030204" pitchFamily="18" charset="0"/>
                            </a:rPr>
                            <m:t>(</m:t>
                          </m:r>
                          <m:r>
                            <a:rPr lang="en-US" sz="2000" b="1" i="1" smtClean="0">
                              <a:latin typeface="Cambria Math" panose="02040503050406030204" pitchFamily="18" charset="0"/>
                            </a:rPr>
                            <m:t>𝒏</m:t>
                          </m:r>
                          <m:r>
                            <a:rPr lang="en-US" sz="2000" b="1" i="1" smtClean="0">
                              <a:latin typeface="Cambria Math" panose="02040503050406030204" pitchFamily="18" charset="0"/>
                            </a:rPr>
                            <m:t>)</m:t>
                          </m:r>
                        </m:sub>
                      </m:sSub>
                      <m:r>
                        <a:rPr lang="en-US" sz="2000" b="1" i="1" smtClean="0">
                          <a:latin typeface="Cambria Math" panose="02040503050406030204" pitchFamily="18" charset="0"/>
                        </a:rPr>
                        <m:t>=−</m:t>
                      </m:r>
                      <m:r>
                        <a:rPr lang="en-US" sz="2000" b="1" i="0" smtClean="0">
                          <a:latin typeface="Cambria Math" panose="02040503050406030204" pitchFamily="18" charset="0"/>
                        </a:rPr>
                        <m:t>𝛁</m:t>
                      </m:r>
                      <m:r>
                        <a:rPr lang="en-US" sz="2000" b="1" i="1" smtClean="0">
                          <a:latin typeface="Cambria Math" panose="02040503050406030204" pitchFamily="18" charset="0"/>
                        </a:rPr>
                        <m:t>𝑮</m:t>
                      </m:r>
                      <m:d>
                        <m:dPr>
                          <m:ctrlPr>
                            <a:rPr lang="en-US" sz="2000" b="1" i="1" smtClean="0">
                              <a:latin typeface="Cambria Math" panose="02040503050406030204" pitchFamily="18" charset="0"/>
                            </a:rPr>
                          </m:ctrlPr>
                        </m:dPr>
                        <m:e>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𝒙</m:t>
                              </m:r>
                            </m:e>
                            <m:sub>
                              <m:d>
                                <m:dPr>
                                  <m:ctrlPr>
                                    <a:rPr lang="en-US" sz="2000" b="1" i="1" smtClean="0">
                                      <a:latin typeface="Cambria Math" panose="02040503050406030204" pitchFamily="18" charset="0"/>
                                    </a:rPr>
                                  </m:ctrlPr>
                                </m:dPr>
                                <m:e>
                                  <m:r>
                                    <a:rPr lang="en-US" sz="2000" b="1" i="1" smtClean="0">
                                      <a:latin typeface="Cambria Math" panose="02040503050406030204" pitchFamily="18" charset="0"/>
                                    </a:rPr>
                                    <m:t>𝒏</m:t>
                                  </m:r>
                                </m:e>
                              </m:d>
                            </m:sub>
                          </m:sSub>
                        </m:e>
                      </m:d>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𝑭</m:t>
                          </m:r>
                        </m:e>
                        <m:sub>
                          <m:d>
                            <m:dPr>
                              <m:ctrlPr>
                                <a:rPr lang="en-US" sz="2000" b="1" i="1" smtClean="0">
                                  <a:latin typeface="Cambria Math" panose="02040503050406030204" pitchFamily="18" charset="0"/>
                                </a:rPr>
                              </m:ctrlPr>
                            </m:dPr>
                            <m:e>
                              <m:r>
                                <a:rPr lang="en-US" sz="2000" b="1" i="1" smtClean="0">
                                  <a:latin typeface="Cambria Math" panose="02040503050406030204" pitchFamily="18" charset="0"/>
                                </a:rPr>
                                <m:t>𝒏</m:t>
                              </m:r>
                            </m:e>
                          </m:d>
                        </m:sub>
                      </m:sSub>
                      <m:r>
                        <a:rPr lang="en-US" sz="2000" b="1" i="1" smtClean="0">
                          <a:latin typeface="Cambria Math" panose="02040503050406030204" pitchFamily="18" charset="0"/>
                        </a:rPr>
                        <m:t>+</m:t>
                      </m:r>
                      <m:nary>
                        <m:naryPr>
                          <m:chr m:val="∑"/>
                          <m:ctrlPr>
                            <a:rPr lang="en-US" sz="2000" b="1" i="1" smtClean="0">
                              <a:latin typeface="Cambria Math" panose="02040503050406030204" pitchFamily="18" charset="0"/>
                            </a:rPr>
                          </m:ctrlPr>
                        </m:naryPr>
                        <m:sub>
                          <m:r>
                            <m:rPr>
                              <m:brk m:alnAt="23"/>
                            </m:rPr>
                            <a:rPr lang="en-US" sz="2000" b="1" i="1" smtClean="0">
                              <a:latin typeface="Cambria Math" panose="02040503050406030204" pitchFamily="18" charset="0"/>
                            </a:rPr>
                            <m:t>𝒔</m:t>
                          </m:r>
                          <m:r>
                            <a:rPr lang="en-US" sz="2000" b="1" i="1" smtClean="0">
                              <a:latin typeface="Cambria Math" panose="02040503050406030204" pitchFamily="18" charset="0"/>
                            </a:rPr>
                            <m:t>=</m:t>
                          </m:r>
                          <m:r>
                            <a:rPr lang="en-US" sz="2000" b="1" i="1" smtClean="0">
                              <a:latin typeface="Cambria Math" panose="02040503050406030204" pitchFamily="18" charset="0"/>
                            </a:rPr>
                            <m:t>𝟎</m:t>
                          </m:r>
                        </m:sub>
                        <m:sup>
                          <m:r>
                            <a:rPr lang="en-US" sz="2000" b="1" i="1" smtClean="0">
                              <a:latin typeface="Cambria Math" panose="02040503050406030204" pitchFamily="18" charset="0"/>
                            </a:rPr>
                            <m:t>𝒏</m:t>
                          </m:r>
                          <m:r>
                            <a:rPr lang="en-US" sz="2000" b="1" i="1" smtClean="0">
                              <a:latin typeface="Cambria Math" panose="02040503050406030204" pitchFamily="18" charset="0"/>
                            </a:rPr>
                            <m:t>−</m:t>
                          </m:r>
                          <m:r>
                            <a:rPr lang="en-US" sz="2000" b="1" i="1" smtClean="0">
                              <a:latin typeface="Cambria Math" panose="02040503050406030204" pitchFamily="18" charset="0"/>
                            </a:rPr>
                            <m:t>𝟏</m:t>
                          </m:r>
                        </m:sup>
                        <m:e>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𝒎𝑲</m:t>
                              </m:r>
                            </m:e>
                            <m:sub>
                              <m:d>
                                <m:dPr>
                                  <m:ctrlPr>
                                    <a:rPr lang="en-US" sz="2000" b="1" i="1" smtClean="0">
                                      <a:latin typeface="Cambria Math" panose="02040503050406030204" pitchFamily="18" charset="0"/>
                                    </a:rPr>
                                  </m:ctrlPr>
                                </m:dPr>
                                <m:e>
                                  <m:r>
                                    <a:rPr lang="en-US" sz="2000" b="1" i="1" smtClean="0">
                                      <a:latin typeface="Cambria Math" panose="02040503050406030204" pitchFamily="18" charset="0"/>
                                    </a:rPr>
                                    <m:t>𝒔</m:t>
                                  </m:r>
                                  <m:r>
                                    <a:rPr lang="en-US" sz="2000" b="1" i="1" smtClean="0">
                                      <a:latin typeface="Cambria Math" panose="02040503050406030204" pitchFamily="18" charset="0"/>
                                    </a:rPr>
                                    <m:t>+</m:t>
                                  </m:r>
                                  <m:f>
                                    <m:fPr>
                                      <m:ctrlPr>
                                        <a:rPr lang="en-US" sz="2000" b="1" i="1" smtClean="0">
                                          <a:latin typeface="Cambria Math" panose="02040503050406030204" pitchFamily="18" charset="0"/>
                                        </a:rPr>
                                      </m:ctrlPr>
                                    </m:fPr>
                                    <m:num>
                                      <m:r>
                                        <a:rPr lang="en-US" sz="2000" b="1" i="1" smtClean="0">
                                          <a:latin typeface="Cambria Math" panose="02040503050406030204" pitchFamily="18" charset="0"/>
                                        </a:rPr>
                                        <m:t>𝟏</m:t>
                                      </m:r>
                                    </m:num>
                                    <m:den>
                                      <m:r>
                                        <a:rPr lang="en-US" sz="2000" b="1" i="1" smtClean="0">
                                          <a:latin typeface="Cambria Math" panose="02040503050406030204" pitchFamily="18" charset="0"/>
                                        </a:rPr>
                                        <m:t>𝟐</m:t>
                                      </m:r>
                                    </m:den>
                                  </m:f>
                                </m:e>
                              </m:d>
                            </m:sub>
                          </m:sSub>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𝒗</m:t>
                              </m:r>
                            </m:e>
                            <m:sub>
                              <m:d>
                                <m:dPr>
                                  <m:ctrlPr>
                                    <a:rPr lang="en-US" sz="2000" b="1" i="1" smtClean="0">
                                      <a:latin typeface="Cambria Math" panose="02040503050406030204" pitchFamily="18" charset="0"/>
                                    </a:rPr>
                                  </m:ctrlPr>
                                </m:dPr>
                                <m:e>
                                  <m:r>
                                    <a:rPr lang="en-US" sz="2000" b="1" i="1" smtClean="0">
                                      <a:latin typeface="Cambria Math" panose="02040503050406030204" pitchFamily="18" charset="0"/>
                                    </a:rPr>
                                    <m:t>𝒏</m:t>
                                  </m:r>
                                  <m:r>
                                    <a:rPr lang="en-US" sz="2000" b="1" i="1" smtClean="0">
                                      <a:latin typeface="Cambria Math" panose="02040503050406030204" pitchFamily="18" charset="0"/>
                                    </a:rPr>
                                    <m:t>−</m:t>
                                  </m:r>
                                  <m:r>
                                    <a:rPr lang="en-US" sz="2000" b="1" i="1" smtClean="0">
                                      <a:latin typeface="Cambria Math" panose="02040503050406030204" pitchFamily="18" charset="0"/>
                                    </a:rPr>
                                    <m:t>𝒔</m:t>
                                  </m:r>
                                  <m:r>
                                    <a:rPr lang="en-US" sz="2000" b="1" i="1" smtClean="0">
                                      <a:latin typeface="Cambria Math" panose="02040503050406030204" pitchFamily="18" charset="0"/>
                                    </a:rPr>
                                    <m:t>−</m:t>
                                  </m:r>
                                  <m:f>
                                    <m:fPr>
                                      <m:ctrlPr>
                                        <a:rPr lang="en-US" sz="2000" b="1" i="1" smtClean="0">
                                          <a:latin typeface="Cambria Math" panose="02040503050406030204" pitchFamily="18" charset="0"/>
                                        </a:rPr>
                                      </m:ctrlPr>
                                    </m:fPr>
                                    <m:num>
                                      <m:r>
                                        <a:rPr lang="en-US" sz="2000" b="1" i="1" smtClean="0">
                                          <a:latin typeface="Cambria Math" panose="02040503050406030204" pitchFamily="18" charset="0"/>
                                        </a:rPr>
                                        <m:t>𝟏</m:t>
                                      </m:r>
                                    </m:num>
                                    <m:den>
                                      <m:r>
                                        <a:rPr lang="en-US" sz="2000" b="1" i="1" smtClean="0">
                                          <a:latin typeface="Cambria Math" panose="02040503050406030204" pitchFamily="18" charset="0"/>
                                        </a:rPr>
                                        <m:t>𝟐</m:t>
                                      </m:r>
                                    </m:den>
                                  </m:f>
                                </m:e>
                              </m:d>
                            </m:sub>
                          </m:sSub>
                          <m:r>
                            <a:rPr lang="en-US" sz="2000" b="1" i="0" smtClean="0">
                              <a:latin typeface="Cambria Math" panose="02040503050406030204" pitchFamily="18" charset="0"/>
                            </a:rPr>
                            <m:t>𝚫</m:t>
                          </m:r>
                          <m:r>
                            <a:rPr lang="en-US" sz="2000" b="1" i="1" smtClean="0">
                              <a:latin typeface="Cambria Math" panose="02040503050406030204" pitchFamily="18" charset="0"/>
                            </a:rPr>
                            <m:t>𝒕</m:t>
                          </m:r>
                        </m:e>
                      </m:nary>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𝑹</m:t>
                          </m:r>
                        </m:e>
                        <m:sub>
                          <m:d>
                            <m:dPr>
                              <m:ctrlPr>
                                <a:rPr lang="en-US" sz="2000" b="1" i="1" smtClean="0">
                                  <a:latin typeface="Cambria Math" panose="02040503050406030204" pitchFamily="18" charset="0"/>
                                </a:rPr>
                              </m:ctrlPr>
                            </m:dPr>
                            <m:e>
                              <m:r>
                                <a:rPr lang="en-US" sz="2000" b="1" i="1" smtClean="0">
                                  <a:latin typeface="Cambria Math" panose="02040503050406030204" pitchFamily="18" charset="0"/>
                                </a:rPr>
                                <m:t>𝒏</m:t>
                              </m:r>
                            </m:e>
                          </m:d>
                        </m:sub>
                      </m:sSub>
                    </m:oMath>
                  </m:oMathPara>
                </a14:m>
                <a:endParaRPr lang="en-US" sz="2400" b="1" dirty="0"/>
              </a:p>
            </p:txBody>
          </p:sp>
        </mc:Choice>
        <mc:Fallback>
          <p:sp>
            <p:nvSpPr>
              <p:cNvPr id="27" name="TextBox 26">
                <a:extLst>
                  <a:ext uri="{FF2B5EF4-FFF2-40B4-BE49-F238E27FC236}">
                    <a16:creationId xmlns:a16="http://schemas.microsoft.com/office/drawing/2014/main" id="{7F0CAB39-83EA-A567-8D01-30EFEA5D84C8}"/>
                  </a:ext>
                </a:extLst>
              </p:cNvPr>
              <p:cNvSpPr txBox="1">
                <a:spLocks noRot="1" noChangeAspect="1" noMove="1" noResize="1" noEditPoints="1" noAdjustHandles="1" noChangeArrowheads="1" noChangeShapeType="1" noTextEdit="1"/>
              </p:cNvSpPr>
              <p:nvPr/>
            </p:nvSpPr>
            <p:spPr>
              <a:xfrm>
                <a:off x="3933111" y="2844136"/>
                <a:ext cx="6919458" cy="965329"/>
              </a:xfrm>
              <a:prstGeom prst="rect">
                <a:avLst/>
              </a:prstGeom>
              <a:blipFill>
                <a:blip r:embed="rId3"/>
                <a:stretch>
                  <a:fillRect t="-96104" b="-149351"/>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984B8B20-C008-9AFA-3D0B-430949B9DFAD}"/>
              </a:ext>
            </a:extLst>
          </p:cNvPr>
          <p:cNvSpPr txBox="1"/>
          <p:nvPr/>
        </p:nvSpPr>
        <p:spPr>
          <a:xfrm>
            <a:off x="158825" y="3852472"/>
            <a:ext cx="3092450" cy="707886"/>
          </a:xfrm>
          <a:prstGeom prst="rect">
            <a:avLst/>
          </a:prstGeom>
          <a:noFill/>
        </p:spPr>
        <p:txBody>
          <a:bodyPr wrap="square">
            <a:spAutoFit/>
          </a:bodyPr>
          <a:lstStyle/>
          <a:p>
            <a:pPr algn="ctr"/>
            <a:r>
              <a:rPr lang="en-US" sz="2000" b="1" i="0" dirty="0">
                <a:effectLst/>
              </a:rPr>
              <a:t>Generalized autoregressive</a:t>
            </a:r>
          </a:p>
          <a:p>
            <a:pPr algn="ctr"/>
            <a:r>
              <a:rPr lang="en-US" sz="2000" b="1" i="0" dirty="0">
                <a:effectLst/>
              </a:rPr>
              <a:t> (GAR) model</a:t>
            </a:r>
            <a:endParaRPr lang="en-US" sz="2000" b="1" dirty="0"/>
          </a:p>
        </p:txBody>
      </p:sp>
      <p:sp>
        <p:nvSpPr>
          <p:cNvPr id="31" name="Left Brace 30">
            <a:extLst>
              <a:ext uri="{FF2B5EF4-FFF2-40B4-BE49-F238E27FC236}">
                <a16:creationId xmlns:a16="http://schemas.microsoft.com/office/drawing/2014/main" id="{45DDE8C6-0DDC-8E47-46F9-3AC0DAD4E644}"/>
              </a:ext>
            </a:extLst>
          </p:cNvPr>
          <p:cNvSpPr/>
          <p:nvPr/>
        </p:nvSpPr>
        <p:spPr>
          <a:xfrm>
            <a:off x="3305464" y="3244398"/>
            <a:ext cx="290230" cy="1515916"/>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5A7B8784-5631-9B1F-A39D-5E91C7F325EE}"/>
                  </a:ext>
                </a:extLst>
              </p:cNvPr>
              <p:cNvSpPr txBox="1"/>
              <p:nvPr/>
            </p:nvSpPr>
            <p:spPr>
              <a:xfrm>
                <a:off x="4199697" y="3819270"/>
                <a:ext cx="4665700" cy="9312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𝑹</m:t>
                          </m:r>
                        </m:e>
                        <m:sub>
                          <m:d>
                            <m:dPr>
                              <m:ctrlPr>
                                <a:rPr lang="en-US" sz="2000" b="1" i="1" smtClean="0">
                                  <a:latin typeface="Cambria Math" panose="02040503050406030204" pitchFamily="18" charset="0"/>
                                </a:rPr>
                              </m:ctrlPr>
                            </m:dPr>
                            <m:e>
                              <m:r>
                                <a:rPr lang="en-US" sz="2000" b="1" i="1" smtClean="0">
                                  <a:latin typeface="Cambria Math" panose="02040503050406030204" pitchFamily="18" charset="0"/>
                                </a:rPr>
                                <m:t>𝒏</m:t>
                              </m:r>
                            </m:e>
                          </m:d>
                        </m:sub>
                      </m:sSub>
                      <m:r>
                        <a:rPr lang="en-US" sz="2000" b="1" i="1" smtClean="0">
                          <a:latin typeface="Cambria Math" panose="02040503050406030204" pitchFamily="18" charset="0"/>
                        </a:rPr>
                        <m:t>=</m:t>
                      </m:r>
                      <m:nary>
                        <m:naryPr>
                          <m:chr m:val="∑"/>
                          <m:ctrlPr>
                            <a:rPr lang="en-US" sz="2000" b="1" i="1">
                              <a:latin typeface="Cambria Math" panose="02040503050406030204" pitchFamily="18" charset="0"/>
                            </a:rPr>
                          </m:ctrlPr>
                        </m:naryPr>
                        <m:sub>
                          <m:r>
                            <a:rPr lang="en-US" sz="2000" b="1" i="1" smtClean="0">
                              <a:latin typeface="Cambria Math" panose="02040503050406030204" pitchFamily="18" charset="0"/>
                            </a:rPr>
                            <m:t>𝒌</m:t>
                          </m:r>
                          <m:r>
                            <a:rPr lang="en-US" sz="2000" b="1" i="1">
                              <a:latin typeface="Cambria Math" panose="02040503050406030204" pitchFamily="18" charset="0"/>
                            </a:rPr>
                            <m:t>=</m:t>
                          </m:r>
                          <m:r>
                            <a:rPr lang="en-US" sz="2000" b="1" i="1" smtClean="0">
                              <a:latin typeface="Cambria Math" panose="02040503050406030204" pitchFamily="18" charset="0"/>
                            </a:rPr>
                            <m:t>𝟏</m:t>
                          </m:r>
                        </m:sub>
                        <m:sup>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𝒎</m:t>
                              </m:r>
                            </m:e>
                            <m:sub>
                              <m:r>
                                <a:rPr lang="en-US" sz="2000" b="1" i="1" smtClean="0">
                                  <a:latin typeface="Cambria Math" panose="02040503050406030204" pitchFamily="18" charset="0"/>
                                </a:rPr>
                                <m:t>𝑨</m:t>
                              </m:r>
                            </m:sub>
                          </m:sSub>
                        </m:sup>
                        <m:e>
                          <m:sSub>
                            <m:sSubPr>
                              <m:ctrlPr>
                                <a:rPr lang="en-US" sz="2000" b="1" i="1">
                                  <a:latin typeface="Cambria Math" panose="02040503050406030204" pitchFamily="18" charset="0"/>
                                </a:rPr>
                              </m:ctrlPr>
                            </m:sSubPr>
                            <m:e>
                              <m:r>
                                <a:rPr lang="en-US" sz="2000" b="1" i="1" smtClean="0">
                                  <a:latin typeface="Cambria Math" panose="02040503050406030204" pitchFamily="18" charset="0"/>
                                </a:rPr>
                                <m:t>𝝓</m:t>
                              </m:r>
                            </m:e>
                            <m:sub>
                              <m:d>
                                <m:dPr>
                                  <m:ctrlPr>
                                    <a:rPr lang="en-US" sz="2000" b="1" i="1">
                                      <a:latin typeface="Cambria Math" panose="02040503050406030204" pitchFamily="18" charset="0"/>
                                    </a:rPr>
                                  </m:ctrlPr>
                                </m:dPr>
                                <m:e>
                                  <m:r>
                                    <a:rPr lang="en-US" sz="2000" b="1" i="1" smtClean="0">
                                      <a:latin typeface="Cambria Math" panose="02040503050406030204" pitchFamily="18" charset="0"/>
                                    </a:rPr>
                                    <m:t>𝒌</m:t>
                                  </m:r>
                                </m:e>
                              </m:d>
                            </m:sub>
                          </m:sSub>
                          <m:sSub>
                            <m:sSubPr>
                              <m:ctrlPr>
                                <a:rPr lang="en-US" sz="2000" b="1" i="1">
                                  <a:latin typeface="Cambria Math" panose="02040503050406030204" pitchFamily="18" charset="0"/>
                                </a:rPr>
                              </m:ctrlPr>
                            </m:sSubPr>
                            <m:e>
                              <m:r>
                                <a:rPr lang="en-US" sz="2000" b="1" i="1" smtClean="0">
                                  <a:latin typeface="Cambria Math" panose="02040503050406030204" pitchFamily="18" charset="0"/>
                                </a:rPr>
                                <m:t>𝑹</m:t>
                              </m:r>
                            </m:e>
                            <m:sub>
                              <m:d>
                                <m:dPr>
                                  <m:ctrlPr>
                                    <a:rPr lang="en-US" sz="2000" b="1" i="1">
                                      <a:latin typeface="Cambria Math" panose="02040503050406030204" pitchFamily="18" charset="0"/>
                                    </a:rPr>
                                  </m:ctrlPr>
                                </m:dPr>
                                <m:e>
                                  <m:r>
                                    <a:rPr lang="en-US" sz="2000" b="1" i="1" smtClean="0">
                                      <a:latin typeface="Cambria Math" panose="02040503050406030204" pitchFamily="18" charset="0"/>
                                    </a:rPr>
                                    <m:t>𝒏</m:t>
                                  </m:r>
                                  <m:r>
                                    <a:rPr lang="en-US" sz="2000" b="1" i="1" smtClean="0">
                                      <a:latin typeface="Cambria Math" panose="02040503050406030204" pitchFamily="18" charset="0"/>
                                    </a:rPr>
                                    <m:t>−</m:t>
                                  </m:r>
                                  <m:r>
                                    <a:rPr lang="en-US" sz="2000" b="1" i="1" smtClean="0">
                                      <a:latin typeface="Cambria Math" panose="02040503050406030204" pitchFamily="18" charset="0"/>
                                    </a:rPr>
                                    <m:t>𝒌</m:t>
                                  </m:r>
                                </m:e>
                              </m:d>
                            </m:sub>
                          </m:sSub>
                        </m:e>
                      </m:nary>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𝝁</m:t>
                          </m:r>
                        </m:e>
                        <m:sub>
                          <m:d>
                            <m:dPr>
                              <m:ctrlPr>
                                <a:rPr lang="en-US" sz="2000" b="1" i="1" smtClean="0">
                                  <a:latin typeface="Cambria Math" panose="02040503050406030204" pitchFamily="18" charset="0"/>
                                </a:rPr>
                              </m:ctrlPr>
                            </m:dPr>
                            <m:e>
                              <m:r>
                                <a:rPr lang="en-US" sz="2000" b="1" i="1" smtClean="0">
                                  <a:latin typeface="Cambria Math" panose="02040503050406030204" pitchFamily="18" charset="0"/>
                                </a:rPr>
                                <m:t>𝒏</m:t>
                              </m:r>
                            </m:e>
                          </m:d>
                        </m:sub>
                      </m:sSub>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𝝈</m:t>
                          </m:r>
                        </m:e>
                        <m:sub>
                          <m:d>
                            <m:dPr>
                              <m:ctrlPr>
                                <a:rPr lang="en-US" sz="2000" b="1" i="1" smtClean="0">
                                  <a:latin typeface="Cambria Math" panose="02040503050406030204" pitchFamily="18" charset="0"/>
                                </a:rPr>
                              </m:ctrlPr>
                            </m:dPr>
                            <m:e>
                              <m:r>
                                <a:rPr lang="en-US" sz="2000" b="1" i="1" smtClean="0">
                                  <a:latin typeface="Cambria Math" panose="02040503050406030204" pitchFamily="18" charset="0"/>
                                </a:rPr>
                                <m:t>𝒏</m:t>
                              </m:r>
                            </m:e>
                          </m:d>
                        </m:sub>
                      </m:sSub>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𝝎</m:t>
                          </m:r>
                        </m:e>
                        <m:sub>
                          <m:d>
                            <m:dPr>
                              <m:ctrlPr>
                                <a:rPr lang="en-US" sz="2000" b="1" i="1" smtClean="0">
                                  <a:latin typeface="Cambria Math" panose="02040503050406030204" pitchFamily="18" charset="0"/>
                                </a:rPr>
                              </m:ctrlPr>
                            </m:dPr>
                            <m:e>
                              <m:r>
                                <a:rPr lang="en-US" sz="2000" b="1" i="1" smtClean="0">
                                  <a:latin typeface="Cambria Math" panose="02040503050406030204" pitchFamily="18" charset="0"/>
                                </a:rPr>
                                <m:t>𝒏</m:t>
                              </m:r>
                            </m:e>
                          </m:d>
                        </m:sub>
                      </m:sSub>
                    </m:oMath>
                  </m:oMathPara>
                </a14:m>
                <a:endParaRPr lang="en-US" sz="2000" b="1" dirty="0"/>
              </a:p>
            </p:txBody>
          </p:sp>
        </mc:Choice>
        <mc:Fallback>
          <p:sp>
            <p:nvSpPr>
              <p:cNvPr id="32" name="TextBox 31">
                <a:extLst>
                  <a:ext uri="{FF2B5EF4-FFF2-40B4-BE49-F238E27FC236}">
                    <a16:creationId xmlns:a16="http://schemas.microsoft.com/office/drawing/2014/main" id="{5A7B8784-5631-9B1F-A39D-5E91C7F325EE}"/>
                  </a:ext>
                </a:extLst>
              </p:cNvPr>
              <p:cNvSpPr txBox="1">
                <a:spLocks noRot="1" noChangeAspect="1" noMove="1" noResize="1" noEditPoints="1" noAdjustHandles="1" noChangeArrowheads="1" noChangeShapeType="1" noTextEdit="1"/>
              </p:cNvSpPr>
              <p:nvPr/>
            </p:nvSpPr>
            <p:spPr>
              <a:xfrm>
                <a:off x="4199697" y="3819270"/>
                <a:ext cx="4665700" cy="931217"/>
              </a:xfrm>
              <a:prstGeom prst="rect">
                <a:avLst/>
              </a:prstGeom>
              <a:blipFill>
                <a:blip r:embed="rId4"/>
                <a:stretch>
                  <a:fillRect l="-272" t="-102703" b="-156757"/>
                </a:stretch>
              </a:blipFill>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CDCA9F64-5FFA-0369-14B6-FF3C0339363D}"/>
              </a:ext>
            </a:extLst>
          </p:cNvPr>
          <p:cNvCxnSpPr>
            <a:cxnSpLocks/>
          </p:cNvCxnSpPr>
          <p:nvPr/>
        </p:nvCxnSpPr>
        <p:spPr>
          <a:xfrm flipV="1">
            <a:off x="6001376" y="4698362"/>
            <a:ext cx="0" cy="230927"/>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A34A328-4CDF-9AD6-503A-64AA67477C27}"/>
              </a:ext>
            </a:extLst>
          </p:cNvPr>
          <p:cNvSpPr txBox="1"/>
          <p:nvPr/>
        </p:nvSpPr>
        <p:spPr>
          <a:xfrm>
            <a:off x="4570400" y="4876204"/>
            <a:ext cx="2071698" cy="369332"/>
          </a:xfrm>
          <a:prstGeom prst="rect">
            <a:avLst/>
          </a:prstGeom>
          <a:noFill/>
        </p:spPr>
        <p:txBody>
          <a:bodyPr wrap="square" rtlCol="0">
            <a:spAutoFit/>
          </a:bodyPr>
          <a:lstStyle/>
          <a:p>
            <a:r>
              <a:rPr lang="en-US" dirty="0"/>
              <a:t>Linear memory</a:t>
            </a:r>
          </a:p>
        </p:txBody>
      </p:sp>
      <p:cxnSp>
        <p:nvCxnSpPr>
          <p:cNvPr id="35" name="Straight Arrow Connector 34">
            <a:extLst>
              <a:ext uri="{FF2B5EF4-FFF2-40B4-BE49-F238E27FC236}">
                <a16:creationId xmlns:a16="http://schemas.microsoft.com/office/drawing/2014/main" id="{B6E6BE5B-A2B1-EFAF-7E90-DDC73093DF36}"/>
              </a:ext>
            </a:extLst>
          </p:cNvPr>
          <p:cNvCxnSpPr>
            <a:cxnSpLocks/>
          </p:cNvCxnSpPr>
          <p:nvPr/>
        </p:nvCxnSpPr>
        <p:spPr>
          <a:xfrm flipH="1" flipV="1">
            <a:off x="7162616" y="4698362"/>
            <a:ext cx="150272" cy="115463"/>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B3442F7-95BC-C76F-F8C0-337C46D3066A}"/>
                  </a:ext>
                </a:extLst>
              </p:cNvPr>
              <p:cNvSpPr txBox="1"/>
              <p:nvPr/>
            </p:nvSpPr>
            <p:spPr>
              <a:xfrm>
                <a:off x="6642098" y="4840593"/>
                <a:ext cx="5549902" cy="393121"/>
              </a:xfrm>
              <a:prstGeom prst="rect">
                <a:avLst/>
              </a:prstGeom>
              <a:noFill/>
            </p:spPr>
            <p:txBody>
              <a:bodyPr wrap="square" rtlCol="0">
                <a:spAutoFit/>
              </a:bodyPr>
              <a:lstStyle/>
              <a:p>
                <a:r>
                  <a:rPr lang="en-US" dirty="0"/>
                  <a:t>Neural network Memory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d>
                          <m:dPr>
                            <m:ctrlPr>
                              <a:rPr lang="en-US" i="1">
                                <a:latin typeface="Cambria Math" panose="02040503050406030204" pitchFamily="18" charset="0"/>
                              </a:rPr>
                            </m:ctrlPr>
                          </m:dPr>
                          <m:e>
                            <m:r>
                              <a:rPr lang="en-US" i="1">
                                <a:latin typeface="Cambria Math" panose="02040503050406030204" pitchFamily="18" charset="0"/>
                              </a:rPr>
                              <m:t>𝑛</m:t>
                            </m:r>
                            <m:r>
                              <a:rPr lang="en-US" i="1">
                                <a:latin typeface="Cambria Math" panose="02040503050406030204" pitchFamily="18" charset="0"/>
                              </a:rPr>
                              <m:t>−1</m:t>
                            </m:r>
                          </m:e>
                        </m:d>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𝑛</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𝐴</m:t>
                            </m:r>
                          </m:sub>
                        </m:sSub>
                      </m:sub>
                    </m:sSub>
                    <m:r>
                      <a:rPr lang="en-US" b="0" i="1" smtClean="0">
                        <a:latin typeface="Cambria Math" panose="02040503050406030204" pitchFamily="18" charset="0"/>
                      </a:rPr>
                      <m:t>)</m:t>
                    </m:r>
                  </m:oMath>
                </a14:m>
                <a:endParaRPr lang="en-US" dirty="0"/>
              </a:p>
            </p:txBody>
          </p:sp>
        </mc:Choice>
        <mc:Fallback xmlns="">
          <p:sp>
            <p:nvSpPr>
              <p:cNvPr id="36" name="TextBox 35">
                <a:extLst>
                  <a:ext uri="{FF2B5EF4-FFF2-40B4-BE49-F238E27FC236}">
                    <a16:creationId xmlns:a16="http://schemas.microsoft.com/office/drawing/2014/main" id="{5B3442F7-95BC-C76F-F8C0-337C46D3066A}"/>
                  </a:ext>
                </a:extLst>
              </p:cNvPr>
              <p:cNvSpPr txBox="1">
                <a:spLocks noRot="1" noChangeAspect="1" noMove="1" noResize="1" noEditPoints="1" noAdjustHandles="1" noChangeArrowheads="1" noChangeShapeType="1" noTextEdit="1"/>
              </p:cNvSpPr>
              <p:nvPr/>
            </p:nvSpPr>
            <p:spPr>
              <a:xfrm>
                <a:off x="6642098" y="4840593"/>
                <a:ext cx="5549902" cy="393121"/>
              </a:xfrm>
              <a:prstGeom prst="rect">
                <a:avLst/>
              </a:prstGeom>
              <a:blipFill>
                <a:blip r:embed="rId5"/>
                <a:stretch>
                  <a:fillRect l="-913" t="-3125" b="-15625"/>
                </a:stretch>
              </a:blipFill>
            </p:spPr>
            <p:txBody>
              <a:bodyPr/>
              <a:lstStyle/>
              <a:p>
                <a:r>
                  <a:rPr lang="en-US">
                    <a:noFill/>
                  </a:rPr>
                  <a:t> </a:t>
                </a:r>
              </a:p>
            </p:txBody>
          </p:sp>
        </mc:Fallback>
      </mc:AlternateContent>
      <p:sp>
        <p:nvSpPr>
          <p:cNvPr id="46" name="TextBox 45">
            <a:extLst>
              <a:ext uri="{FF2B5EF4-FFF2-40B4-BE49-F238E27FC236}">
                <a16:creationId xmlns:a16="http://schemas.microsoft.com/office/drawing/2014/main" id="{9432E81B-E929-7847-9C77-F6EABE52BA19}"/>
              </a:ext>
            </a:extLst>
          </p:cNvPr>
          <p:cNvSpPr txBox="1"/>
          <p:nvPr/>
        </p:nvSpPr>
        <p:spPr>
          <a:xfrm>
            <a:off x="595247" y="2564681"/>
            <a:ext cx="2089932" cy="461665"/>
          </a:xfrm>
          <a:prstGeom prst="rect">
            <a:avLst/>
          </a:prstGeom>
          <a:noFill/>
        </p:spPr>
        <p:txBody>
          <a:bodyPr wrap="square">
            <a:spAutoFit/>
          </a:bodyPr>
          <a:lstStyle/>
          <a:p>
            <a:r>
              <a:rPr lang="en-US" sz="2400" b="1" dirty="0">
                <a:solidFill>
                  <a:schemeClr val="accent2"/>
                </a:solidFill>
              </a:rPr>
              <a:t>Formulation</a:t>
            </a:r>
            <a:endParaRPr lang="en-US" sz="1400" b="1" dirty="0">
              <a:solidFill>
                <a:schemeClr val="accent2"/>
              </a:solidFill>
            </a:endParaRPr>
          </a:p>
        </p:txBody>
      </p:sp>
      <p:cxnSp>
        <p:nvCxnSpPr>
          <p:cNvPr id="48" name="Straight Arrow Connector 47">
            <a:extLst>
              <a:ext uri="{FF2B5EF4-FFF2-40B4-BE49-F238E27FC236}">
                <a16:creationId xmlns:a16="http://schemas.microsoft.com/office/drawing/2014/main" id="{EE03A2B9-BDED-1219-4A33-160309F74EA5}"/>
              </a:ext>
            </a:extLst>
          </p:cNvPr>
          <p:cNvCxnSpPr>
            <a:cxnSpLocks/>
          </p:cNvCxnSpPr>
          <p:nvPr/>
        </p:nvCxnSpPr>
        <p:spPr>
          <a:xfrm flipH="1">
            <a:off x="5263278" y="1693751"/>
            <a:ext cx="92250" cy="184929"/>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4CE2C45-E75B-6FEB-8A86-5C93EA87FE7E}"/>
              </a:ext>
            </a:extLst>
          </p:cNvPr>
          <p:cNvSpPr txBox="1"/>
          <p:nvPr/>
        </p:nvSpPr>
        <p:spPr>
          <a:xfrm>
            <a:off x="4619406" y="1227799"/>
            <a:ext cx="1668855" cy="369332"/>
          </a:xfrm>
          <a:prstGeom prst="rect">
            <a:avLst/>
          </a:prstGeom>
          <a:noFill/>
        </p:spPr>
        <p:txBody>
          <a:bodyPr wrap="none" rtlCol="0">
            <a:spAutoFit/>
          </a:bodyPr>
          <a:lstStyle/>
          <a:p>
            <a:r>
              <a:rPr lang="en-US" dirty="0"/>
              <a:t>External Driving</a:t>
            </a:r>
          </a:p>
        </p:txBody>
      </p:sp>
      <p:cxnSp>
        <p:nvCxnSpPr>
          <p:cNvPr id="51" name="Straight Arrow Connector 50">
            <a:extLst>
              <a:ext uri="{FF2B5EF4-FFF2-40B4-BE49-F238E27FC236}">
                <a16:creationId xmlns:a16="http://schemas.microsoft.com/office/drawing/2014/main" id="{5F8A504C-D103-24BD-6510-BCF2FB3F8FEB}"/>
              </a:ext>
            </a:extLst>
          </p:cNvPr>
          <p:cNvCxnSpPr>
            <a:cxnSpLocks/>
          </p:cNvCxnSpPr>
          <p:nvPr/>
        </p:nvCxnSpPr>
        <p:spPr>
          <a:xfrm flipH="1">
            <a:off x="6705638" y="1686631"/>
            <a:ext cx="112482" cy="184929"/>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A57CAB58-F017-7300-F0C2-0D0994953CF0}"/>
              </a:ext>
            </a:extLst>
          </p:cNvPr>
          <p:cNvSpPr txBox="1"/>
          <p:nvPr/>
        </p:nvSpPr>
        <p:spPr>
          <a:xfrm>
            <a:off x="6691104" y="1224361"/>
            <a:ext cx="1619482" cy="369332"/>
          </a:xfrm>
          <a:prstGeom prst="rect">
            <a:avLst/>
          </a:prstGeom>
          <a:noFill/>
        </p:spPr>
        <p:txBody>
          <a:bodyPr wrap="none" rtlCol="0">
            <a:spAutoFit/>
          </a:bodyPr>
          <a:lstStyle/>
          <a:p>
            <a:r>
              <a:rPr lang="en-US" dirty="0"/>
              <a:t>Memory kernal</a:t>
            </a:r>
          </a:p>
        </p:txBody>
      </p:sp>
      <p:cxnSp>
        <p:nvCxnSpPr>
          <p:cNvPr id="55" name="Straight Arrow Connector 54">
            <a:extLst>
              <a:ext uri="{FF2B5EF4-FFF2-40B4-BE49-F238E27FC236}">
                <a16:creationId xmlns:a16="http://schemas.microsoft.com/office/drawing/2014/main" id="{0E6B1064-DDEE-C9E2-462C-AA3F7CB8E745}"/>
              </a:ext>
            </a:extLst>
          </p:cNvPr>
          <p:cNvCxnSpPr>
            <a:cxnSpLocks/>
          </p:cNvCxnSpPr>
          <p:nvPr/>
        </p:nvCxnSpPr>
        <p:spPr>
          <a:xfrm flipH="1">
            <a:off x="8860500" y="1819492"/>
            <a:ext cx="112482" cy="184929"/>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BC279AB-BA4D-3432-125A-33BE852C0A69}"/>
              </a:ext>
            </a:extLst>
          </p:cNvPr>
          <p:cNvSpPr txBox="1"/>
          <p:nvPr/>
        </p:nvSpPr>
        <p:spPr>
          <a:xfrm>
            <a:off x="8794521" y="1224361"/>
            <a:ext cx="2103781" cy="369332"/>
          </a:xfrm>
          <a:prstGeom prst="rect">
            <a:avLst/>
          </a:prstGeom>
          <a:noFill/>
        </p:spPr>
        <p:txBody>
          <a:bodyPr wrap="none" rtlCol="0">
            <a:spAutoFit/>
          </a:bodyPr>
          <a:lstStyle/>
          <a:p>
            <a:r>
              <a:rPr lang="en-US" dirty="0"/>
              <a:t>Environmental noise</a:t>
            </a:r>
          </a:p>
        </p:txBody>
      </p:sp>
      <p:cxnSp>
        <p:nvCxnSpPr>
          <p:cNvPr id="57" name="Straight Arrow Connector 56">
            <a:extLst>
              <a:ext uri="{FF2B5EF4-FFF2-40B4-BE49-F238E27FC236}">
                <a16:creationId xmlns:a16="http://schemas.microsoft.com/office/drawing/2014/main" id="{DCFFF4D3-BDAF-3E3C-4B2C-5562F6A0766C}"/>
              </a:ext>
            </a:extLst>
          </p:cNvPr>
          <p:cNvCxnSpPr>
            <a:cxnSpLocks/>
          </p:cNvCxnSpPr>
          <p:nvPr/>
        </p:nvCxnSpPr>
        <p:spPr>
          <a:xfrm>
            <a:off x="3791678" y="1674702"/>
            <a:ext cx="0" cy="223029"/>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98AC8584-9340-ACDF-2D17-A5675A0B9D63}"/>
              </a:ext>
            </a:extLst>
          </p:cNvPr>
          <p:cNvSpPr txBox="1"/>
          <p:nvPr/>
        </p:nvSpPr>
        <p:spPr>
          <a:xfrm>
            <a:off x="3171483" y="1217123"/>
            <a:ext cx="1294200" cy="369332"/>
          </a:xfrm>
          <a:prstGeom prst="rect">
            <a:avLst/>
          </a:prstGeom>
          <a:noFill/>
        </p:spPr>
        <p:txBody>
          <a:bodyPr wrap="none" rtlCol="0">
            <a:spAutoFit/>
          </a:bodyPr>
          <a:lstStyle/>
          <a:p>
            <a:r>
              <a:rPr lang="en-US" dirty="0"/>
              <a:t>Free energy</a:t>
            </a:r>
          </a:p>
        </p:txBody>
      </p:sp>
      <p:sp>
        <p:nvSpPr>
          <p:cNvPr id="70" name="Title 1">
            <a:extLst>
              <a:ext uri="{FF2B5EF4-FFF2-40B4-BE49-F238E27FC236}">
                <a16:creationId xmlns:a16="http://schemas.microsoft.com/office/drawing/2014/main" id="{7AF0BDFD-D2C9-F64F-771F-0CD175C48B56}"/>
              </a:ext>
            </a:extLst>
          </p:cNvPr>
          <p:cNvSpPr txBox="1">
            <a:spLocks/>
          </p:cNvSpPr>
          <p:nvPr/>
        </p:nvSpPr>
        <p:spPr>
          <a:xfrm>
            <a:off x="-1" y="-22565"/>
            <a:ext cx="114165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i="1" dirty="0"/>
              <a:t>Ab initio </a:t>
            </a:r>
            <a:r>
              <a:rPr lang="en-US" sz="3200" b="1" dirty="0"/>
              <a:t>generalized Langevin equation</a:t>
            </a:r>
            <a:r>
              <a:rPr lang="en-US" sz="3200" dirty="0"/>
              <a:t> (AIGLE)</a:t>
            </a: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69740048-C58C-2EF0-D4A2-6C7FFA72BD27}"/>
                  </a:ext>
                </a:extLst>
              </p:cNvPr>
              <p:cNvSpPr txBox="1"/>
              <p:nvPr/>
            </p:nvSpPr>
            <p:spPr>
              <a:xfrm>
                <a:off x="262196" y="5550395"/>
                <a:ext cx="11929804" cy="1219886"/>
              </a:xfrm>
              <a:prstGeom prst="rect">
                <a:avLst/>
              </a:prstGeom>
              <a:noFill/>
            </p:spPr>
            <p:txBody>
              <a:bodyPr wrap="square" rtlCol="0">
                <a:spAutoFit/>
              </a:bodyPr>
              <a:lstStyle/>
              <a:p>
                <a:r>
                  <a:rPr lang="en-US" dirty="0"/>
                  <a:t>Step 1: Force matching scheme constrained by second fluctuation-dissipation theorem</a:t>
                </a:r>
              </a:p>
              <a:p>
                <a:r>
                  <a:rPr lang="en-US" dirty="0"/>
                  <a:t>Step 2: Supervised training of GAR model with separated noise -&gt; confirm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𝜔</m:t>
                        </m:r>
                      </m:e>
                      <m:sub>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𝑛</m:t>
                            </m:r>
                          </m:e>
                        </m:d>
                      </m:sub>
                    </m:sSub>
                  </m:oMath>
                </a14:m>
                <a:r>
                  <a:rPr lang="en-US" dirty="0"/>
                  <a:t> has no serial correlation</a:t>
                </a:r>
              </a:p>
              <a:p>
                <a:r>
                  <a:rPr lang="en-US" dirty="0"/>
                  <a:t>Step 3: Refine force matching with near-equlibrium molecular dynamics data</a:t>
                </a:r>
              </a:p>
              <a:p>
                <a:endParaRPr lang="en-US" dirty="0"/>
              </a:p>
            </p:txBody>
          </p:sp>
        </mc:Choice>
        <mc:Fallback xmlns="">
          <p:sp>
            <p:nvSpPr>
              <p:cNvPr id="72" name="TextBox 71">
                <a:extLst>
                  <a:ext uri="{FF2B5EF4-FFF2-40B4-BE49-F238E27FC236}">
                    <a16:creationId xmlns:a16="http://schemas.microsoft.com/office/drawing/2014/main" id="{69740048-C58C-2EF0-D4A2-6C7FFA72BD27}"/>
                  </a:ext>
                </a:extLst>
              </p:cNvPr>
              <p:cNvSpPr txBox="1">
                <a:spLocks noRot="1" noChangeAspect="1" noMove="1" noResize="1" noEditPoints="1" noAdjustHandles="1" noChangeArrowheads="1" noChangeShapeType="1" noTextEdit="1"/>
              </p:cNvSpPr>
              <p:nvPr/>
            </p:nvSpPr>
            <p:spPr>
              <a:xfrm>
                <a:off x="262196" y="5550395"/>
                <a:ext cx="11929804" cy="1219886"/>
              </a:xfrm>
              <a:prstGeom prst="rect">
                <a:avLst/>
              </a:prstGeom>
              <a:blipFill>
                <a:blip r:embed="rId6"/>
                <a:stretch>
                  <a:fillRect l="-426" t="-2062"/>
                </a:stretch>
              </a:blipFill>
            </p:spPr>
            <p:txBody>
              <a:bodyPr/>
              <a:lstStyle/>
              <a:p>
                <a:r>
                  <a:rPr lang="en-US">
                    <a:noFill/>
                  </a:rPr>
                  <a:t> </a:t>
                </a:r>
              </a:p>
            </p:txBody>
          </p:sp>
        </mc:Fallback>
      </mc:AlternateContent>
    </p:spTree>
    <p:extLst>
      <p:ext uri="{BB962C8B-B14F-4D97-AF65-F5344CB8AC3E}">
        <p14:creationId xmlns:p14="http://schemas.microsoft.com/office/powerpoint/2010/main" val="163393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9AD28-3BE5-7266-C3E2-6D47E94A4830}"/>
              </a:ext>
            </a:extLst>
          </p:cNvPr>
          <p:cNvSpPr>
            <a:spLocks noGrp="1"/>
          </p:cNvSpPr>
          <p:nvPr>
            <p:ph type="title"/>
          </p:nvPr>
        </p:nvSpPr>
        <p:spPr>
          <a:xfrm>
            <a:off x="162301" y="205285"/>
            <a:ext cx="10514372" cy="668188"/>
          </a:xfrm>
        </p:spPr>
        <p:txBody>
          <a:bodyPr>
            <a:normAutofit/>
          </a:bodyPr>
          <a:lstStyle/>
          <a:p>
            <a:r>
              <a:rPr lang="en-US" sz="3200" b="1" dirty="0"/>
              <a:t>A quick test: 1D Harmonic Chain</a:t>
            </a:r>
          </a:p>
        </p:txBody>
      </p:sp>
      <p:pic>
        <p:nvPicPr>
          <p:cNvPr id="5" name="Picture 4">
            <a:extLst>
              <a:ext uri="{FF2B5EF4-FFF2-40B4-BE49-F238E27FC236}">
                <a16:creationId xmlns:a16="http://schemas.microsoft.com/office/drawing/2014/main" id="{03F046B9-B89F-E920-4355-13A9A1CFD2AA}"/>
              </a:ext>
            </a:extLst>
          </p:cNvPr>
          <p:cNvPicPr>
            <a:picLocks noChangeAspect="1"/>
          </p:cNvPicPr>
          <p:nvPr/>
        </p:nvPicPr>
        <p:blipFill>
          <a:blip r:embed="rId3"/>
          <a:stretch>
            <a:fillRect/>
          </a:stretch>
        </p:blipFill>
        <p:spPr>
          <a:xfrm>
            <a:off x="827672" y="1384169"/>
            <a:ext cx="2763021" cy="1744802"/>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0B3306F6-C8D2-0AFD-49F2-3675345AC40C}"/>
                  </a:ext>
                </a:extLst>
              </p:cNvPr>
              <p:cNvSpPr txBox="1"/>
              <p:nvPr/>
            </p:nvSpPr>
            <p:spPr>
              <a:xfrm>
                <a:off x="6366958" y="1748277"/>
                <a:ext cx="4632422" cy="64325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600" b="1" i="1" smtClean="0">
                              <a:latin typeface="Cambria Math" panose="02040503050406030204" pitchFamily="18" charset="0"/>
                            </a:rPr>
                          </m:ctrlPr>
                        </m:fPr>
                        <m:num>
                          <m:sSup>
                            <m:sSupPr>
                              <m:ctrlPr>
                                <a:rPr lang="en-US" sz="1600" b="1" i="1" smtClean="0">
                                  <a:latin typeface="Cambria Math" panose="02040503050406030204" pitchFamily="18" charset="0"/>
                                </a:rPr>
                              </m:ctrlPr>
                            </m:sSupPr>
                            <m:e>
                              <m:r>
                                <a:rPr lang="en-US" sz="1600" b="1" i="1" smtClean="0">
                                  <a:latin typeface="Cambria Math" panose="02040503050406030204" pitchFamily="18" charset="0"/>
                                </a:rPr>
                                <m:t>𝒅</m:t>
                              </m:r>
                            </m:e>
                            <m:sup>
                              <m:r>
                                <a:rPr lang="en-US" sz="1600" b="1" i="1" smtClean="0">
                                  <a:latin typeface="Cambria Math" panose="02040503050406030204" pitchFamily="18" charset="0"/>
                                </a:rPr>
                                <m:t>𝟐</m:t>
                              </m:r>
                            </m:sup>
                          </m:sSup>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𝒙</m:t>
                              </m:r>
                            </m:e>
                            <m:sub>
                              <m:r>
                                <a:rPr lang="en-US" sz="1600" b="1" i="1" smtClean="0">
                                  <a:latin typeface="Cambria Math" panose="02040503050406030204" pitchFamily="18" charset="0"/>
                                </a:rPr>
                                <m:t>𝟏</m:t>
                              </m:r>
                            </m:sub>
                          </m:sSub>
                        </m:num>
                        <m:den>
                          <m:r>
                            <a:rPr lang="en-US" sz="1600" b="1" i="1" smtClean="0">
                              <a:latin typeface="Cambria Math" panose="02040503050406030204" pitchFamily="18" charset="0"/>
                            </a:rPr>
                            <m:t>𝒅</m:t>
                          </m:r>
                          <m:sSup>
                            <m:sSupPr>
                              <m:ctrlPr>
                                <a:rPr lang="en-US" sz="1600" b="1" i="1" smtClean="0">
                                  <a:latin typeface="Cambria Math" panose="02040503050406030204" pitchFamily="18" charset="0"/>
                                </a:rPr>
                              </m:ctrlPr>
                            </m:sSupPr>
                            <m:e>
                              <m:r>
                                <a:rPr lang="en-US" sz="1600" b="1" i="1" smtClean="0">
                                  <a:latin typeface="Cambria Math" panose="02040503050406030204" pitchFamily="18" charset="0"/>
                                </a:rPr>
                                <m:t>𝒕</m:t>
                              </m:r>
                            </m:e>
                            <m:sup>
                              <m:r>
                                <a:rPr lang="en-US" sz="1600" b="1" i="1" smtClean="0">
                                  <a:latin typeface="Cambria Math" panose="02040503050406030204" pitchFamily="18" charset="0"/>
                                </a:rPr>
                                <m:t>𝟐</m:t>
                              </m:r>
                            </m:sup>
                          </m:sSup>
                        </m:den>
                      </m:f>
                      <m:r>
                        <a:rPr lang="en-US" sz="1600" b="1" i="1" smtClean="0">
                          <a:latin typeface="Cambria Math" panose="02040503050406030204" pitchFamily="18" charset="0"/>
                        </a:rPr>
                        <m:t>=−</m:t>
                      </m:r>
                      <m:sSub>
                        <m:sSubPr>
                          <m:ctrlPr>
                            <a:rPr lang="en-US" sz="1600" b="1" i="1" smtClean="0">
                              <a:latin typeface="Cambria Math" panose="02040503050406030204" pitchFamily="18" charset="0"/>
                            </a:rPr>
                          </m:ctrlPr>
                        </m:sSubPr>
                        <m:e>
                          <m:sSup>
                            <m:sSupPr>
                              <m:ctrlPr>
                                <a:rPr lang="en-US" sz="1600" b="1" i="1" smtClean="0">
                                  <a:latin typeface="Cambria Math" panose="02040503050406030204" pitchFamily="18" charset="0"/>
                                </a:rPr>
                              </m:ctrlPr>
                            </m:sSupPr>
                            <m:e>
                              <m:r>
                                <a:rPr lang="en-US" sz="1600" b="1" i="1" smtClean="0">
                                  <a:latin typeface="Cambria Math" panose="02040503050406030204" pitchFamily="18" charset="0"/>
                                </a:rPr>
                                <m:t>𝝎</m:t>
                              </m:r>
                            </m:e>
                            <m:sup>
                              <m:r>
                                <a:rPr lang="en-US" sz="1600" b="1" i="1" smtClean="0">
                                  <a:latin typeface="Cambria Math" panose="02040503050406030204" pitchFamily="18" charset="0"/>
                                </a:rPr>
                                <m:t>𝟐</m:t>
                              </m:r>
                            </m:sup>
                          </m:sSup>
                          <m:r>
                            <a:rPr lang="en-US" sz="1600" b="1" i="1" smtClean="0">
                              <a:latin typeface="Cambria Math" panose="02040503050406030204" pitchFamily="18" charset="0"/>
                            </a:rPr>
                            <m:t>𝒙</m:t>
                          </m:r>
                        </m:e>
                        <m:sub>
                          <m:r>
                            <a:rPr lang="en-US" sz="1600" b="1" i="1" smtClean="0">
                              <a:latin typeface="Cambria Math" panose="02040503050406030204" pitchFamily="18" charset="0"/>
                            </a:rPr>
                            <m:t>𝟏</m:t>
                          </m:r>
                        </m:sub>
                      </m:sSub>
                      <m:r>
                        <a:rPr lang="en-US" sz="1600" b="1" i="1" smtClean="0">
                          <a:latin typeface="Cambria Math" panose="02040503050406030204" pitchFamily="18" charset="0"/>
                        </a:rPr>
                        <m:t>+</m:t>
                      </m:r>
                      <m:sSubSup>
                        <m:sSubSupPr>
                          <m:ctrlPr>
                            <a:rPr lang="en-US" sz="1600" b="1" i="1" smtClean="0">
                              <a:latin typeface="Cambria Math" panose="02040503050406030204" pitchFamily="18" charset="0"/>
                            </a:rPr>
                          </m:ctrlPr>
                        </m:sSubSupPr>
                        <m:e>
                          <m:r>
                            <a:rPr lang="en-US" sz="1600" b="1" i="1" smtClean="0">
                              <a:latin typeface="Cambria Math" panose="02040503050406030204" pitchFamily="18" charset="0"/>
                            </a:rPr>
                            <m:t>𝝎</m:t>
                          </m:r>
                        </m:e>
                        <m:sub>
                          <m:r>
                            <a:rPr lang="en-US" sz="1600" b="1" i="1" smtClean="0">
                              <a:latin typeface="Cambria Math" panose="02040503050406030204" pitchFamily="18" charset="0"/>
                            </a:rPr>
                            <m:t>𝟎</m:t>
                          </m:r>
                        </m:sub>
                        <m:sup>
                          <m:r>
                            <a:rPr lang="en-US" sz="1600" b="1" i="1" smtClean="0">
                              <a:latin typeface="Cambria Math" panose="02040503050406030204" pitchFamily="18" charset="0"/>
                            </a:rPr>
                            <m:t>𝟐</m:t>
                          </m:r>
                        </m:sup>
                      </m:sSubSup>
                      <m:nary>
                        <m:naryPr>
                          <m:ctrlPr>
                            <a:rPr lang="en-US" sz="1600" b="1" i="1" smtClean="0">
                              <a:latin typeface="Cambria Math" panose="02040503050406030204" pitchFamily="18" charset="0"/>
                            </a:rPr>
                          </m:ctrlPr>
                        </m:naryPr>
                        <m:sub>
                          <m:r>
                            <a:rPr lang="en-US" sz="1600" b="1" i="1" smtClean="0">
                              <a:latin typeface="Cambria Math" panose="02040503050406030204" pitchFamily="18" charset="0"/>
                            </a:rPr>
                            <m:t>𝟎</m:t>
                          </m:r>
                        </m:sub>
                        <m:sup>
                          <m:r>
                            <a:rPr lang="en-US" sz="1600" b="1" i="1" smtClean="0">
                              <a:latin typeface="Cambria Math" panose="02040503050406030204" pitchFamily="18" charset="0"/>
                            </a:rPr>
                            <m:t>𝒕</m:t>
                          </m:r>
                        </m:sup>
                        <m:e>
                          <m:acc>
                            <m:accPr>
                              <m:chr m:val="̃"/>
                              <m:ctrlPr>
                                <a:rPr lang="en-US" sz="1600" b="1" i="1" smtClean="0">
                                  <a:latin typeface="Cambria Math" panose="02040503050406030204" pitchFamily="18" charset="0"/>
                                </a:rPr>
                              </m:ctrlPr>
                            </m:accPr>
                            <m:e>
                              <m:r>
                                <a:rPr lang="en-US" sz="1600" b="1" i="1" smtClean="0">
                                  <a:latin typeface="Cambria Math" panose="02040503050406030204" pitchFamily="18" charset="0"/>
                                </a:rPr>
                                <m:t>𝜽</m:t>
                              </m:r>
                            </m:e>
                          </m:acc>
                          <m:d>
                            <m:dPr>
                              <m:ctrlPr>
                                <a:rPr lang="en-US" sz="1600" b="1" i="1" smtClean="0">
                                  <a:latin typeface="Cambria Math" panose="02040503050406030204" pitchFamily="18" charset="0"/>
                                </a:rPr>
                              </m:ctrlPr>
                            </m:dPr>
                            <m:e>
                              <m:r>
                                <a:rPr lang="en-US" sz="1600" b="1" i="1" smtClean="0">
                                  <a:latin typeface="Cambria Math" panose="02040503050406030204" pitchFamily="18" charset="0"/>
                                </a:rPr>
                                <m:t>𝒕</m:t>
                              </m:r>
                              <m:r>
                                <a:rPr lang="en-US" sz="1600" b="1" i="1" smtClean="0">
                                  <a:latin typeface="Cambria Math" panose="02040503050406030204" pitchFamily="18" charset="0"/>
                                </a:rPr>
                                <m:t>−</m:t>
                              </m:r>
                              <m:sSup>
                                <m:sSupPr>
                                  <m:ctrlPr>
                                    <a:rPr lang="en-US" sz="1600" b="1" i="1" smtClean="0">
                                      <a:latin typeface="Cambria Math" panose="02040503050406030204" pitchFamily="18" charset="0"/>
                                    </a:rPr>
                                  </m:ctrlPr>
                                </m:sSupPr>
                                <m:e>
                                  <m:r>
                                    <a:rPr lang="en-US" sz="1600" b="1" i="1" smtClean="0">
                                      <a:latin typeface="Cambria Math" panose="02040503050406030204" pitchFamily="18" charset="0"/>
                                    </a:rPr>
                                    <m:t>𝒕</m:t>
                                  </m:r>
                                </m:e>
                                <m:sup>
                                  <m:r>
                                    <a:rPr lang="en-US" sz="1600" b="1" i="1" smtClean="0">
                                      <a:latin typeface="Cambria Math" panose="02040503050406030204" pitchFamily="18" charset="0"/>
                                    </a:rPr>
                                    <m:t>′</m:t>
                                  </m:r>
                                </m:sup>
                              </m:sSup>
                            </m:e>
                          </m:d>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𝒙</m:t>
                              </m:r>
                            </m:e>
                            <m:sub>
                              <m:r>
                                <a:rPr lang="en-US" sz="1600" b="1" i="1" smtClean="0">
                                  <a:latin typeface="Cambria Math" panose="02040503050406030204" pitchFamily="18" charset="0"/>
                                </a:rPr>
                                <m:t>𝟏</m:t>
                              </m:r>
                            </m:sub>
                          </m:sSub>
                          <m:d>
                            <m:dPr>
                              <m:ctrlPr>
                                <a:rPr lang="en-US" sz="1600" b="1" i="1" smtClean="0">
                                  <a:latin typeface="Cambria Math" panose="02040503050406030204" pitchFamily="18" charset="0"/>
                                </a:rPr>
                              </m:ctrlPr>
                            </m:dPr>
                            <m:e>
                              <m:sSup>
                                <m:sSupPr>
                                  <m:ctrlPr>
                                    <a:rPr lang="en-US" sz="1600" b="1" i="1" smtClean="0">
                                      <a:latin typeface="Cambria Math" panose="02040503050406030204" pitchFamily="18" charset="0"/>
                                    </a:rPr>
                                  </m:ctrlPr>
                                </m:sSupPr>
                                <m:e>
                                  <m:r>
                                    <a:rPr lang="en-US" sz="1600" b="1" i="1" smtClean="0">
                                      <a:latin typeface="Cambria Math" panose="02040503050406030204" pitchFamily="18" charset="0"/>
                                    </a:rPr>
                                    <m:t>𝒕</m:t>
                                  </m:r>
                                </m:e>
                                <m:sup>
                                  <m:r>
                                    <a:rPr lang="en-US" sz="1600" b="1" i="1" smtClean="0">
                                      <a:latin typeface="Cambria Math" panose="02040503050406030204" pitchFamily="18" charset="0"/>
                                    </a:rPr>
                                    <m:t>′</m:t>
                                  </m:r>
                                </m:sup>
                              </m:sSup>
                            </m:e>
                          </m:d>
                          <m:r>
                            <a:rPr lang="en-US" sz="1600" b="1" i="1" smtClean="0">
                              <a:latin typeface="Cambria Math" panose="02040503050406030204" pitchFamily="18" charset="0"/>
                            </a:rPr>
                            <m:t>𝒅</m:t>
                          </m:r>
                          <m:sSup>
                            <m:sSupPr>
                              <m:ctrlPr>
                                <a:rPr lang="en-US" sz="1600" b="1" i="1" smtClean="0">
                                  <a:latin typeface="Cambria Math" panose="02040503050406030204" pitchFamily="18" charset="0"/>
                                </a:rPr>
                              </m:ctrlPr>
                            </m:sSupPr>
                            <m:e>
                              <m:r>
                                <a:rPr lang="en-US" sz="1600" b="1" i="1" smtClean="0">
                                  <a:latin typeface="Cambria Math" panose="02040503050406030204" pitchFamily="18" charset="0"/>
                                </a:rPr>
                                <m:t>𝒕</m:t>
                              </m:r>
                            </m:e>
                            <m:sup>
                              <m:r>
                                <a:rPr lang="en-US" sz="1600" b="1" i="1" smtClean="0">
                                  <a:latin typeface="Cambria Math" panose="02040503050406030204" pitchFamily="18" charset="0"/>
                                </a:rPr>
                                <m:t>′</m:t>
                              </m:r>
                            </m:sup>
                          </m:sSup>
                        </m:e>
                      </m:nary>
                      <m:r>
                        <a:rPr lang="en-US" sz="1600" b="1" i="1" smtClean="0">
                          <a:latin typeface="Cambria Math" panose="02040503050406030204" pitchFamily="18" charset="0"/>
                        </a:rPr>
                        <m:t>+</m:t>
                      </m:r>
                      <m:acc>
                        <m:accPr>
                          <m:chr m:val="̃"/>
                          <m:ctrlPr>
                            <a:rPr lang="en-US" sz="1600" b="1" i="1" smtClean="0">
                              <a:latin typeface="Cambria Math" panose="02040503050406030204" pitchFamily="18" charset="0"/>
                            </a:rPr>
                          </m:ctrlPr>
                        </m:accPr>
                        <m:e>
                          <m:r>
                            <a:rPr lang="en-US" sz="1600" b="1" i="1" smtClean="0">
                              <a:latin typeface="Cambria Math" panose="02040503050406030204" pitchFamily="18" charset="0"/>
                            </a:rPr>
                            <m:t>𝑹</m:t>
                          </m:r>
                        </m:e>
                      </m:acc>
                      <m:d>
                        <m:dPr>
                          <m:ctrlPr>
                            <a:rPr lang="en-US" sz="1600" b="1" i="1" smtClean="0">
                              <a:latin typeface="Cambria Math" panose="02040503050406030204" pitchFamily="18" charset="0"/>
                            </a:rPr>
                          </m:ctrlPr>
                        </m:dPr>
                        <m:e>
                          <m:r>
                            <a:rPr lang="en-US" sz="1600" b="1" i="1" smtClean="0">
                              <a:latin typeface="Cambria Math" panose="02040503050406030204" pitchFamily="18" charset="0"/>
                            </a:rPr>
                            <m:t>𝒕</m:t>
                          </m:r>
                        </m:e>
                      </m:d>
                    </m:oMath>
                  </m:oMathPara>
                </a14:m>
                <a:endParaRPr lang="en-US" sz="1600" b="1" dirty="0"/>
              </a:p>
            </p:txBody>
          </p:sp>
        </mc:Choice>
        <mc:Fallback>
          <p:sp>
            <p:nvSpPr>
              <p:cNvPr id="8" name="TextBox 7">
                <a:extLst>
                  <a:ext uri="{FF2B5EF4-FFF2-40B4-BE49-F238E27FC236}">
                    <a16:creationId xmlns:a16="http://schemas.microsoft.com/office/drawing/2014/main" id="{0B3306F6-C8D2-0AFD-49F2-3675345AC40C}"/>
                  </a:ext>
                </a:extLst>
              </p:cNvPr>
              <p:cNvSpPr txBox="1">
                <a:spLocks noRot="1" noChangeAspect="1" noMove="1" noResize="1" noEditPoints="1" noAdjustHandles="1" noChangeArrowheads="1" noChangeShapeType="1" noTextEdit="1"/>
              </p:cNvSpPr>
              <p:nvPr/>
            </p:nvSpPr>
            <p:spPr>
              <a:xfrm>
                <a:off x="6366958" y="1748277"/>
                <a:ext cx="4632422" cy="643253"/>
              </a:xfrm>
              <a:prstGeom prst="rect">
                <a:avLst/>
              </a:prstGeom>
              <a:blipFill>
                <a:blip r:embed="rId4"/>
                <a:stretch>
                  <a:fillRect t="-149020" b="-219608"/>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FA159EAD-94CD-9E84-93B0-8426FEE098BE}"/>
              </a:ext>
            </a:extLst>
          </p:cNvPr>
          <p:cNvSpPr txBox="1"/>
          <p:nvPr/>
        </p:nvSpPr>
        <p:spPr>
          <a:xfrm>
            <a:off x="6096000" y="1120057"/>
            <a:ext cx="4800994" cy="369332"/>
          </a:xfrm>
          <a:prstGeom prst="rect">
            <a:avLst/>
          </a:prstGeom>
          <a:noFill/>
        </p:spPr>
        <p:txBody>
          <a:bodyPr wrap="none" rtlCol="0">
            <a:spAutoFit/>
          </a:bodyPr>
          <a:lstStyle/>
          <a:p>
            <a:r>
              <a:rPr lang="en-US" dirty="0"/>
              <a:t>Theoretical equation of motion (microcanonical)</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ACD96A7-277F-CD7B-2972-143CAD1E8108}"/>
                  </a:ext>
                </a:extLst>
              </p:cNvPr>
              <p:cNvSpPr txBox="1"/>
              <p:nvPr/>
            </p:nvSpPr>
            <p:spPr>
              <a:xfrm>
                <a:off x="162301" y="1100982"/>
                <a:ext cx="4456413" cy="369332"/>
              </a:xfrm>
              <a:prstGeom prst="rect">
                <a:avLst/>
              </a:prstGeom>
              <a:noFill/>
            </p:spPr>
            <p:txBody>
              <a:bodyPr wrap="none" rtlCol="0">
                <a:spAutoFit/>
              </a:bodyPr>
              <a:lstStyle/>
              <a:p>
                <a:r>
                  <a:rPr lang="en-US" dirty="0"/>
                  <a:t>Collective variable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a14:m>
                <a:r>
                  <a:rPr lang="en-US" dirty="0"/>
                  <a:t>: position of head bead</a:t>
                </a:r>
              </a:p>
            </p:txBody>
          </p:sp>
        </mc:Choice>
        <mc:Fallback xmlns="">
          <p:sp>
            <p:nvSpPr>
              <p:cNvPr id="7" name="TextBox 6">
                <a:extLst>
                  <a:ext uri="{FF2B5EF4-FFF2-40B4-BE49-F238E27FC236}">
                    <a16:creationId xmlns:a16="http://schemas.microsoft.com/office/drawing/2014/main" id="{EACD96A7-277F-CD7B-2972-143CAD1E8108}"/>
                  </a:ext>
                </a:extLst>
              </p:cNvPr>
              <p:cNvSpPr txBox="1">
                <a:spLocks noRot="1" noChangeAspect="1" noMove="1" noResize="1" noEditPoints="1" noAdjustHandles="1" noChangeArrowheads="1" noChangeShapeType="1" noTextEdit="1"/>
              </p:cNvSpPr>
              <p:nvPr/>
            </p:nvSpPr>
            <p:spPr>
              <a:xfrm>
                <a:off x="162301" y="1100982"/>
                <a:ext cx="4456413" cy="369332"/>
              </a:xfrm>
              <a:prstGeom prst="rect">
                <a:avLst/>
              </a:prstGeom>
              <a:blipFill>
                <a:blip r:embed="rId5"/>
                <a:stretch>
                  <a:fillRect l="-1136" t="-6667" r="-12784" b="-20000"/>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183A1E55-F635-83AC-E62E-F35D1A620653}"/>
              </a:ext>
            </a:extLst>
          </p:cNvPr>
          <p:cNvPicPr>
            <a:picLocks noChangeAspect="1"/>
          </p:cNvPicPr>
          <p:nvPr/>
        </p:nvPicPr>
        <p:blipFill>
          <a:blip r:embed="rId6"/>
          <a:stretch>
            <a:fillRect/>
          </a:stretch>
        </p:blipFill>
        <p:spPr>
          <a:xfrm>
            <a:off x="1657389" y="3059487"/>
            <a:ext cx="7861636" cy="2988858"/>
          </a:xfrm>
          <a:prstGeom prst="rect">
            <a:avLst/>
          </a:prstGeom>
        </p:spPr>
      </p:pic>
      <p:sp>
        <p:nvSpPr>
          <p:cNvPr id="16" name="TextBox 15">
            <a:extLst>
              <a:ext uri="{FF2B5EF4-FFF2-40B4-BE49-F238E27FC236}">
                <a16:creationId xmlns:a16="http://schemas.microsoft.com/office/drawing/2014/main" id="{DC46A625-A194-96E1-005B-F8C423A1E145}"/>
              </a:ext>
            </a:extLst>
          </p:cNvPr>
          <p:cNvSpPr txBox="1"/>
          <p:nvPr/>
        </p:nvSpPr>
        <p:spPr>
          <a:xfrm>
            <a:off x="2390509" y="6048345"/>
            <a:ext cx="3261278" cy="646331"/>
          </a:xfrm>
          <a:prstGeom prst="rect">
            <a:avLst/>
          </a:prstGeom>
          <a:noFill/>
        </p:spPr>
        <p:txBody>
          <a:bodyPr wrap="none" rtlCol="0">
            <a:spAutoFit/>
          </a:bodyPr>
          <a:lstStyle/>
          <a:p>
            <a:pPr algn="ctr"/>
            <a:r>
              <a:rPr lang="en-US" b="1" dirty="0"/>
              <a:t>Normalized noise </a:t>
            </a:r>
          </a:p>
          <a:p>
            <a:pPr algn="ctr"/>
            <a:r>
              <a:rPr lang="en-US" b="1" dirty="0"/>
              <a:t>Autocorrelation function (NACF)</a:t>
            </a:r>
          </a:p>
        </p:txBody>
      </p:sp>
      <p:sp>
        <p:nvSpPr>
          <p:cNvPr id="17" name="TextBox 16">
            <a:extLst>
              <a:ext uri="{FF2B5EF4-FFF2-40B4-BE49-F238E27FC236}">
                <a16:creationId xmlns:a16="http://schemas.microsoft.com/office/drawing/2014/main" id="{3C169186-D29D-9F8D-AA90-E078C3E924F4}"/>
              </a:ext>
            </a:extLst>
          </p:cNvPr>
          <p:cNvSpPr txBox="1"/>
          <p:nvPr/>
        </p:nvSpPr>
        <p:spPr>
          <a:xfrm>
            <a:off x="7138863" y="6107564"/>
            <a:ext cx="1672317" cy="369332"/>
          </a:xfrm>
          <a:prstGeom prst="rect">
            <a:avLst/>
          </a:prstGeom>
          <a:noFill/>
        </p:spPr>
        <p:txBody>
          <a:bodyPr wrap="none" rtlCol="0">
            <a:spAutoFit/>
          </a:bodyPr>
          <a:lstStyle/>
          <a:p>
            <a:pPr algn="ctr"/>
            <a:r>
              <a:rPr lang="en-US" b="1" dirty="0"/>
              <a:t>Memory Kernel</a:t>
            </a:r>
          </a:p>
        </p:txBody>
      </p:sp>
      <p:sp>
        <p:nvSpPr>
          <p:cNvPr id="19" name="TextBox 18">
            <a:extLst>
              <a:ext uri="{FF2B5EF4-FFF2-40B4-BE49-F238E27FC236}">
                <a16:creationId xmlns:a16="http://schemas.microsoft.com/office/drawing/2014/main" id="{A86A9F46-7A15-EB68-284C-BFEC03C1CAAB}"/>
              </a:ext>
            </a:extLst>
          </p:cNvPr>
          <p:cNvSpPr txBox="1"/>
          <p:nvPr/>
        </p:nvSpPr>
        <p:spPr>
          <a:xfrm>
            <a:off x="9336519" y="4369250"/>
            <a:ext cx="2847959" cy="369332"/>
          </a:xfrm>
          <a:prstGeom prst="rect">
            <a:avLst/>
          </a:prstGeom>
          <a:noFill/>
        </p:spPr>
        <p:txBody>
          <a:bodyPr wrap="none" rtlCol="0">
            <a:spAutoFit/>
          </a:bodyPr>
          <a:lstStyle/>
          <a:p>
            <a:r>
              <a:rPr lang="en-US" dirty="0"/>
              <a:t>Theoretical (microcanonical)</a:t>
            </a:r>
          </a:p>
        </p:txBody>
      </p:sp>
      <p:sp>
        <p:nvSpPr>
          <p:cNvPr id="21" name="TextBox 20">
            <a:extLst>
              <a:ext uri="{FF2B5EF4-FFF2-40B4-BE49-F238E27FC236}">
                <a16:creationId xmlns:a16="http://schemas.microsoft.com/office/drawing/2014/main" id="{4DDBC342-4478-D43F-0D5D-3E7C3EFFE768}"/>
              </a:ext>
            </a:extLst>
          </p:cNvPr>
          <p:cNvSpPr txBox="1"/>
          <p:nvPr/>
        </p:nvSpPr>
        <p:spPr>
          <a:xfrm>
            <a:off x="9336519" y="4700763"/>
            <a:ext cx="2279278" cy="369332"/>
          </a:xfrm>
          <a:prstGeom prst="rect">
            <a:avLst/>
          </a:prstGeom>
          <a:noFill/>
        </p:spPr>
        <p:txBody>
          <a:bodyPr wrap="none" rtlCol="0">
            <a:spAutoFit/>
          </a:bodyPr>
          <a:lstStyle/>
          <a:p>
            <a:r>
              <a:rPr lang="en-US" dirty="0"/>
              <a:t>From 2FDT (canonical)</a:t>
            </a:r>
          </a:p>
        </p:txBody>
      </p:sp>
      <p:sp>
        <p:nvSpPr>
          <p:cNvPr id="23" name="TextBox 22">
            <a:extLst>
              <a:ext uri="{FF2B5EF4-FFF2-40B4-BE49-F238E27FC236}">
                <a16:creationId xmlns:a16="http://schemas.microsoft.com/office/drawing/2014/main" id="{B03FA7EF-B07C-F87E-6BB9-C7D7E779A55F}"/>
              </a:ext>
            </a:extLst>
          </p:cNvPr>
          <p:cNvSpPr txBox="1"/>
          <p:nvPr/>
        </p:nvSpPr>
        <p:spPr>
          <a:xfrm>
            <a:off x="9360017" y="5032276"/>
            <a:ext cx="1318181" cy="369332"/>
          </a:xfrm>
          <a:prstGeom prst="rect">
            <a:avLst/>
          </a:prstGeom>
          <a:noFill/>
        </p:spPr>
        <p:txBody>
          <a:bodyPr wrap="none" rtlCol="0">
            <a:spAutoFit/>
          </a:bodyPr>
          <a:lstStyle/>
          <a:p>
            <a:r>
              <a:rPr lang="en-US" b="1" dirty="0"/>
              <a:t>AIGLE</a:t>
            </a:r>
            <a:r>
              <a:rPr lang="en-US" dirty="0"/>
              <a:t> result</a:t>
            </a:r>
          </a:p>
        </p:txBody>
      </p:sp>
      <p:sp>
        <p:nvSpPr>
          <p:cNvPr id="29" name="TextBox 28">
            <a:extLst>
              <a:ext uri="{FF2B5EF4-FFF2-40B4-BE49-F238E27FC236}">
                <a16:creationId xmlns:a16="http://schemas.microsoft.com/office/drawing/2014/main" id="{FFCF7DA0-6D7C-31C4-8DBB-635473A13256}"/>
              </a:ext>
            </a:extLst>
          </p:cNvPr>
          <p:cNvSpPr txBox="1"/>
          <p:nvPr/>
        </p:nvSpPr>
        <p:spPr>
          <a:xfrm>
            <a:off x="7521" y="4731135"/>
            <a:ext cx="2382987" cy="923330"/>
          </a:xfrm>
          <a:prstGeom prst="rect">
            <a:avLst/>
          </a:prstGeom>
          <a:noFill/>
        </p:spPr>
        <p:txBody>
          <a:bodyPr wrap="square">
            <a:spAutoFit/>
          </a:bodyPr>
          <a:lstStyle/>
          <a:p>
            <a:r>
              <a:rPr lang="en-US" b="1" dirty="0"/>
              <a:t>GAR residue noise</a:t>
            </a:r>
          </a:p>
          <a:p>
            <a:r>
              <a:rPr lang="en-US" b="1" dirty="0"/>
              <a:t>correlation</a:t>
            </a:r>
          </a:p>
          <a:p>
            <a:r>
              <a:rPr lang="en-US" dirty="0"/>
              <a:t>-&gt; A clean white noise</a:t>
            </a:r>
          </a:p>
        </p:txBody>
      </p:sp>
      <p:cxnSp>
        <p:nvCxnSpPr>
          <p:cNvPr id="31" name="Straight Arrow Connector 30">
            <a:extLst>
              <a:ext uri="{FF2B5EF4-FFF2-40B4-BE49-F238E27FC236}">
                <a16:creationId xmlns:a16="http://schemas.microsoft.com/office/drawing/2014/main" id="{67AFAE26-A798-5177-5B12-183C5298571F}"/>
              </a:ext>
            </a:extLst>
          </p:cNvPr>
          <p:cNvCxnSpPr>
            <a:cxnSpLocks/>
          </p:cNvCxnSpPr>
          <p:nvPr/>
        </p:nvCxnSpPr>
        <p:spPr>
          <a:xfrm flipH="1">
            <a:off x="2252546" y="4958644"/>
            <a:ext cx="420429"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1" name="TextBox 40">
            <a:extLst>
              <a:ext uri="{FF2B5EF4-FFF2-40B4-BE49-F238E27FC236}">
                <a16:creationId xmlns:a16="http://schemas.microsoft.com/office/drawing/2014/main" id="{695BECDC-F1EE-5400-96AA-B8D09734B604}"/>
              </a:ext>
            </a:extLst>
          </p:cNvPr>
          <p:cNvSpPr txBox="1"/>
          <p:nvPr/>
        </p:nvSpPr>
        <p:spPr>
          <a:xfrm>
            <a:off x="3066505" y="3248040"/>
            <a:ext cx="1270000" cy="338554"/>
          </a:xfrm>
          <a:prstGeom prst="rect">
            <a:avLst/>
          </a:prstGeom>
          <a:noFill/>
        </p:spPr>
        <p:txBody>
          <a:bodyPr wrap="square">
            <a:spAutoFit/>
          </a:bodyPr>
          <a:lstStyle/>
          <a:p>
            <a:r>
              <a:rPr lang="en-US" sz="1600" dirty="0"/>
              <a:t>MD data</a:t>
            </a:r>
          </a:p>
        </p:txBody>
      </p:sp>
      <p:sp>
        <p:nvSpPr>
          <p:cNvPr id="42" name="TextBox 41">
            <a:extLst>
              <a:ext uri="{FF2B5EF4-FFF2-40B4-BE49-F238E27FC236}">
                <a16:creationId xmlns:a16="http://schemas.microsoft.com/office/drawing/2014/main" id="{01711F0E-B9F6-16E8-4131-09CA51BD5027}"/>
              </a:ext>
            </a:extLst>
          </p:cNvPr>
          <p:cNvSpPr txBox="1"/>
          <p:nvPr/>
        </p:nvSpPr>
        <p:spPr>
          <a:xfrm>
            <a:off x="2834533" y="4006193"/>
            <a:ext cx="1535759" cy="338554"/>
          </a:xfrm>
          <a:prstGeom prst="rect">
            <a:avLst/>
          </a:prstGeom>
          <a:noFill/>
        </p:spPr>
        <p:txBody>
          <a:bodyPr wrap="square">
            <a:spAutoFit/>
          </a:bodyPr>
          <a:lstStyle/>
          <a:p>
            <a:r>
              <a:rPr lang="en-US" sz="1600" dirty="0"/>
              <a:t>GAR simulation</a:t>
            </a:r>
          </a:p>
        </p:txBody>
      </p:sp>
    </p:spTree>
    <p:extLst>
      <p:ext uri="{BB962C8B-B14F-4D97-AF65-F5344CB8AC3E}">
        <p14:creationId xmlns:p14="http://schemas.microsoft.com/office/powerpoint/2010/main" val="3284165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diagram&#10;&#10;Description automatically generated">
            <a:extLst>
              <a:ext uri="{FF2B5EF4-FFF2-40B4-BE49-F238E27FC236}">
                <a16:creationId xmlns:a16="http://schemas.microsoft.com/office/drawing/2014/main" id="{560D9D63-7477-295E-3CA6-8A3547B59F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2089" y="1104532"/>
            <a:ext cx="5252597" cy="4733316"/>
          </a:xfrm>
          <a:prstGeom prst="rect">
            <a:avLst/>
          </a:prstGeom>
        </p:spPr>
      </p:pic>
      <p:sp>
        <p:nvSpPr>
          <p:cNvPr id="10" name="Oval 9">
            <a:extLst>
              <a:ext uri="{FF2B5EF4-FFF2-40B4-BE49-F238E27FC236}">
                <a16:creationId xmlns:a16="http://schemas.microsoft.com/office/drawing/2014/main" id="{369C34A4-CACC-BE81-096B-3A2B70F10D58}"/>
              </a:ext>
            </a:extLst>
          </p:cNvPr>
          <p:cNvSpPr/>
          <p:nvPr/>
        </p:nvSpPr>
        <p:spPr>
          <a:xfrm>
            <a:off x="7720524" y="4602382"/>
            <a:ext cx="890911" cy="644848"/>
          </a:xfrm>
          <a:prstGeom prst="ellipse">
            <a:avLst/>
          </a:prstGeom>
          <a:solidFill>
            <a:schemeClr val="accent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solidFill>
                  <a:schemeClr val="tx1"/>
                </a:solidFill>
              </a:rPr>
              <a:t>DFT</a:t>
            </a:r>
          </a:p>
        </p:txBody>
      </p:sp>
      <p:grpSp>
        <p:nvGrpSpPr>
          <p:cNvPr id="12" name="Group 11">
            <a:extLst>
              <a:ext uri="{FF2B5EF4-FFF2-40B4-BE49-F238E27FC236}">
                <a16:creationId xmlns:a16="http://schemas.microsoft.com/office/drawing/2014/main" id="{930AE2F7-756F-C571-97C6-0A17C885287C}"/>
              </a:ext>
            </a:extLst>
          </p:cNvPr>
          <p:cNvGrpSpPr/>
          <p:nvPr/>
        </p:nvGrpSpPr>
        <p:grpSpPr>
          <a:xfrm>
            <a:off x="7388468" y="2024289"/>
            <a:ext cx="1264198" cy="963471"/>
            <a:chOff x="7715959" y="1595535"/>
            <a:chExt cx="1264198" cy="963471"/>
          </a:xfrm>
        </p:grpSpPr>
        <p:sp>
          <p:nvSpPr>
            <p:cNvPr id="9" name="Oval 8">
              <a:extLst>
                <a:ext uri="{FF2B5EF4-FFF2-40B4-BE49-F238E27FC236}">
                  <a16:creationId xmlns:a16="http://schemas.microsoft.com/office/drawing/2014/main" id="{170239D0-623D-F4D4-D07B-E17AECD5D998}"/>
                </a:ext>
              </a:extLst>
            </p:cNvPr>
            <p:cNvSpPr/>
            <p:nvPr/>
          </p:nvSpPr>
          <p:spPr>
            <a:xfrm>
              <a:off x="7836501" y="1595535"/>
              <a:ext cx="983062" cy="963471"/>
            </a:xfrm>
            <a:prstGeom prst="ellipse">
              <a:avLst/>
            </a:prstGeom>
            <a:solidFill>
              <a:schemeClr val="accent5">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dirty="0"/>
            </a:p>
          </p:txBody>
        </p:sp>
        <p:sp>
          <p:nvSpPr>
            <p:cNvPr id="11" name="TextBox 10">
              <a:extLst>
                <a:ext uri="{FF2B5EF4-FFF2-40B4-BE49-F238E27FC236}">
                  <a16:creationId xmlns:a16="http://schemas.microsoft.com/office/drawing/2014/main" id="{739BEE9C-6497-6A9D-15E0-0EBA50BBEB05}"/>
                </a:ext>
              </a:extLst>
            </p:cNvPr>
            <p:cNvSpPr txBox="1"/>
            <p:nvPr/>
          </p:nvSpPr>
          <p:spPr>
            <a:xfrm>
              <a:off x="7715959" y="1781569"/>
              <a:ext cx="1264198" cy="584775"/>
            </a:xfrm>
            <a:prstGeom prst="rect">
              <a:avLst/>
            </a:prstGeom>
            <a:noFill/>
          </p:spPr>
          <p:txBody>
            <a:bodyPr wrap="square">
              <a:spAutoFit/>
            </a:bodyPr>
            <a:lstStyle/>
            <a:p>
              <a:pPr algn="ctr"/>
              <a:r>
                <a:rPr lang="en-US" sz="1600" dirty="0"/>
                <a:t>Atomistic Dynamics</a:t>
              </a:r>
            </a:p>
          </p:txBody>
        </p:sp>
      </p:grpSp>
      <p:sp>
        <p:nvSpPr>
          <p:cNvPr id="122" name="TextBox 121">
            <a:extLst>
              <a:ext uri="{FF2B5EF4-FFF2-40B4-BE49-F238E27FC236}">
                <a16:creationId xmlns:a16="http://schemas.microsoft.com/office/drawing/2014/main" id="{BD9C968F-53AD-B0AC-877F-20E97AFE0FC5}"/>
              </a:ext>
            </a:extLst>
          </p:cNvPr>
          <p:cNvSpPr txBox="1"/>
          <p:nvPr/>
        </p:nvSpPr>
        <p:spPr>
          <a:xfrm>
            <a:off x="9379985" y="3055691"/>
            <a:ext cx="2259849" cy="923330"/>
          </a:xfrm>
          <a:prstGeom prst="rect">
            <a:avLst/>
          </a:prstGeom>
          <a:noFill/>
        </p:spPr>
        <p:txBody>
          <a:bodyPr wrap="none" rtlCol="0">
            <a:spAutoFit/>
          </a:bodyPr>
          <a:lstStyle/>
          <a:p>
            <a:r>
              <a:rPr lang="en-US" b="1" dirty="0"/>
              <a:t>First step</a:t>
            </a:r>
          </a:p>
          <a:p>
            <a:pPr marL="285750" indent="-285750">
              <a:buFont typeface="Arial" panose="020B0604020202020204" pitchFamily="34" charset="0"/>
              <a:buChar char="•"/>
            </a:pPr>
            <a:r>
              <a:rPr lang="en-US" b="1" dirty="0"/>
              <a:t>Deep Potential </a:t>
            </a:r>
          </a:p>
          <a:p>
            <a:pPr marL="285750" indent="-285750">
              <a:buFont typeface="Arial" panose="020B0604020202020204" pitchFamily="34" charset="0"/>
              <a:buChar char="•"/>
            </a:pPr>
            <a:r>
              <a:rPr lang="en-US" b="1" dirty="0"/>
              <a:t>Deep Dipole</a:t>
            </a:r>
          </a:p>
        </p:txBody>
      </p:sp>
      <p:sp>
        <p:nvSpPr>
          <p:cNvPr id="129" name="TextBox 128">
            <a:extLst>
              <a:ext uri="{FF2B5EF4-FFF2-40B4-BE49-F238E27FC236}">
                <a16:creationId xmlns:a16="http://schemas.microsoft.com/office/drawing/2014/main" id="{37BDE31F-E365-D43E-FC60-A2251CBC5CC8}"/>
              </a:ext>
            </a:extLst>
          </p:cNvPr>
          <p:cNvSpPr txBox="1"/>
          <p:nvPr/>
        </p:nvSpPr>
        <p:spPr>
          <a:xfrm>
            <a:off x="241004" y="6428466"/>
            <a:ext cx="12406321" cy="307777"/>
          </a:xfrm>
          <a:prstGeom prst="rect">
            <a:avLst/>
          </a:prstGeom>
          <a:noFill/>
        </p:spPr>
        <p:txBody>
          <a:bodyPr wrap="square">
            <a:spAutoFit/>
          </a:bodyPr>
          <a:lstStyle/>
          <a:p>
            <a:r>
              <a:rPr lang="en-US" sz="1400" i="0" dirty="0">
                <a:solidFill>
                  <a:srgbClr val="222222"/>
                </a:solidFill>
                <a:effectLst/>
                <a:latin typeface="Arial" panose="020B0604020202020204" pitchFamily="34" charset="0"/>
              </a:rPr>
              <a:t>Pinchen Xie, </a:t>
            </a:r>
            <a:r>
              <a:rPr lang="en-US" sz="1400" i="0" dirty="0" err="1">
                <a:solidFill>
                  <a:srgbClr val="222222"/>
                </a:solidFill>
                <a:effectLst/>
                <a:latin typeface="Arial" panose="020B0604020202020204" pitchFamily="34" charset="0"/>
              </a:rPr>
              <a:t>Yixiao</a:t>
            </a:r>
            <a:r>
              <a:rPr lang="en-US" sz="1400" i="0" dirty="0">
                <a:solidFill>
                  <a:srgbClr val="222222"/>
                </a:solidFill>
                <a:effectLst/>
                <a:latin typeface="Arial" panose="020B0604020202020204" pitchFamily="34" charset="0"/>
              </a:rPr>
              <a:t> Chen, Weinan E and Roberto Car. "Ab initio multi-scale modeling of ferroelectrics: The case of PbTiO3." </a:t>
            </a:r>
            <a:r>
              <a:rPr lang="en-US" sz="1400" i="1" dirty="0">
                <a:solidFill>
                  <a:srgbClr val="222222"/>
                </a:solidFill>
                <a:effectLst/>
                <a:latin typeface="Arial" panose="020B0604020202020204" pitchFamily="34" charset="0"/>
              </a:rPr>
              <a:t>arXiv:2205.11839</a:t>
            </a:r>
            <a:r>
              <a:rPr lang="en-US" sz="1400" i="0" dirty="0">
                <a:solidFill>
                  <a:srgbClr val="222222"/>
                </a:solidFill>
                <a:effectLst/>
                <a:latin typeface="Arial" panose="020B0604020202020204" pitchFamily="34" charset="0"/>
              </a:rPr>
              <a:t> (2022).</a:t>
            </a:r>
            <a:endParaRPr lang="en-US" sz="1400" dirty="0"/>
          </a:p>
        </p:txBody>
      </p:sp>
      <p:sp>
        <p:nvSpPr>
          <p:cNvPr id="127" name="Arrow: Curved Up 126">
            <a:extLst>
              <a:ext uri="{FF2B5EF4-FFF2-40B4-BE49-F238E27FC236}">
                <a16:creationId xmlns:a16="http://schemas.microsoft.com/office/drawing/2014/main" id="{ABE18F15-49A0-D7FC-EF0F-F5035B468B1A}"/>
              </a:ext>
            </a:extLst>
          </p:cNvPr>
          <p:cNvSpPr/>
          <p:nvPr/>
        </p:nvSpPr>
        <p:spPr>
          <a:xfrm rot="16029692">
            <a:off x="7638178" y="3458740"/>
            <a:ext cx="2028977" cy="748754"/>
          </a:xfrm>
          <a:prstGeom prst="curvedUp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44854345-F54D-7F44-ABC5-B6985021EA5C}"/>
                  </a:ext>
                </a:extLst>
              </p:cNvPr>
              <p:cNvSpPr txBox="1"/>
              <p:nvPr/>
            </p:nvSpPr>
            <p:spPr>
              <a:xfrm>
                <a:off x="241004" y="296724"/>
                <a:ext cx="5393977" cy="800219"/>
              </a:xfrm>
              <a:prstGeom prst="rect">
                <a:avLst/>
              </a:prstGeom>
              <a:noFill/>
            </p:spPr>
            <p:txBody>
              <a:bodyPr wrap="none" rtlCol="0">
                <a:spAutoFit/>
              </a:bodyPr>
              <a:lstStyle/>
              <a:p>
                <a:r>
                  <a:rPr lang="en-US" sz="2800" b="1" dirty="0"/>
                  <a:t>Ferroelectric material </a:t>
                </a:r>
                <a14:m>
                  <m:oMath xmlns:m="http://schemas.openxmlformats.org/officeDocument/2006/math">
                    <m:sSub>
                      <m:sSubPr>
                        <m:ctrlPr>
                          <a:rPr lang="en-US" sz="2800" b="1" i="1" dirty="0">
                            <a:latin typeface="Cambria Math" panose="02040503050406030204" pitchFamily="18" charset="0"/>
                          </a:rPr>
                        </m:ctrlPr>
                      </m:sSubPr>
                      <m:e>
                        <m:r>
                          <a:rPr lang="en-US" sz="2800" b="1" i="1" dirty="0">
                            <a:latin typeface="Cambria Math" panose="02040503050406030204" pitchFamily="18" charset="0"/>
                          </a:rPr>
                          <m:t>𝑷𝒃𝑻𝒊𝑶</m:t>
                        </m:r>
                      </m:e>
                      <m:sub>
                        <m:r>
                          <a:rPr lang="en-US" sz="2800" b="1" i="1" dirty="0">
                            <a:latin typeface="Cambria Math" panose="02040503050406030204" pitchFamily="18" charset="0"/>
                          </a:rPr>
                          <m:t>𝟑</m:t>
                        </m:r>
                      </m:sub>
                    </m:sSub>
                  </m:oMath>
                </a14:m>
                <a:endParaRPr lang="en-US" sz="2800" b="1" dirty="0"/>
              </a:p>
              <a:p>
                <a:endParaRPr lang="en-US" dirty="0"/>
              </a:p>
            </p:txBody>
          </p:sp>
        </mc:Choice>
        <mc:Fallback>
          <p:sp>
            <p:nvSpPr>
              <p:cNvPr id="6" name="TextBox 5">
                <a:extLst>
                  <a:ext uri="{FF2B5EF4-FFF2-40B4-BE49-F238E27FC236}">
                    <a16:creationId xmlns:a16="http://schemas.microsoft.com/office/drawing/2014/main" id="{44854345-F54D-7F44-ABC5-B6985021EA5C}"/>
                  </a:ext>
                </a:extLst>
              </p:cNvPr>
              <p:cNvSpPr txBox="1">
                <a:spLocks noRot="1" noChangeAspect="1" noMove="1" noResize="1" noEditPoints="1" noAdjustHandles="1" noChangeArrowheads="1" noChangeShapeType="1" noTextEdit="1"/>
              </p:cNvSpPr>
              <p:nvPr/>
            </p:nvSpPr>
            <p:spPr>
              <a:xfrm>
                <a:off x="241004" y="296724"/>
                <a:ext cx="5393977" cy="800219"/>
              </a:xfrm>
              <a:prstGeom prst="rect">
                <a:avLst/>
              </a:prstGeom>
              <a:blipFill>
                <a:blip r:embed="rId4"/>
                <a:stretch>
                  <a:fillRect l="-2113" t="-6250"/>
                </a:stretch>
              </a:blipFill>
            </p:spPr>
            <p:txBody>
              <a:bodyPr/>
              <a:lstStyle/>
              <a:p>
                <a:r>
                  <a:rPr lang="en-US">
                    <a:noFill/>
                  </a:rPr>
                  <a:t> </a:t>
                </a:r>
              </a:p>
            </p:txBody>
          </p:sp>
        </mc:Fallback>
      </mc:AlternateContent>
    </p:spTree>
    <p:extLst>
      <p:ext uri="{BB962C8B-B14F-4D97-AF65-F5344CB8AC3E}">
        <p14:creationId xmlns:p14="http://schemas.microsoft.com/office/powerpoint/2010/main" val="9312576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extBox 128">
            <a:extLst>
              <a:ext uri="{FF2B5EF4-FFF2-40B4-BE49-F238E27FC236}">
                <a16:creationId xmlns:a16="http://schemas.microsoft.com/office/drawing/2014/main" id="{37BDE31F-E365-D43E-FC60-A2251CBC5CC8}"/>
              </a:ext>
            </a:extLst>
          </p:cNvPr>
          <p:cNvSpPr txBox="1"/>
          <p:nvPr/>
        </p:nvSpPr>
        <p:spPr>
          <a:xfrm>
            <a:off x="147452" y="6561417"/>
            <a:ext cx="12406321" cy="307777"/>
          </a:xfrm>
          <a:prstGeom prst="rect">
            <a:avLst/>
          </a:prstGeom>
          <a:noFill/>
        </p:spPr>
        <p:txBody>
          <a:bodyPr wrap="square">
            <a:spAutoFit/>
          </a:bodyPr>
          <a:lstStyle/>
          <a:p>
            <a:r>
              <a:rPr lang="en-US" sz="1400" b="0" i="0" dirty="0">
                <a:solidFill>
                  <a:srgbClr val="222222"/>
                </a:solidFill>
                <a:effectLst/>
                <a:latin typeface="Arial" panose="020B0604020202020204" pitchFamily="34" charset="0"/>
              </a:rPr>
              <a:t>Pinchen Xie, </a:t>
            </a:r>
            <a:r>
              <a:rPr lang="en-US" sz="1400" b="0" i="0" dirty="0" err="1">
                <a:solidFill>
                  <a:srgbClr val="222222"/>
                </a:solidFill>
                <a:effectLst/>
                <a:latin typeface="Arial" panose="020B0604020202020204" pitchFamily="34" charset="0"/>
              </a:rPr>
              <a:t>Yixiao</a:t>
            </a:r>
            <a:r>
              <a:rPr lang="en-US" sz="1400" b="0" i="0" dirty="0">
                <a:solidFill>
                  <a:srgbClr val="222222"/>
                </a:solidFill>
                <a:effectLst/>
                <a:latin typeface="Arial" panose="020B0604020202020204" pitchFamily="34" charset="0"/>
              </a:rPr>
              <a:t> Chen, Weinan E and Roberto Car. "Ab initio multi-scale modeling of ferroelectrics: The case of PbTiO3." </a:t>
            </a:r>
            <a:r>
              <a:rPr lang="en-US" sz="1400" b="0" i="1" dirty="0">
                <a:solidFill>
                  <a:srgbClr val="222222"/>
                </a:solidFill>
                <a:effectLst/>
                <a:latin typeface="Arial" panose="020B0604020202020204" pitchFamily="34" charset="0"/>
              </a:rPr>
              <a:t>arXiv:2205.11839</a:t>
            </a:r>
            <a:r>
              <a:rPr lang="en-US" sz="1400" b="0" i="0" dirty="0">
                <a:solidFill>
                  <a:srgbClr val="222222"/>
                </a:solidFill>
                <a:effectLst/>
                <a:latin typeface="Arial" panose="020B0604020202020204" pitchFamily="34" charset="0"/>
              </a:rPr>
              <a:t> (2022).</a:t>
            </a:r>
            <a:endParaRPr lang="en-US" sz="1400" dirty="0"/>
          </a:p>
        </p:txBody>
      </p:sp>
      <p:pic>
        <p:nvPicPr>
          <p:cNvPr id="131" name="Picture 130" descr="Chart, diagram, histogram&#10;&#10;Description automatically generated">
            <a:extLst>
              <a:ext uri="{FF2B5EF4-FFF2-40B4-BE49-F238E27FC236}">
                <a16:creationId xmlns:a16="http://schemas.microsoft.com/office/drawing/2014/main" id="{5D3631A3-9A3D-33F0-D046-BD1FAD9941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t="7794" b="-1"/>
          <a:stretch/>
        </p:blipFill>
        <p:spPr>
          <a:xfrm>
            <a:off x="147452" y="2212156"/>
            <a:ext cx="4721013" cy="3482448"/>
          </a:xfrm>
          <a:prstGeom prst="rect">
            <a:avLst/>
          </a:prstGeom>
        </p:spPr>
      </p:pic>
      <p:pic>
        <p:nvPicPr>
          <p:cNvPr id="134" name="Picture 133" descr="Chart, diagram&#10;&#10;Description automatically generated">
            <a:extLst>
              <a:ext uri="{FF2B5EF4-FFF2-40B4-BE49-F238E27FC236}">
                <a16:creationId xmlns:a16="http://schemas.microsoft.com/office/drawing/2014/main" id="{D1286739-36E4-5578-D763-A9C172B3BC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387" t="7829"/>
          <a:stretch/>
        </p:blipFill>
        <p:spPr>
          <a:xfrm>
            <a:off x="5747446" y="2212156"/>
            <a:ext cx="4686255" cy="3482448"/>
          </a:xfrm>
          <a:prstGeom prst="rect">
            <a:avLst/>
          </a:prstGeom>
        </p:spPr>
      </p:pic>
      <p:sp>
        <p:nvSpPr>
          <p:cNvPr id="136" name="TextBox 135">
            <a:extLst>
              <a:ext uri="{FF2B5EF4-FFF2-40B4-BE49-F238E27FC236}">
                <a16:creationId xmlns:a16="http://schemas.microsoft.com/office/drawing/2014/main" id="{2B8EB580-5908-E21D-E62B-B5676A0C92E6}"/>
              </a:ext>
            </a:extLst>
          </p:cNvPr>
          <p:cNvSpPr txBox="1"/>
          <p:nvPr/>
        </p:nvSpPr>
        <p:spPr>
          <a:xfrm>
            <a:off x="1697623" y="1374310"/>
            <a:ext cx="9377015" cy="400110"/>
          </a:xfrm>
          <a:prstGeom prst="rect">
            <a:avLst/>
          </a:prstGeom>
          <a:noFill/>
        </p:spPr>
        <p:txBody>
          <a:bodyPr wrap="square">
            <a:spAutoFit/>
          </a:bodyPr>
          <a:lstStyle/>
          <a:p>
            <a:r>
              <a:rPr lang="en-US" sz="2000" dirty="0"/>
              <a:t>Excellent agreement with experiments on equilibrium properties</a:t>
            </a:r>
          </a:p>
        </p:txBody>
      </p:sp>
      <p:cxnSp>
        <p:nvCxnSpPr>
          <p:cNvPr id="138" name="Straight Arrow Connector 137">
            <a:extLst>
              <a:ext uri="{FF2B5EF4-FFF2-40B4-BE49-F238E27FC236}">
                <a16:creationId xmlns:a16="http://schemas.microsoft.com/office/drawing/2014/main" id="{8934C53F-7664-9D13-78D6-47EAC292A921}"/>
              </a:ext>
            </a:extLst>
          </p:cNvPr>
          <p:cNvCxnSpPr>
            <a:cxnSpLocks/>
          </p:cNvCxnSpPr>
          <p:nvPr/>
        </p:nvCxnSpPr>
        <p:spPr>
          <a:xfrm flipV="1">
            <a:off x="1624364" y="2583356"/>
            <a:ext cx="0" cy="4300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0" name="TextBox 139">
            <a:extLst>
              <a:ext uri="{FF2B5EF4-FFF2-40B4-BE49-F238E27FC236}">
                <a16:creationId xmlns:a16="http://schemas.microsoft.com/office/drawing/2014/main" id="{A7C9691E-54C5-4D8C-9330-B790776E60D5}"/>
              </a:ext>
            </a:extLst>
          </p:cNvPr>
          <p:cNvSpPr txBox="1"/>
          <p:nvPr/>
        </p:nvSpPr>
        <p:spPr>
          <a:xfrm>
            <a:off x="1381468" y="3199880"/>
            <a:ext cx="1813317" cy="738664"/>
          </a:xfrm>
          <a:prstGeom prst="rect">
            <a:avLst/>
          </a:prstGeom>
          <a:noFill/>
        </p:spPr>
        <p:txBody>
          <a:bodyPr wrap="none" rtlCol="0">
            <a:spAutoFit/>
          </a:bodyPr>
          <a:lstStyle/>
          <a:p>
            <a:r>
              <a:rPr lang="en-US" sz="1400" dirty="0"/>
              <a:t>EXP</a:t>
            </a:r>
          </a:p>
          <a:p>
            <a:r>
              <a:rPr lang="en-US" sz="1400" b="0" i="0" dirty="0">
                <a:effectLst/>
              </a:rPr>
              <a:t>S. A. </a:t>
            </a:r>
            <a:r>
              <a:rPr lang="en-US" sz="1400" b="0" i="0" dirty="0" err="1">
                <a:effectLst/>
              </a:rPr>
              <a:t>Mabud</a:t>
            </a:r>
            <a:r>
              <a:rPr lang="en-US" sz="1400" b="0" i="0" dirty="0">
                <a:effectLst/>
              </a:rPr>
              <a:t> and </a:t>
            </a:r>
          </a:p>
          <a:p>
            <a:r>
              <a:rPr lang="en-US" sz="1400" b="0" i="0" dirty="0">
                <a:effectLst/>
              </a:rPr>
              <a:t>A. M. Glazer (1979)</a:t>
            </a:r>
            <a:endParaRPr lang="en-US" sz="1400" dirty="0"/>
          </a:p>
        </p:txBody>
      </p:sp>
      <p:sp>
        <p:nvSpPr>
          <p:cNvPr id="141" name="TextBox 140">
            <a:extLst>
              <a:ext uri="{FF2B5EF4-FFF2-40B4-BE49-F238E27FC236}">
                <a16:creationId xmlns:a16="http://schemas.microsoft.com/office/drawing/2014/main" id="{54C00413-5F31-6C05-E8F1-2CBBD69BB154}"/>
              </a:ext>
            </a:extLst>
          </p:cNvPr>
          <p:cNvSpPr txBox="1"/>
          <p:nvPr/>
        </p:nvSpPr>
        <p:spPr>
          <a:xfrm>
            <a:off x="4733276" y="3413300"/>
            <a:ext cx="1001364" cy="738664"/>
          </a:xfrm>
          <a:prstGeom prst="rect">
            <a:avLst/>
          </a:prstGeom>
          <a:noFill/>
        </p:spPr>
        <p:txBody>
          <a:bodyPr wrap="none" rtlCol="0">
            <a:spAutoFit/>
          </a:bodyPr>
          <a:lstStyle/>
          <a:p>
            <a:r>
              <a:rPr lang="en-US" sz="1400" dirty="0"/>
              <a:t>Predicted</a:t>
            </a:r>
          </a:p>
          <a:p>
            <a:r>
              <a:rPr lang="en-US" sz="1400" dirty="0"/>
              <a:t>Lattice </a:t>
            </a:r>
          </a:p>
          <a:p>
            <a:r>
              <a:rPr lang="en-US" sz="1400" dirty="0"/>
              <a:t>constant</a:t>
            </a:r>
          </a:p>
        </p:txBody>
      </p:sp>
      <p:cxnSp>
        <p:nvCxnSpPr>
          <p:cNvPr id="142" name="Straight Arrow Connector 141">
            <a:extLst>
              <a:ext uri="{FF2B5EF4-FFF2-40B4-BE49-F238E27FC236}">
                <a16:creationId xmlns:a16="http://schemas.microsoft.com/office/drawing/2014/main" id="{87DCD3B8-5382-E32A-B277-3FB88F8E6175}"/>
              </a:ext>
            </a:extLst>
          </p:cNvPr>
          <p:cNvCxnSpPr>
            <a:cxnSpLocks/>
          </p:cNvCxnSpPr>
          <p:nvPr/>
        </p:nvCxnSpPr>
        <p:spPr>
          <a:xfrm>
            <a:off x="4179542" y="3716588"/>
            <a:ext cx="5336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4" name="Straight Arrow Connector 143">
            <a:extLst>
              <a:ext uri="{FF2B5EF4-FFF2-40B4-BE49-F238E27FC236}">
                <a16:creationId xmlns:a16="http://schemas.microsoft.com/office/drawing/2014/main" id="{C8F9DF7F-1827-EB82-4A55-60815EA352EC}"/>
              </a:ext>
            </a:extLst>
          </p:cNvPr>
          <p:cNvCxnSpPr>
            <a:cxnSpLocks/>
          </p:cNvCxnSpPr>
          <p:nvPr/>
        </p:nvCxnSpPr>
        <p:spPr>
          <a:xfrm flipH="1" flipV="1">
            <a:off x="8474927" y="3936226"/>
            <a:ext cx="1929239" cy="5246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7" name="TextBox 146">
            <a:extLst>
              <a:ext uri="{FF2B5EF4-FFF2-40B4-BE49-F238E27FC236}">
                <a16:creationId xmlns:a16="http://schemas.microsoft.com/office/drawing/2014/main" id="{4430D90D-2D80-158B-42E5-4F453CEBF4F3}"/>
              </a:ext>
            </a:extLst>
          </p:cNvPr>
          <p:cNvSpPr txBox="1"/>
          <p:nvPr/>
        </p:nvSpPr>
        <p:spPr>
          <a:xfrm>
            <a:off x="10368296" y="4279924"/>
            <a:ext cx="1823704" cy="738664"/>
          </a:xfrm>
          <a:prstGeom prst="rect">
            <a:avLst/>
          </a:prstGeom>
          <a:noFill/>
        </p:spPr>
        <p:txBody>
          <a:bodyPr wrap="none" rtlCol="0">
            <a:spAutoFit/>
          </a:bodyPr>
          <a:lstStyle/>
          <a:p>
            <a:r>
              <a:rPr lang="en-US" sz="1400" dirty="0"/>
              <a:t>EXP (with impurity)</a:t>
            </a:r>
          </a:p>
          <a:p>
            <a:r>
              <a:rPr lang="en-US" sz="1400" b="0" i="0" dirty="0">
                <a:effectLst/>
              </a:rPr>
              <a:t>N. Maffei and </a:t>
            </a:r>
          </a:p>
          <a:p>
            <a:r>
              <a:rPr lang="en-US" sz="1400" b="0" i="0" dirty="0">
                <a:effectLst/>
              </a:rPr>
              <a:t>G. Rossetti (2004)</a:t>
            </a:r>
            <a:endParaRPr lang="en-US" sz="1400" dirty="0"/>
          </a:p>
        </p:txBody>
      </p:sp>
      <p:cxnSp>
        <p:nvCxnSpPr>
          <p:cNvPr id="150" name="Straight Arrow Connector 149">
            <a:extLst>
              <a:ext uri="{FF2B5EF4-FFF2-40B4-BE49-F238E27FC236}">
                <a16:creationId xmlns:a16="http://schemas.microsoft.com/office/drawing/2014/main" id="{2850CA1F-5A84-1327-CFCF-EBDAFC6F4F1B}"/>
              </a:ext>
            </a:extLst>
          </p:cNvPr>
          <p:cNvCxnSpPr>
            <a:cxnSpLocks/>
            <a:stCxn id="152" idx="1"/>
          </p:cNvCxnSpPr>
          <p:nvPr/>
        </p:nvCxnSpPr>
        <p:spPr>
          <a:xfrm flipH="1">
            <a:off x="8909824" y="3503127"/>
            <a:ext cx="1494342" cy="585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2" name="TextBox 151">
            <a:extLst>
              <a:ext uri="{FF2B5EF4-FFF2-40B4-BE49-F238E27FC236}">
                <a16:creationId xmlns:a16="http://schemas.microsoft.com/office/drawing/2014/main" id="{03B7670F-2799-28E6-0E5D-EAB3C6A6ABB9}"/>
              </a:ext>
            </a:extLst>
          </p:cNvPr>
          <p:cNvSpPr txBox="1"/>
          <p:nvPr/>
        </p:nvSpPr>
        <p:spPr>
          <a:xfrm>
            <a:off x="10404166" y="3087628"/>
            <a:ext cx="1340945" cy="830997"/>
          </a:xfrm>
          <a:prstGeom prst="rect">
            <a:avLst/>
          </a:prstGeom>
          <a:noFill/>
        </p:spPr>
        <p:txBody>
          <a:bodyPr wrap="none" rtlCol="0">
            <a:spAutoFit/>
          </a:bodyPr>
          <a:lstStyle/>
          <a:p>
            <a:r>
              <a:rPr lang="en-US" sz="1600" dirty="0"/>
              <a:t>Predicted</a:t>
            </a:r>
          </a:p>
          <a:p>
            <a:r>
              <a:rPr lang="en-US" sz="1600" dirty="0"/>
              <a:t>susceptibility</a:t>
            </a:r>
          </a:p>
          <a:p>
            <a:r>
              <a:rPr lang="en-US" sz="1600" dirty="0"/>
              <a:t>(Pure PbTiO3)</a:t>
            </a:r>
          </a:p>
        </p:txBody>
      </p:sp>
      <p:sp>
        <p:nvSpPr>
          <p:cNvPr id="6" name="TextBox 5">
            <a:extLst>
              <a:ext uri="{FF2B5EF4-FFF2-40B4-BE49-F238E27FC236}">
                <a16:creationId xmlns:a16="http://schemas.microsoft.com/office/drawing/2014/main" id="{44854345-F54D-7F44-ABC5-B6985021EA5C}"/>
              </a:ext>
            </a:extLst>
          </p:cNvPr>
          <p:cNvSpPr txBox="1"/>
          <p:nvPr/>
        </p:nvSpPr>
        <p:spPr>
          <a:xfrm>
            <a:off x="147452" y="363177"/>
            <a:ext cx="2885726" cy="800219"/>
          </a:xfrm>
          <a:prstGeom prst="rect">
            <a:avLst/>
          </a:prstGeom>
          <a:noFill/>
        </p:spPr>
        <p:txBody>
          <a:bodyPr wrap="none" rtlCol="0">
            <a:spAutoFit/>
          </a:bodyPr>
          <a:lstStyle/>
          <a:p>
            <a:r>
              <a:rPr lang="en-US" sz="2800" b="1" dirty="0" err="1"/>
              <a:t>DeePMD</a:t>
            </a:r>
            <a:r>
              <a:rPr lang="en-US" sz="2800" b="1" dirty="0"/>
              <a:t> study</a:t>
            </a:r>
          </a:p>
          <a:p>
            <a:endParaRPr lang="en-US" dirty="0"/>
          </a:p>
        </p:txBody>
      </p:sp>
    </p:spTree>
    <p:extLst>
      <p:ext uri="{BB962C8B-B14F-4D97-AF65-F5344CB8AC3E}">
        <p14:creationId xmlns:p14="http://schemas.microsoft.com/office/powerpoint/2010/main" val="827850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9AD28-3BE5-7266-C3E2-6D47E94A4830}"/>
              </a:ext>
            </a:extLst>
          </p:cNvPr>
          <p:cNvSpPr>
            <a:spLocks noGrp="1"/>
          </p:cNvSpPr>
          <p:nvPr>
            <p:ph type="title"/>
          </p:nvPr>
        </p:nvSpPr>
        <p:spPr>
          <a:xfrm>
            <a:off x="153888" y="245251"/>
            <a:ext cx="11740243" cy="668188"/>
          </a:xfrm>
        </p:spPr>
        <p:txBody>
          <a:bodyPr>
            <a:normAutofit fontScale="90000"/>
          </a:bodyPr>
          <a:lstStyle/>
          <a:p>
            <a:r>
              <a:rPr lang="en-US" sz="3100" b="1" dirty="0"/>
              <a:t>AIGLE modeling of 180</a:t>
            </a:r>
            <a:r>
              <a:rPr lang="en-US" sz="3100" b="1" baseline="30000" dirty="0"/>
              <a:t>o</a:t>
            </a:r>
            <a:r>
              <a:rPr lang="en-US" sz="3100" b="1" dirty="0"/>
              <a:t> domain wall dynamics </a:t>
            </a:r>
            <a:br>
              <a:rPr lang="en-US" dirty="0"/>
            </a:br>
            <a:endParaRPr lang="en-US" dirty="0"/>
          </a:p>
        </p:txBody>
      </p:sp>
      <p:sp>
        <p:nvSpPr>
          <p:cNvPr id="122" name="TextBox 121">
            <a:extLst>
              <a:ext uri="{FF2B5EF4-FFF2-40B4-BE49-F238E27FC236}">
                <a16:creationId xmlns:a16="http://schemas.microsoft.com/office/drawing/2014/main" id="{BD9C968F-53AD-B0AC-877F-20E97AFE0FC5}"/>
              </a:ext>
            </a:extLst>
          </p:cNvPr>
          <p:cNvSpPr txBox="1"/>
          <p:nvPr/>
        </p:nvSpPr>
        <p:spPr>
          <a:xfrm>
            <a:off x="5078632" y="3516569"/>
            <a:ext cx="1499834" cy="584775"/>
          </a:xfrm>
          <a:prstGeom prst="rect">
            <a:avLst/>
          </a:prstGeom>
          <a:noFill/>
        </p:spPr>
        <p:txBody>
          <a:bodyPr wrap="none" rtlCol="0">
            <a:spAutoFit/>
          </a:bodyPr>
          <a:lstStyle/>
          <a:p>
            <a:r>
              <a:rPr lang="en-US" sz="1600" b="1" dirty="0"/>
              <a:t>Second step:</a:t>
            </a:r>
          </a:p>
          <a:p>
            <a:pPr marL="285750" indent="-285750">
              <a:buFont typeface="Arial" panose="020B0604020202020204" pitchFamily="34" charset="0"/>
              <a:buChar char="•"/>
            </a:pPr>
            <a:r>
              <a:rPr lang="en-US" sz="1600" b="1" dirty="0"/>
              <a:t> AIGLE</a:t>
            </a:r>
          </a:p>
        </p:txBody>
      </p:sp>
      <p:sp>
        <p:nvSpPr>
          <p:cNvPr id="127" name="Arrow: Curved Up 126">
            <a:extLst>
              <a:ext uri="{FF2B5EF4-FFF2-40B4-BE49-F238E27FC236}">
                <a16:creationId xmlns:a16="http://schemas.microsoft.com/office/drawing/2014/main" id="{ABE18F15-49A0-D7FC-EF0F-F5035B468B1A}"/>
              </a:ext>
            </a:extLst>
          </p:cNvPr>
          <p:cNvSpPr/>
          <p:nvPr/>
        </p:nvSpPr>
        <p:spPr>
          <a:xfrm rot="16029692">
            <a:off x="4044469" y="3448453"/>
            <a:ext cx="1838168" cy="518122"/>
          </a:xfrm>
          <a:prstGeom prst="curvedUp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grpSp>
        <p:nvGrpSpPr>
          <p:cNvPr id="164" name="Group 163">
            <a:extLst>
              <a:ext uri="{FF2B5EF4-FFF2-40B4-BE49-F238E27FC236}">
                <a16:creationId xmlns:a16="http://schemas.microsoft.com/office/drawing/2014/main" id="{10534E93-2387-B4F3-09BE-CDE2D7F9B408}"/>
              </a:ext>
            </a:extLst>
          </p:cNvPr>
          <p:cNvGrpSpPr/>
          <p:nvPr/>
        </p:nvGrpSpPr>
        <p:grpSpPr>
          <a:xfrm>
            <a:off x="413153" y="3706008"/>
            <a:ext cx="2924596" cy="2034252"/>
            <a:chOff x="418938" y="4189563"/>
            <a:chExt cx="2457426" cy="1709304"/>
          </a:xfrm>
        </p:grpSpPr>
        <p:pic>
          <p:nvPicPr>
            <p:cNvPr id="5" name="Picture 4">
              <a:extLst>
                <a:ext uri="{FF2B5EF4-FFF2-40B4-BE49-F238E27FC236}">
                  <a16:creationId xmlns:a16="http://schemas.microsoft.com/office/drawing/2014/main" id="{58FFCEB2-62C2-456F-2740-E98FF8D75CEB}"/>
                </a:ext>
              </a:extLst>
            </p:cNvPr>
            <p:cNvPicPr>
              <a:picLocks noChangeAspect="1"/>
            </p:cNvPicPr>
            <p:nvPr/>
          </p:nvPicPr>
          <p:blipFill>
            <a:blip r:embed="rId3"/>
            <a:stretch>
              <a:fillRect/>
            </a:stretch>
          </p:blipFill>
          <p:spPr>
            <a:xfrm>
              <a:off x="893789" y="4189563"/>
              <a:ext cx="1982575" cy="1334622"/>
            </a:xfrm>
            <a:prstGeom prst="rect">
              <a:avLst/>
            </a:prstGeom>
          </p:spPr>
        </p:pic>
        <p:sp>
          <p:nvSpPr>
            <p:cNvPr id="6" name="Freeform: Shape 5">
              <a:extLst>
                <a:ext uri="{FF2B5EF4-FFF2-40B4-BE49-F238E27FC236}">
                  <a16:creationId xmlns:a16="http://schemas.microsoft.com/office/drawing/2014/main" id="{8B2AFFFA-EC96-5DAA-09AA-C9F7F808DCAC}"/>
                </a:ext>
              </a:extLst>
            </p:cNvPr>
            <p:cNvSpPr/>
            <p:nvPr/>
          </p:nvSpPr>
          <p:spPr>
            <a:xfrm>
              <a:off x="1448301" y="4338697"/>
              <a:ext cx="167964" cy="1052471"/>
            </a:xfrm>
            <a:custGeom>
              <a:avLst/>
              <a:gdLst>
                <a:gd name="connsiteX0" fmla="*/ 0 w 148318"/>
                <a:gd name="connsiteY0" fmla="*/ 243568 h 929368"/>
                <a:gd name="connsiteX1" fmla="*/ 0 w 148318"/>
                <a:gd name="connsiteY1" fmla="*/ 929368 h 929368"/>
                <a:gd name="connsiteX2" fmla="*/ 148318 w 148318"/>
                <a:gd name="connsiteY2" fmla="*/ 685800 h 929368"/>
                <a:gd name="connsiteX3" fmla="*/ 146957 w 148318"/>
                <a:gd name="connsiteY3" fmla="*/ 0 h 929368"/>
                <a:gd name="connsiteX4" fmla="*/ 0 w 148318"/>
                <a:gd name="connsiteY4" fmla="*/ 243568 h 929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18" h="929368">
                  <a:moveTo>
                    <a:pt x="0" y="243568"/>
                  </a:moveTo>
                  <a:lnTo>
                    <a:pt x="0" y="929368"/>
                  </a:lnTo>
                  <a:lnTo>
                    <a:pt x="148318" y="685800"/>
                  </a:lnTo>
                  <a:cubicBezTo>
                    <a:pt x="147864" y="457200"/>
                    <a:pt x="147411" y="228600"/>
                    <a:pt x="146957" y="0"/>
                  </a:cubicBezTo>
                  <a:lnTo>
                    <a:pt x="0" y="243568"/>
                  </a:lnTo>
                  <a:close/>
                </a:path>
              </a:pathLst>
            </a:custGeom>
            <a:solidFill>
              <a:srgbClr val="ED7D31">
                <a:alpha val="50196"/>
              </a:srgbClr>
            </a:solidFill>
            <a:ln>
              <a:noFill/>
            </a:ln>
            <a:effectLst>
              <a:glow rad="88900">
                <a:schemeClr val="accent2">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90A0353D-E6A9-CC28-954A-BFDFF2108017}"/>
                </a:ext>
              </a:extLst>
            </p:cNvPr>
            <p:cNvSpPr/>
            <p:nvPr/>
          </p:nvSpPr>
          <p:spPr>
            <a:xfrm>
              <a:off x="2249452" y="4395109"/>
              <a:ext cx="167964" cy="1052471"/>
            </a:xfrm>
            <a:custGeom>
              <a:avLst/>
              <a:gdLst>
                <a:gd name="connsiteX0" fmla="*/ 0 w 148318"/>
                <a:gd name="connsiteY0" fmla="*/ 243568 h 929368"/>
                <a:gd name="connsiteX1" fmla="*/ 0 w 148318"/>
                <a:gd name="connsiteY1" fmla="*/ 929368 h 929368"/>
                <a:gd name="connsiteX2" fmla="*/ 148318 w 148318"/>
                <a:gd name="connsiteY2" fmla="*/ 685800 h 929368"/>
                <a:gd name="connsiteX3" fmla="*/ 146957 w 148318"/>
                <a:gd name="connsiteY3" fmla="*/ 0 h 929368"/>
                <a:gd name="connsiteX4" fmla="*/ 0 w 148318"/>
                <a:gd name="connsiteY4" fmla="*/ 243568 h 929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18" h="929368">
                  <a:moveTo>
                    <a:pt x="0" y="243568"/>
                  </a:moveTo>
                  <a:lnTo>
                    <a:pt x="0" y="929368"/>
                  </a:lnTo>
                  <a:lnTo>
                    <a:pt x="148318" y="685800"/>
                  </a:lnTo>
                  <a:cubicBezTo>
                    <a:pt x="147864" y="457200"/>
                    <a:pt x="147411" y="228600"/>
                    <a:pt x="146957" y="0"/>
                  </a:cubicBezTo>
                  <a:lnTo>
                    <a:pt x="0" y="243568"/>
                  </a:lnTo>
                  <a:close/>
                </a:path>
              </a:pathLst>
            </a:custGeom>
            <a:solidFill>
              <a:srgbClr val="ED7D31">
                <a:alpha val="50196"/>
              </a:srgbClr>
            </a:solidFill>
            <a:ln>
              <a:noFill/>
            </a:ln>
            <a:effectLst>
              <a:glow rad="88900">
                <a:schemeClr val="accent2">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88ADD083-86D6-E9FA-C994-D8B90C3874BC}"/>
                </a:ext>
              </a:extLst>
            </p:cNvPr>
            <p:cNvCxnSpPr>
              <a:cxnSpLocks/>
            </p:cNvCxnSpPr>
            <p:nvPr/>
          </p:nvCxnSpPr>
          <p:spPr>
            <a:xfrm>
              <a:off x="1957806" y="4294768"/>
              <a:ext cx="0" cy="188549"/>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25C8F92-9DC1-59A0-78F6-71E5B2466B95}"/>
                </a:ext>
              </a:extLst>
            </p:cNvPr>
            <p:cNvCxnSpPr>
              <a:cxnSpLocks/>
            </p:cNvCxnSpPr>
            <p:nvPr/>
          </p:nvCxnSpPr>
          <p:spPr>
            <a:xfrm flipV="1">
              <a:off x="1957806" y="5476571"/>
              <a:ext cx="0" cy="194203"/>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658707F-51B7-D34C-86DD-DA0CEFF0D368}"/>
                </a:ext>
              </a:extLst>
            </p:cNvPr>
            <p:cNvCxnSpPr>
              <a:cxnSpLocks/>
            </p:cNvCxnSpPr>
            <p:nvPr/>
          </p:nvCxnSpPr>
          <p:spPr>
            <a:xfrm flipH="1">
              <a:off x="2751307" y="4734209"/>
              <a:ext cx="98138" cy="39054"/>
            </a:xfrm>
            <a:prstGeom prst="straightConnector1">
              <a:avLst/>
            </a:prstGeom>
            <a:ln>
              <a:solidFill>
                <a:srgbClr val="F4689D"/>
              </a:solidFill>
              <a:headEnd type="none"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27" name="Straight Arrow Connector 26">
              <a:extLst>
                <a:ext uri="{FF2B5EF4-FFF2-40B4-BE49-F238E27FC236}">
                  <a16:creationId xmlns:a16="http://schemas.microsoft.com/office/drawing/2014/main" id="{B0966BBA-C90C-368B-4843-04382FB94DFB}"/>
                </a:ext>
              </a:extLst>
            </p:cNvPr>
            <p:cNvCxnSpPr>
              <a:cxnSpLocks/>
            </p:cNvCxnSpPr>
            <p:nvPr/>
          </p:nvCxnSpPr>
          <p:spPr>
            <a:xfrm flipH="1" flipV="1">
              <a:off x="2735642" y="4900476"/>
              <a:ext cx="121793" cy="57920"/>
            </a:xfrm>
            <a:prstGeom prst="straightConnector1">
              <a:avLst/>
            </a:prstGeom>
            <a:ln>
              <a:solidFill>
                <a:srgbClr val="F4689D"/>
              </a:solidFill>
              <a:headEnd type="none"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28" name="Straight Arrow Connector 27">
              <a:extLst>
                <a:ext uri="{FF2B5EF4-FFF2-40B4-BE49-F238E27FC236}">
                  <a16:creationId xmlns:a16="http://schemas.microsoft.com/office/drawing/2014/main" id="{3AE64A7E-8A7D-42B6-F6E9-E825DE203072}"/>
                </a:ext>
              </a:extLst>
            </p:cNvPr>
            <p:cNvCxnSpPr>
              <a:cxnSpLocks/>
            </p:cNvCxnSpPr>
            <p:nvPr/>
          </p:nvCxnSpPr>
          <p:spPr>
            <a:xfrm flipH="1">
              <a:off x="2755215" y="5118629"/>
              <a:ext cx="98138" cy="39054"/>
            </a:xfrm>
            <a:prstGeom prst="straightConnector1">
              <a:avLst/>
            </a:prstGeom>
            <a:ln>
              <a:solidFill>
                <a:srgbClr val="F4689D"/>
              </a:solidFill>
              <a:headEnd type="none"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29" name="Straight Arrow Connector 28">
              <a:extLst>
                <a:ext uri="{FF2B5EF4-FFF2-40B4-BE49-F238E27FC236}">
                  <a16:creationId xmlns:a16="http://schemas.microsoft.com/office/drawing/2014/main" id="{8A615F2D-171E-5C0E-6B44-13F823A85CE4}"/>
                </a:ext>
              </a:extLst>
            </p:cNvPr>
            <p:cNvCxnSpPr>
              <a:cxnSpLocks/>
            </p:cNvCxnSpPr>
            <p:nvPr/>
          </p:nvCxnSpPr>
          <p:spPr>
            <a:xfrm>
              <a:off x="955180" y="4717471"/>
              <a:ext cx="98138" cy="39054"/>
            </a:xfrm>
            <a:prstGeom prst="straightConnector1">
              <a:avLst/>
            </a:prstGeom>
            <a:ln>
              <a:solidFill>
                <a:srgbClr val="F89ABE"/>
              </a:solidFill>
              <a:headEnd type="none"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30" name="Straight Arrow Connector 29">
              <a:extLst>
                <a:ext uri="{FF2B5EF4-FFF2-40B4-BE49-F238E27FC236}">
                  <a16:creationId xmlns:a16="http://schemas.microsoft.com/office/drawing/2014/main" id="{8CE64CD6-FDFB-D8CD-C8D6-F559F48C7C34}"/>
                </a:ext>
              </a:extLst>
            </p:cNvPr>
            <p:cNvCxnSpPr>
              <a:cxnSpLocks/>
            </p:cNvCxnSpPr>
            <p:nvPr/>
          </p:nvCxnSpPr>
          <p:spPr>
            <a:xfrm flipV="1">
              <a:off x="940908" y="4874336"/>
              <a:ext cx="121793" cy="57920"/>
            </a:xfrm>
            <a:prstGeom prst="straightConnector1">
              <a:avLst/>
            </a:prstGeom>
            <a:ln>
              <a:solidFill>
                <a:srgbClr val="F89ABE"/>
              </a:solidFill>
              <a:headEnd type="none"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31" name="Straight Arrow Connector 30">
              <a:extLst>
                <a:ext uri="{FF2B5EF4-FFF2-40B4-BE49-F238E27FC236}">
                  <a16:creationId xmlns:a16="http://schemas.microsoft.com/office/drawing/2014/main" id="{408F1BD9-E1F1-2A1B-5F99-E53987D47FC5}"/>
                </a:ext>
              </a:extLst>
            </p:cNvPr>
            <p:cNvCxnSpPr>
              <a:cxnSpLocks/>
            </p:cNvCxnSpPr>
            <p:nvPr/>
          </p:nvCxnSpPr>
          <p:spPr>
            <a:xfrm>
              <a:off x="955309" y="5092489"/>
              <a:ext cx="98138" cy="39054"/>
            </a:xfrm>
            <a:prstGeom prst="straightConnector1">
              <a:avLst/>
            </a:prstGeom>
            <a:ln>
              <a:solidFill>
                <a:srgbClr val="F89ABE"/>
              </a:solidFill>
              <a:headEnd type="none" w="med" len="med"/>
              <a:tailEnd type="arrow" w="med" len="med"/>
            </a:ln>
          </p:spPr>
          <p:style>
            <a:lnRef idx="3">
              <a:schemeClr val="accent2"/>
            </a:lnRef>
            <a:fillRef idx="0">
              <a:schemeClr val="accent2"/>
            </a:fillRef>
            <a:effectRef idx="2">
              <a:schemeClr val="accent2"/>
            </a:effectRef>
            <a:fontRef idx="minor">
              <a:schemeClr val="tx1"/>
            </a:fontRef>
          </p:style>
        </p:cxnSp>
        <p:sp>
          <p:nvSpPr>
            <p:cNvPr id="34" name="TextBox 33">
              <a:extLst>
                <a:ext uri="{FF2B5EF4-FFF2-40B4-BE49-F238E27FC236}">
                  <a16:creationId xmlns:a16="http://schemas.microsoft.com/office/drawing/2014/main" id="{762B4604-1D77-B834-C40B-32BDCBC10C41}"/>
                </a:ext>
              </a:extLst>
            </p:cNvPr>
            <p:cNvSpPr txBox="1"/>
            <p:nvPr/>
          </p:nvSpPr>
          <p:spPr>
            <a:xfrm>
              <a:off x="1179917" y="5637257"/>
              <a:ext cx="1620475" cy="261610"/>
            </a:xfrm>
            <a:prstGeom prst="rect">
              <a:avLst/>
            </a:prstGeom>
            <a:noFill/>
          </p:spPr>
          <p:txBody>
            <a:bodyPr wrap="square">
              <a:spAutoFit/>
            </a:bodyPr>
            <a:lstStyle/>
            <a:p>
              <a:pPr algn="ctr"/>
              <a:r>
                <a:rPr lang="en-US" sz="1100" dirty="0" err="1">
                  <a:solidFill>
                    <a:srgbClr val="4472C4"/>
                  </a:solidFill>
                </a:rPr>
                <a:t>Barostat</a:t>
              </a:r>
              <a:endParaRPr lang="en-US" sz="1100" dirty="0">
                <a:solidFill>
                  <a:srgbClr val="4472C4"/>
                </a:solidFill>
              </a:endParaRPr>
            </a:p>
          </p:txBody>
        </p:sp>
        <p:cxnSp>
          <p:nvCxnSpPr>
            <p:cNvPr id="35" name="Straight Arrow Connector 34">
              <a:extLst>
                <a:ext uri="{FF2B5EF4-FFF2-40B4-BE49-F238E27FC236}">
                  <a16:creationId xmlns:a16="http://schemas.microsoft.com/office/drawing/2014/main" id="{4A0EE163-5442-0215-6D09-8414D98C6737}"/>
                </a:ext>
              </a:extLst>
            </p:cNvPr>
            <p:cNvCxnSpPr>
              <a:cxnSpLocks/>
            </p:cNvCxnSpPr>
            <p:nvPr/>
          </p:nvCxnSpPr>
          <p:spPr>
            <a:xfrm flipV="1">
              <a:off x="1885076" y="4933560"/>
              <a:ext cx="0" cy="274320"/>
            </a:xfrm>
            <a:prstGeom prst="straightConnector1">
              <a:avLst/>
            </a:prstGeom>
            <a:ln w="41275">
              <a:solidFill>
                <a:srgbClr val="FFFF00"/>
              </a:solidFill>
              <a:headEnd type="none" w="med" len="med"/>
              <a:tailEnd type="triangle" w="med" len="med"/>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47B004A-03B4-3511-DEA2-938A0CFC504A}"/>
                </a:ext>
              </a:extLst>
            </p:cNvPr>
            <p:cNvCxnSpPr>
              <a:cxnSpLocks/>
            </p:cNvCxnSpPr>
            <p:nvPr/>
          </p:nvCxnSpPr>
          <p:spPr>
            <a:xfrm flipH="1">
              <a:off x="2495013" y="4948713"/>
              <a:ext cx="2090" cy="285318"/>
            </a:xfrm>
            <a:prstGeom prst="straightConnector1">
              <a:avLst/>
            </a:prstGeom>
            <a:ln w="41275">
              <a:solidFill>
                <a:srgbClr val="FFFF00"/>
              </a:solidFill>
              <a:headEnd type="none" w="med" len="med"/>
              <a:tailEnd type="triangle" w="med" len="med"/>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39310559-75D2-498B-A101-01318B30F7B6}"/>
                </a:ext>
              </a:extLst>
            </p:cNvPr>
            <p:cNvSpPr/>
            <p:nvPr/>
          </p:nvSpPr>
          <p:spPr>
            <a:xfrm>
              <a:off x="1093214" y="4309117"/>
              <a:ext cx="167964" cy="1052471"/>
            </a:xfrm>
            <a:custGeom>
              <a:avLst/>
              <a:gdLst>
                <a:gd name="connsiteX0" fmla="*/ 0 w 148318"/>
                <a:gd name="connsiteY0" fmla="*/ 243568 h 929368"/>
                <a:gd name="connsiteX1" fmla="*/ 0 w 148318"/>
                <a:gd name="connsiteY1" fmla="*/ 929368 h 929368"/>
                <a:gd name="connsiteX2" fmla="*/ 148318 w 148318"/>
                <a:gd name="connsiteY2" fmla="*/ 685800 h 929368"/>
                <a:gd name="connsiteX3" fmla="*/ 146957 w 148318"/>
                <a:gd name="connsiteY3" fmla="*/ 0 h 929368"/>
                <a:gd name="connsiteX4" fmla="*/ 0 w 148318"/>
                <a:gd name="connsiteY4" fmla="*/ 243568 h 929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18" h="929368">
                  <a:moveTo>
                    <a:pt x="0" y="243568"/>
                  </a:moveTo>
                  <a:lnTo>
                    <a:pt x="0" y="929368"/>
                  </a:lnTo>
                  <a:lnTo>
                    <a:pt x="148318" y="685800"/>
                  </a:lnTo>
                  <a:cubicBezTo>
                    <a:pt x="147864" y="457200"/>
                    <a:pt x="147411" y="228600"/>
                    <a:pt x="146957" y="0"/>
                  </a:cubicBezTo>
                  <a:lnTo>
                    <a:pt x="0" y="243568"/>
                  </a:lnTo>
                  <a:close/>
                </a:path>
              </a:pathLst>
            </a:custGeom>
            <a:solidFill>
              <a:srgbClr val="FF5757">
                <a:alpha val="1000"/>
              </a:srgbClr>
            </a:solidFill>
            <a:ln>
              <a:noFill/>
            </a:ln>
            <a:effectLst>
              <a:glow rad="63500">
                <a:srgbClr val="F89ABE">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C35B3435-F165-E50C-2FD6-B2FF7C256125}"/>
                </a:ext>
              </a:extLst>
            </p:cNvPr>
            <p:cNvSpPr/>
            <p:nvPr/>
          </p:nvSpPr>
          <p:spPr>
            <a:xfrm>
              <a:off x="2607659" y="4419164"/>
              <a:ext cx="167964" cy="1052471"/>
            </a:xfrm>
            <a:custGeom>
              <a:avLst/>
              <a:gdLst>
                <a:gd name="connsiteX0" fmla="*/ 0 w 148318"/>
                <a:gd name="connsiteY0" fmla="*/ 243568 h 929368"/>
                <a:gd name="connsiteX1" fmla="*/ 0 w 148318"/>
                <a:gd name="connsiteY1" fmla="*/ 929368 h 929368"/>
                <a:gd name="connsiteX2" fmla="*/ 148318 w 148318"/>
                <a:gd name="connsiteY2" fmla="*/ 685800 h 929368"/>
                <a:gd name="connsiteX3" fmla="*/ 146957 w 148318"/>
                <a:gd name="connsiteY3" fmla="*/ 0 h 929368"/>
                <a:gd name="connsiteX4" fmla="*/ 0 w 148318"/>
                <a:gd name="connsiteY4" fmla="*/ 243568 h 929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18" h="929368">
                  <a:moveTo>
                    <a:pt x="0" y="243568"/>
                  </a:moveTo>
                  <a:lnTo>
                    <a:pt x="0" y="929368"/>
                  </a:lnTo>
                  <a:lnTo>
                    <a:pt x="148318" y="685800"/>
                  </a:lnTo>
                  <a:cubicBezTo>
                    <a:pt x="147864" y="457200"/>
                    <a:pt x="147411" y="228600"/>
                    <a:pt x="146957" y="0"/>
                  </a:cubicBezTo>
                  <a:lnTo>
                    <a:pt x="0" y="243568"/>
                  </a:lnTo>
                  <a:close/>
                </a:path>
              </a:pathLst>
            </a:custGeom>
            <a:solidFill>
              <a:srgbClr val="FF5757">
                <a:alpha val="1000"/>
              </a:srgbClr>
            </a:solidFill>
            <a:ln>
              <a:noFill/>
            </a:ln>
            <a:effectLst>
              <a:glow rad="63500">
                <a:srgbClr val="F89ABE">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946857E9-5319-9CC7-1CFE-41F9172B8243}"/>
                </a:ext>
              </a:extLst>
            </p:cNvPr>
            <p:cNvSpPr txBox="1"/>
            <p:nvPr/>
          </p:nvSpPr>
          <p:spPr>
            <a:xfrm>
              <a:off x="418938" y="5389262"/>
              <a:ext cx="1087228" cy="430887"/>
            </a:xfrm>
            <a:prstGeom prst="rect">
              <a:avLst/>
            </a:prstGeom>
            <a:noFill/>
          </p:spPr>
          <p:txBody>
            <a:bodyPr wrap="square" rtlCol="0">
              <a:spAutoFit/>
            </a:bodyPr>
            <a:lstStyle/>
            <a:p>
              <a:pPr algn="ctr"/>
              <a:r>
                <a:rPr lang="en-US" sz="1100" dirty="0">
                  <a:solidFill>
                    <a:srgbClr val="F4689D"/>
                  </a:solidFill>
                </a:rPr>
                <a:t>Environmental Noise</a:t>
              </a:r>
            </a:p>
          </p:txBody>
        </p:sp>
        <p:cxnSp>
          <p:nvCxnSpPr>
            <p:cNvPr id="42" name="Straight Arrow Connector 41">
              <a:extLst>
                <a:ext uri="{FF2B5EF4-FFF2-40B4-BE49-F238E27FC236}">
                  <a16:creationId xmlns:a16="http://schemas.microsoft.com/office/drawing/2014/main" id="{A2ABBD27-6D34-E64A-9BEE-4610751DA898}"/>
                </a:ext>
              </a:extLst>
            </p:cNvPr>
            <p:cNvCxnSpPr>
              <a:cxnSpLocks/>
            </p:cNvCxnSpPr>
            <p:nvPr/>
          </p:nvCxnSpPr>
          <p:spPr>
            <a:xfrm flipH="1">
              <a:off x="1293994" y="4869552"/>
              <a:ext cx="2090" cy="285318"/>
            </a:xfrm>
            <a:prstGeom prst="straightConnector1">
              <a:avLst/>
            </a:prstGeom>
            <a:ln w="41275">
              <a:solidFill>
                <a:srgbClr val="FFFF00"/>
              </a:solidFill>
              <a:headEnd type="none" w="med" len="med"/>
              <a:tailEnd type="triangle" w="med" len="med"/>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cxnSp>
      </p:grpSp>
      <p:sp>
        <p:nvSpPr>
          <p:cNvPr id="115" name="TextBox 114">
            <a:extLst>
              <a:ext uri="{FF2B5EF4-FFF2-40B4-BE49-F238E27FC236}">
                <a16:creationId xmlns:a16="http://schemas.microsoft.com/office/drawing/2014/main" id="{2C0C3B02-38D4-BEF1-F0B7-150B7DEBD9CD}"/>
              </a:ext>
            </a:extLst>
          </p:cNvPr>
          <p:cNvSpPr txBox="1"/>
          <p:nvPr/>
        </p:nvSpPr>
        <p:spPr>
          <a:xfrm>
            <a:off x="1024262" y="2763033"/>
            <a:ext cx="527709" cy="369332"/>
          </a:xfrm>
          <a:prstGeom prst="rect">
            <a:avLst/>
          </a:prstGeom>
          <a:noFill/>
        </p:spPr>
        <p:txBody>
          <a:bodyPr wrap="none" rtlCol="0">
            <a:spAutoFit/>
          </a:bodyPr>
          <a:lstStyle/>
          <a:p>
            <a:r>
              <a:rPr lang="en-US" dirty="0">
                <a:solidFill>
                  <a:schemeClr val="accent1"/>
                </a:solidFill>
              </a:rPr>
              <a:t>R(t)</a:t>
            </a:r>
          </a:p>
        </p:txBody>
      </p:sp>
      <p:grpSp>
        <p:nvGrpSpPr>
          <p:cNvPr id="121" name="Group 120">
            <a:extLst>
              <a:ext uri="{FF2B5EF4-FFF2-40B4-BE49-F238E27FC236}">
                <a16:creationId xmlns:a16="http://schemas.microsoft.com/office/drawing/2014/main" id="{3478A7B5-4DBA-8FC5-3CA9-2E2CD4C3FAFF}"/>
              </a:ext>
            </a:extLst>
          </p:cNvPr>
          <p:cNvGrpSpPr/>
          <p:nvPr/>
        </p:nvGrpSpPr>
        <p:grpSpPr>
          <a:xfrm>
            <a:off x="301706" y="1794269"/>
            <a:ext cx="2565378" cy="1401836"/>
            <a:chOff x="444174" y="2089341"/>
            <a:chExt cx="3169113" cy="1363360"/>
          </a:xfrm>
        </p:grpSpPr>
        <p:pic>
          <p:nvPicPr>
            <p:cNvPr id="109" name="Picture 2" descr="Periodic potentials">
              <a:extLst>
                <a:ext uri="{FF2B5EF4-FFF2-40B4-BE49-F238E27FC236}">
                  <a16:creationId xmlns:a16="http://schemas.microsoft.com/office/drawing/2014/main" id="{BF93B717-358A-60A2-EB54-7DE2A30528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2062" b="29098"/>
            <a:stretch/>
          </p:blipFill>
          <p:spPr bwMode="auto">
            <a:xfrm rot="806442">
              <a:off x="444174" y="2496064"/>
              <a:ext cx="3169113" cy="917133"/>
            </a:xfrm>
            <a:prstGeom prst="rect">
              <a:avLst/>
            </a:prstGeom>
            <a:noFill/>
            <a:extLst>
              <a:ext uri="{909E8E84-426E-40DD-AFC4-6F175D3DCCD1}">
                <a14:hiddenFill xmlns:a14="http://schemas.microsoft.com/office/drawing/2010/main">
                  <a:solidFill>
                    <a:srgbClr val="FFFFFF"/>
                  </a:solidFill>
                </a14:hiddenFill>
              </a:ext>
            </a:extLst>
          </p:spPr>
        </p:pic>
        <p:sp>
          <p:nvSpPr>
            <p:cNvPr id="110" name="Oval 109">
              <a:extLst>
                <a:ext uri="{FF2B5EF4-FFF2-40B4-BE49-F238E27FC236}">
                  <a16:creationId xmlns:a16="http://schemas.microsoft.com/office/drawing/2014/main" id="{E1D794AD-F1FF-77BC-91D7-E0EF82291730}"/>
                </a:ext>
              </a:extLst>
            </p:cNvPr>
            <p:cNvSpPr/>
            <p:nvPr/>
          </p:nvSpPr>
          <p:spPr>
            <a:xfrm>
              <a:off x="1098654" y="2969418"/>
              <a:ext cx="166415" cy="1916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Arrow Connector 110">
              <a:extLst>
                <a:ext uri="{FF2B5EF4-FFF2-40B4-BE49-F238E27FC236}">
                  <a16:creationId xmlns:a16="http://schemas.microsoft.com/office/drawing/2014/main" id="{E8E4EC3B-9B09-6717-6001-0D28050D154F}"/>
                </a:ext>
              </a:extLst>
            </p:cNvPr>
            <p:cNvCxnSpPr>
              <a:cxnSpLocks/>
            </p:cNvCxnSpPr>
            <p:nvPr/>
          </p:nvCxnSpPr>
          <p:spPr>
            <a:xfrm>
              <a:off x="801411" y="2928649"/>
              <a:ext cx="258244" cy="96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46E25085-475B-5B03-AFBD-8443ECC7C4D5}"/>
                </a:ext>
              </a:extLst>
            </p:cNvPr>
            <p:cNvCxnSpPr>
              <a:cxnSpLocks/>
            </p:cNvCxnSpPr>
            <p:nvPr/>
          </p:nvCxnSpPr>
          <p:spPr>
            <a:xfrm flipV="1">
              <a:off x="776472" y="3196814"/>
              <a:ext cx="262022" cy="173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6FBF8112-9CB3-9365-3272-4B3808714E95}"/>
                </a:ext>
              </a:extLst>
            </p:cNvPr>
            <p:cNvCxnSpPr>
              <a:cxnSpLocks/>
            </p:cNvCxnSpPr>
            <p:nvPr/>
          </p:nvCxnSpPr>
          <p:spPr>
            <a:xfrm flipH="1" flipV="1">
              <a:off x="1265069" y="3196814"/>
              <a:ext cx="74175" cy="255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53BADA18-A02C-F432-1E8A-CF8AA206BC08}"/>
                </a:ext>
              </a:extLst>
            </p:cNvPr>
            <p:cNvCxnSpPr>
              <a:cxnSpLocks/>
            </p:cNvCxnSpPr>
            <p:nvPr/>
          </p:nvCxnSpPr>
          <p:spPr>
            <a:xfrm flipH="1" flipV="1">
              <a:off x="1339244" y="3074628"/>
              <a:ext cx="339557" cy="59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1E49A493-5127-4358-F46A-146E74A231BC}"/>
                </a:ext>
              </a:extLst>
            </p:cNvPr>
            <p:cNvCxnSpPr>
              <a:cxnSpLocks/>
            </p:cNvCxnSpPr>
            <p:nvPr/>
          </p:nvCxnSpPr>
          <p:spPr>
            <a:xfrm flipV="1">
              <a:off x="1181861" y="2832297"/>
              <a:ext cx="249303" cy="232954"/>
            </a:xfrm>
            <a:prstGeom prst="straightConnector1">
              <a:avLst/>
            </a:prstGeom>
            <a:ln w="28575">
              <a:headEnd type="none" w="med" len="med"/>
              <a:tailEnd type="triangle" w="med" len="med"/>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E1EA79EE-DCC4-C10B-9FF8-19C897AFC149}"/>
                    </a:ext>
                  </a:extLst>
                </p:cNvPr>
                <p:cNvSpPr txBox="1"/>
                <p:nvPr/>
              </p:nvSpPr>
              <p:spPr>
                <a:xfrm>
                  <a:off x="938984" y="2089341"/>
                  <a:ext cx="65216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2"/>
                            </a:solidFill>
                            <a:latin typeface="Cambria Math" panose="02040503050406030204" pitchFamily="18" charset="0"/>
                          </a:rPr>
                          <m:t>𝑣</m:t>
                        </m:r>
                      </m:oMath>
                    </m:oMathPara>
                  </a14:m>
                  <a:endParaRPr lang="en-US" dirty="0">
                    <a:solidFill>
                      <a:schemeClr val="accent2"/>
                    </a:solidFill>
                  </a:endParaRPr>
                </a:p>
              </p:txBody>
            </p:sp>
          </mc:Choice>
          <mc:Fallback xmlns="">
            <p:sp>
              <p:nvSpPr>
                <p:cNvPr id="117" name="TextBox 116">
                  <a:extLst>
                    <a:ext uri="{FF2B5EF4-FFF2-40B4-BE49-F238E27FC236}">
                      <a16:creationId xmlns:a16="http://schemas.microsoft.com/office/drawing/2014/main" id="{E1EA79EE-DCC4-C10B-9FF8-19C897AFC149}"/>
                    </a:ext>
                  </a:extLst>
                </p:cNvPr>
                <p:cNvSpPr txBox="1">
                  <a:spLocks noRot="1" noChangeAspect="1" noMove="1" noResize="1" noEditPoints="1" noAdjustHandles="1" noChangeArrowheads="1" noChangeShapeType="1" noTextEdit="1"/>
                </p:cNvSpPr>
                <p:nvPr/>
              </p:nvSpPr>
              <p:spPr>
                <a:xfrm>
                  <a:off x="938984" y="2089341"/>
                  <a:ext cx="652167" cy="369332"/>
                </a:xfrm>
                <a:prstGeom prst="rect">
                  <a:avLst/>
                </a:prstGeom>
                <a:blipFill>
                  <a:blip r:embed="rId6"/>
                  <a:stretch>
                    <a:fillRect b="-30000"/>
                  </a:stretch>
                </a:blipFill>
              </p:spPr>
              <p:txBody>
                <a:bodyPr/>
                <a:lstStyle/>
                <a:p>
                  <a:r>
                    <a:rPr lang="en-US">
                      <a:noFill/>
                    </a:rPr>
                    <a:t> </a:t>
                  </a:r>
                </a:p>
              </p:txBody>
            </p:sp>
          </mc:Fallback>
        </mc:AlternateContent>
        <p:cxnSp>
          <p:nvCxnSpPr>
            <p:cNvPr id="118" name="Connector: Curved 117">
              <a:extLst>
                <a:ext uri="{FF2B5EF4-FFF2-40B4-BE49-F238E27FC236}">
                  <a16:creationId xmlns:a16="http://schemas.microsoft.com/office/drawing/2014/main" id="{8B424647-88E6-E10D-6BF0-F505B81DA752}"/>
                </a:ext>
              </a:extLst>
            </p:cNvPr>
            <p:cNvCxnSpPr>
              <a:cxnSpLocks/>
            </p:cNvCxnSpPr>
            <p:nvPr/>
          </p:nvCxnSpPr>
          <p:spPr>
            <a:xfrm rot="16200000" flipH="1">
              <a:off x="1597139" y="2551023"/>
              <a:ext cx="191667" cy="1003250"/>
            </a:xfrm>
            <a:prstGeom prst="curvedConnector4">
              <a:avLst>
                <a:gd name="adj1" fmla="val -249381"/>
                <a:gd name="adj2" fmla="val 101377"/>
              </a:avLst>
            </a:prstGeom>
            <a:ln w="28575">
              <a:prstDash val="dash"/>
              <a:tailEnd type="triangle"/>
            </a:ln>
          </p:spPr>
          <p:style>
            <a:lnRef idx="1">
              <a:schemeClr val="accent2"/>
            </a:lnRef>
            <a:fillRef idx="0">
              <a:schemeClr val="accent2"/>
            </a:fillRef>
            <a:effectRef idx="0">
              <a:schemeClr val="accent2"/>
            </a:effectRef>
            <a:fontRef idx="minor">
              <a:schemeClr val="tx1"/>
            </a:fontRef>
          </p:style>
        </p:cxnSp>
      </p:grpSp>
      <p:sp>
        <p:nvSpPr>
          <p:cNvPr id="119" name="TextBox 118">
            <a:extLst>
              <a:ext uri="{FF2B5EF4-FFF2-40B4-BE49-F238E27FC236}">
                <a16:creationId xmlns:a16="http://schemas.microsoft.com/office/drawing/2014/main" id="{D22396C3-21E3-522F-7313-B247C638AD1D}"/>
              </a:ext>
            </a:extLst>
          </p:cNvPr>
          <p:cNvSpPr txBox="1"/>
          <p:nvPr/>
        </p:nvSpPr>
        <p:spPr>
          <a:xfrm>
            <a:off x="102509" y="5643423"/>
            <a:ext cx="5162814" cy="646331"/>
          </a:xfrm>
          <a:prstGeom prst="rect">
            <a:avLst/>
          </a:prstGeom>
          <a:noFill/>
        </p:spPr>
        <p:txBody>
          <a:bodyPr wrap="square">
            <a:spAutoFit/>
          </a:bodyPr>
          <a:lstStyle/>
          <a:p>
            <a:r>
              <a:rPr lang="en-US" b="1" dirty="0"/>
              <a:t>Electric field-driven Domain motions </a:t>
            </a:r>
          </a:p>
          <a:p>
            <a:r>
              <a:rPr lang="en-US" b="1" dirty="0"/>
              <a:t>(Microscopically: nucleation and growth)</a:t>
            </a:r>
          </a:p>
        </p:txBody>
      </p:sp>
      <p:grpSp>
        <p:nvGrpSpPr>
          <p:cNvPr id="120" name="Group 119">
            <a:extLst>
              <a:ext uri="{FF2B5EF4-FFF2-40B4-BE49-F238E27FC236}">
                <a16:creationId xmlns:a16="http://schemas.microsoft.com/office/drawing/2014/main" id="{38F76098-E102-0AFB-C1AD-8B0A56A7B26A}"/>
              </a:ext>
            </a:extLst>
          </p:cNvPr>
          <p:cNvGrpSpPr/>
          <p:nvPr/>
        </p:nvGrpSpPr>
        <p:grpSpPr>
          <a:xfrm>
            <a:off x="3480868" y="2414555"/>
            <a:ext cx="1432261" cy="683871"/>
            <a:chOff x="5249342" y="4389552"/>
            <a:chExt cx="1432261" cy="683871"/>
          </a:xfrm>
        </p:grpSpPr>
        <p:sp>
          <p:nvSpPr>
            <p:cNvPr id="10" name="Oval 9">
              <a:extLst>
                <a:ext uri="{FF2B5EF4-FFF2-40B4-BE49-F238E27FC236}">
                  <a16:creationId xmlns:a16="http://schemas.microsoft.com/office/drawing/2014/main" id="{369C34A4-CACC-BE81-096B-3A2B70F10D58}"/>
                </a:ext>
              </a:extLst>
            </p:cNvPr>
            <p:cNvSpPr/>
            <p:nvPr/>
          </p:nvSpPr>
          <p:spPr>
            <a:xfrm>
              <a:off x="5454628" y="4405547"/>
              <a:ext cx="1045215" cy="667876"/>
            </a:xfrm>
            <a:prstGeom prst="ellipse">
              <a:avLst/>
            </a:prstGeom>
            <a:solidFill>
              <a:schemeClr val="accent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b="1" dirty="0">
                <a:solidFill>
                  <a:schemeClr val="tx1"/>
                </a:solidFill>
              </a:endParaRPr>
            </a:p>
          </p:txBody>
        </p:sp>
        <p:sp>
          <p:nvSpPr>
            <p:cNvPr id="108" name="TextBox 107">
              <a:extLst>
                <a:ext uri="{FF2B5EF4-FFF2-40B4-BE49-F238E27FC236}">
                  <a16:creationId xmlns:a16="http://schemas.microsoft.com/office/drawing/2014/main" id="{E800A2D0-32D6-82F5-8DAB-95ABB30407E6}"/>
                </a:ext>
              </a:extLst>
            </p:cNvPr>
            <p:cNvSpPr txBox="1"/>
            <p:nvPr/>
          </p:nvSpPr>
          <p:spPr>
            <a:xfrm>
              <a:off x="5249342" y="4389552"/>
              <a:ext cx="1432261" cy="584775"/>
            </a:xfrm>
            <a:prstGeom prst="rect">
              <a:avLst/>
            </a:prstGeom>
            <a:noFill/>
          </p:spPr>
          <p:txBody>
            <a:bodyPr wrap="square">
              <a:spAutoFit/>
            </a:bodyPr>
            <a:lstStyle/>
            <a:p>
              <a:pPr algn="ctr"/>
              <a:r>
                <a:rPr lang="en-US" sz="1600" dirty="0">
                  <a:solidFill>
                    <a:schemeClr val="tx1"/>
                  </a:solidFill>
                </a:rPr>
                <a:t>CG </a:t>
              </a:r>
            </a:p>
            <a:p>
              <a:pPr algn="ctr"/>
              <a:r>
                <a:rPr lang="en-US" sz="1600" dirty="0">
                  <a:solidFill>
                    <a:schemeClr val="tx1"/>
                  </a:solidFill>
                </a:rPr>
                <a:t>Dynamics</a:t>
              </a:r>
            </a:p>
          </p:txBody>
        </p:sp>
      </p:grpSp>
      <p:sp>
        <p:nvSpPr>
          <p:cNvPr id="148" name="TextBox 147">
            <a:extLst>
              <a:ext uri="{FF2B5EF4-FFF2-40B4-BE49-F238E27FC236}">
                <a16:creationId xmlns:a16="http://schemas.microsoft.com/office/drawing/2014/main" id="{D5DC9DD5-5613-3D75-7E3A-BE24AC5DF9BB}"/>
              </a:ext>
            </a:extLst>
          </p:cNvPr>
          <p:cNvSpPr txBox="1"/>
          <p:nvPr/>
        </p:nvSpPr>
        <p:spPr>
          <a:xfrm>
            <a:off x="57001" y="6528304"/>
            <a:ext cx="6371493" cy="307777"/>
          </a:xfrm>
          <a:prstGeom prst="rect">
            <a:avLst/>
          </a:prstGeom>
          <a:noFill/>
        </p:spPr>
        <p:txBody>
          <a:bodyPr wrap="square">
            <a:spAutoFit/>
          </a:bodyPr>
          <a:lstStyle/>
          <a:p>
            <a:r>
              <a:rPr lang="en-US" sz="1400" b="0" dirty="0">
                <a:solidFill>
                  <a:srgbClr val="222222"/>
                </a:solidFill>
                <a:effectLst/>
                <a:latin typeface="Arial" panose="020B0604020202020204" pitchFamily="34" charset="0"/>
              </a:rPr>
              <a:t>Pinchen Xie, Roberto Car and Weinan E</a:t>
            </a:r>
            <a:r>
              <a:rPr lang="en-US" sz="1400" b="0" i="1" dirty="0">
                <a:solidFill>
                  <a:srgbClr val="222222"/>
                </a:solidFill>
                <a:effectLst/>
                <a:latin typeface="Arial" panose="020B0604020202020204" pitchFamily="34" charset="0"/>
              </a:rPr>
              <a:t>. arXiv:2211.06558 (2022).</a:t>
            </a:r>
            <a:endParaRPr lang="en-US" sz="1400" dirty="0"/>
          </a:p>
        </p:txBody>
      </p:sp>
      <mc:AlternateContent xmlns:mc="http://schemas.openxmlformats.org/markup-compatibility/2006">
        <mc:Choice xmlns:a14="http://schemas.microsoft.com/office/drawing/2010/main" Requires="a14">
          <p:sp>
            <p:nvSpPr>
              <p:cNvPr id="149" name="TextBox 148">
                <a:extLst>
                  <a:ext uri="{FF2B5EF4-FFF2-40B4-BE49-F238E27FC236}">
                    <a16:creationId xmlns:a16="http://schemas.microsoft.com/office/drawing/2014/main" id="{0AD17581-1744-EE5B-1194-1D61043EE4EE}"/>
                  </a:ext>
                </a:extLst>
              </p:cNvPr>
              <p:cNvSpPr txBox="1"/>
              <p:nvPr/>
            </p:nvSpPr>
            <p:spPr>
              <a:xfrm>
                <a:off x="-14962" y="3455007"/>
                <a:ext cx="5213239" cy="369332"/>
              </a:xfrm>
              <a:prstGeom prst="rect">
                <a:avLst/>
              </a:prstGeom>
              <a:noFill/>
            </p:spPr>
            <p:txBody>
              <a:bodyPr wrap="square" rtlCol="0">
                <a:spAutoFit/>
              </a:bodyPr>
              <a:lstStyle/>
              <a:p>
                <a:r>
                  <a:rPr lang="en-US" dirty="0"/>
                  <a:t>Collective variable </a:t>
                </a:r>
                <a14:m>
                  <m:oMath xmlns:m="http://schemas.openxmlformats.org/officeDocument/2006/math">
                    <m:r>
                      <a:rPr lang="en-US" b="0" i="1" dirty="0" smtClean="0">
                        <a:latin typeface="Cambria Math" panose="02040503050406030204" pitchFamily="18" charset="0"/>
                      </a:rPr>
                      <m:t>𝑥</m:t>
                    </m:r>
                  </m:oMath>
                </a14:m>
                <a:r>
                  <a:rPr lang="en-US" dirty="0"/>
                  <a:t>: Size of upwards domain</a:t>
                </a:r>
              </a:p>
            </p:txBody>
          </p:sp>
        </mc:Choice>
        <mc:Fallback>
          <p:sp>
            <p:nvSpPr>
              <p:cNvPr id="149" name="TextBox 148">
                <a:extLst>
                  <a:ext uri="{FF2B5EF4-FFF2-40B4-BE49-F238E27FC236}">
                    <a16:creationId xmlns:a16="http://schemas.microsoft.com/office/drawing/2014/main" id="{0AD17581-1744-EE5B-1194-1D61043EE4EE}"/>
                  </a:ext>
                </a:extLst>
              </p:cNvPr>
              <p:cNvSpPr txBox="1">
                <a:spLocks noRot="1" noChangeAspect="1" noMove="1" noResize="1" noEditPoints="1" noAdjustHandles="1" noChangeArrowheads="1" noChangeShapeType="1" noTextEdit="1"/>
              </p:cNvSpPr>
              <p:nvPr/>
            </p:nvSpPr>
            <p:spPr>
              <a:xfrm>
                <a:off x="-14962" y="3455007"/>
                <a:ext cx="5213239" cy="369332"/>
              </a:xfrm>
              <a:prstGeom prst="rect">
                <a:avLst/>
              </a:prstGeom>
              <a:blipFill>
                <a:blip r:embed="rId7"/>
                <a:stretch>
                  <a:fillRect l="-976" t="-6667"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1" name="TextBox 150">
                <a:extLst>
                  <a:ext uri="{FF2B5EF4-FFF2-40B4-BE49-F238E27FC236}">
                    <a16:creationId xmlns:a16="http://schemas.microsoft.com/office/drawing/2014/main" id="{F467165D-D21A-68ED-2DB4-7E994A9DC8C8}"/>
                  </a:ext>
                </a:extLst>
              </p:cNvPr>
              <p:cNvSpPr txBox="1"/>
              <p:nvPr/>
            </p:nvSpPr>
            <p:spPr>
              <a:xfrm>
                <a:off x="188163" y="1245456"/>
                <a:ext cx="6432145" cy="646331"/>
              </a:xfrm>
              <a:prstGeom prst="rect">
                <a:avLst/>
              </a:prstGeom>
              <a:noFill/>
            </p:spPr>
            <p:txBody>
              <a:bodyPr wrap="none" rtlCol="0">
                <a:spAutoFit/>
              </a:bodyPr>
              <a:lstStyle/>
              <a:p>
                <a:r>
                  <a:rPr lang="en-US" b="1" dirty="0"/>
                  <a:t>Coarse-grained dynamics under weak driving field </a:t>
                </a:r>
                <a14:m>
                  <m:oMath xmlns:m="http://schemas.openxmlformats.org/officeDocument/2006/math">
                    <m:r>
                      <a:rPr lang="en-US" b="1" i="1" dirty="0" smtClean="0">
                        <a:latin typeface="Cambria Math" panose="02040503050406030204" pitchFamily="18" charset="0"/>
                      </a:rPr>
                      <m:t>𝑬</m:t>
                    </m:r>
                  </m:oMath>
                </a14:m>
                <a:endParaRPr lang="en-US" b="1" dirty="0"/>
              </a:p>
              <a:p>
                <a:r>
                  <a:rPr lang="en-US" dirty="0"/>
                  <a:t>Similar to Brownian motion on a tilted periodic potential</a:t>
                </a:r>
              </a:p>
            </p:txBody>
          </p:sp>
        </mc:Choice>
        <mc:Fallback>
          <p:sp>
            <p:nvSpPr>
              <p:cNvPr id="151" name="TextBox 150">
                <a:extLst>
                  <a:ext uri="{FF2B5EF4-FFF2-40B4-BE49-F238E27FC236}">
                    <a16:creationId xmlns:a16="http://schemas.microsoft.com/office/drawing/2014/main" id="{F467165D-D21A-68ED-2DB4-7E994A9DC8C8}"/>
                  </a:ext>
                </a:extLst>
              </p:cNvPr>
              <p:cNvSpPr txBox="1">
                <a:spLocks noRot="1" noChangeAspect="1" noMove="1" noResize="1" noEditPoints="1" noAdjustHandles="1" noChangeArrowheads="1" noChangeShapeType="1" noTextEdit="1"/>
              </p:cNvSpPr>
              <p:nvPr/>
            </p:nvSpPr>
            <p:spPr>
              <a:xfrm>
                <a:off x="188163" y="1245456"/>
                <a:ext cx="6432145" cy="646331"/>
              </a:xfrm>
              <a:prstGeom prst="rect">
                <a:avLst/>
              </a:prstGeom>
              <a:blipFill>
                <a:blip r:embed="rId8"/>
                <a:stretch>
                  <a:fillRect l="-789" t="-1923" b="-13462"/>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930AE2F7-756F-C571-97C6-0A17C885287C}"/>
              </a:ext>
            </a:extLst>
          </p:cNvPr>
          <p:cNvGrpSpPr/>
          <p:nvPr/>
        </p:nvGrpSpPr>
        <p:grpSpPr>
          <a:xfrm>
            <a:off x="3681929" y="4130136"/>
            <a:ext cx="1146761" cy="815635"/>
            <a:chOff x="7693821" y="1595535"/>
            <a:chExt cx="1242056" cy="963471"/>
          </a:xfrm>
        </p:grpSpPr>
        <p:sp>
          <p:nvSpPr>
            <p:cNvPr id="9" name="Oval 8">
              <a:extLst>
                <a:ext uri="{FF2B5EF4-FFF2-40B4-BE49-F238E27FC236}">
                  <a16:creationId xmlns:a16="http://schemas.microsoft.com/office/drawing/2014/main" id="{170239D0-623D-F4D4-D07B-E17AECD5D998}"/>
                </a:ext>
              </a:extLst>
            </p:cNvPr>
            <p:cNvSpPr/>
            <p:nvPr/>
          </p:nvSpPr>
          <p:spPr>
            <a:xfrm>
              <a:off x="7836501" y="1595535"/>
              <a:ext cx="983062" cy="963471"/>
            </a:xfrm>
            <a:prstGeom prst="ellipse">
              <a:avLst/>
            </a:prstGeom>
            <a:solidFill>
              <a:schemeClr val="accent5">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dirty="0"/>
            </a:p>
          </p:txBody>
        </p:sp>
        <p:sp>
          <p:nvSpPr>
            <p:cNvPr id="11" name="TextBox 10">
              <a:extLst>
                <a:ext uri="{FF2B5EF4-FFF2-40B4-BE49-F238E27FC236}">
                  <a16:creationId xmlns:a16="http://schemas.microsoft.com/office/drawing/2014/main" id="{739BEE9C-6497-6A9D-15E0-0EBA50BBEB05}"/>
                </a:ext>
              </a:extLst>
            </p:cNvPr>
            <p:cNvSpPr txBox="1"/>
            <p:nvPr/>
          </p:nvSpPr>
          <p:spPr>
            <a:xfrm>
              <a:off x="7693821" y="1800178"/>
              <a:ext cx="1242056" cy="618055"/>
            </a:xfrm>
            <a:prstGeom prst="rect">
              <a:avLst/>
            </a:prstGeom>
            <a:noFill/>
          </p:spPr>
          <p:txBody>
            <a:bodyPr wrap="square">
              <a:spAutoFit/>
            </a:bodyPr>
            <a:lstStyle/>
            <a:p>
              <a:pPr algn="ctr"/>
              <a:r>
                <a:rPr lang="en-US" sz="1400" dirty="0"/>
                <a:t>Atomistic Dynamics</a:t>
              </a:r>
            </a:p>
          </p:txBody>
        </p:sp>
      </p:grpSp>
      <p:pic>
        <p:nvPicPr>
          <p:cNvPr id="172" name="Picture 171">
            <a:extLst>
              <a:ext uri="{FF2B5EF4-FFF2-40B4-BE49-F238E27FC236}">
                <a16:creationId xmlns:a16="http://schemas.microsoft.com/office/drawing/2014/main" id="{B33AFD2D-DB27-84F9-732C-87C1D2C31A0A}"/>
              </a:ext>
            </a:extLst>
          </p:cNvPr>
          <p:cNvPicPr>
            <a:picLocks noChangeAspect="1"/>
          </p:cNvPicPr>
          <p:nvPr/>
        </p:nvPicPr>
        <p:blipFill rotWithShape="1">
          <a:blip r:embed="rId9"/>
          <a:srcRect t="2109"/>
          <a:stretch/>
        </p:blipFill>
        <p:spPr>
          <a:xfrm>
            <a:off x="6644856" y="2113641"/>
            <a:ext cx="4715640" cy="3673976"/>
          </a:xfrm>
          <a:prstGeom prst="rect">
            <a:avLst/>
          </a:prstGeom>
        </p:spPr>
      </p:pic>
      <p:sp>
        <p:nvSpPr>
          <p:cNvPr id="173" name="TextBox 172">
            <a:extLst>
              <a:ext uri="{FF2B5EF4-FFF2-40B4-BE49-F238E27FC236}">
                <a16:creationId xmlns:a16="http://schemas.microsoft.com/office/drawing/2014/main" id="{7F0D6602-8845-F4A4-FC54-52B473AFA90B}"/>
              </a:ext>
            </a:extLst>
          </p:cNvPr>
          <p:cNvSpPr txBox="1"/>
          <p:nvPr/>
        </p:nvSpPr>
        <p:spPr>
          <a:xfrm>
            <a:off x="7342089" y="5787617"/>
            <a:ext cx="4647041" cy="646331"/>
          </a:xfrm>
          <a:prstGeom prst="rect">
            <a:avLst/>
          </a:prstGeom>
          <a:noFill/>
        </p:spPr>
        <p:txBody>
          <a:bodyPr wrap="none" rtlCol="0">
            <a:spAutoFit/>
          </a:bodyPr>
          <a:lstStyle/>
          <a:p>
            <a:r>
              <a:rPr lang="en-US" dirty="0"/>
              <a:t>Excellent agreement with </a:t>
            </a:r>
            <a:r>
              <a:rPr lang="en-US" dirty="0" err="1"/>
              <a:t>DeePMD</a:t>
            </a:r>
            <a:r>
              <a:rPr lang="en-US" dirty="0"/>
              <a:t> data </a:t>
            </a:r>
          </a:p>
          <a:p>
            <a:r>
              <a:rPr lang="en-US" dirty="0"/>
              <a:t>on velocity autocorrelation</a:t>
            </a:r>
          </a:p>
        </p:txBody>
      </p:sp>
      <p:sp>
        <p:nvSpPr>
          <p:cNvPr id="3" name="TextBox 2">
            <a:extLst>
              <a:ext uri="{FF2B5EF4-FFF2-40B4-BE49-F238E27FC236}">
                <a16:creationId xmlns:a16="http://schemas.microsoft.com/office/drawing/2014/main" id="{F1438067-60C7-E185-FC70-9A47C9D53288}"/>
              </a:ext>
            </a:extLst>
          </p:cNvPr>
          <p:cNvSpPr txBox="1"/>
          <p:nvPr/>
        </p:nvSpPr>
        <p:spPr>
          <a:xfrm>
            <a:off x="7990235" y="1525572"/>
            <a:ext cx="2650277" cy="369332"/>
          </a:xfrm>
          <a:prstGeom prst="rect">
            <a:avLst/>
          </a:prstGeom>
          <a:noFill/>
        </p:spPr>
        <p:txBody>
          <a:bodyPr wrap="none" rtlCol="0">
            <a:spAutoFit/>
          </a:bodyPr>
          <a:lstStyle/>
          <a:p>
            <a:r>
              <a:rPr lang="en-US" dirty="0"/>
              <a:t>AIGLE versus </a:t>
            </a:r>
            <a:r>
              <a:rPr lang="en-US" dirty="0" err="1"/>
              <a:t>DeePMD</a:t>
            </a:r>
            <a:endParaRPr lang="en-US" dirty="0"/>
          </a:p>
        </p:txBody>
      </p:sp>
    </p:spTree>
    <p:extLst>
      <p:ext uri="{BB962C8B-B14F-4D97-AF65-F5344CB8AC3E}">
        <p14:creationId xmlns:p14="http://schemas.microsoft.com/office/powerpoint/2010/main" val="1261052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A4E4-93CB-E14E-8832-F0F5C0EBCB01}"/>
              </a:ext>
            </a:extLst>
          </p:cNvPr>
          <p:cNvSpPr>
            <a:spLocks noGrp="1"/>
          </p:cNvSpPr>
          <p:nvPr>
            <p:ph type="title"/>
          </p:nvPr>
        </p:nvSpPr>
        <p:spPr>
          <a:xfrm>
            <a:off x="118579" y="607028"/>
            <a:ext cx="10308529" cy="353667"/>
          </a:xfrm>
        </p:spPr>
        <p:txBody>
          <a:bodyPr/>
          <a:lstStyle/>
          <a:p>
            <a:r>
              <a:rPr lang="en-US" altLang="zh-CN" sz="3300" dirty="0">
                <a:solidFill>
                  <a:schemeClr val="bg2">
                    <a:lumMod val="25000"/>
                  </a:schemeClr>
                </a:solidFill>
                <a:latin typeface="+mn-lt"/>
                <a:ea typeface="+mn-ea"/>
                <a:cs typeface="+mn-ea"/>
                <a:sym typeface="+mn-lt"/>
              </a:rPr>
              <a:t>The Newtonian Paradigm: First Principle Driven</a:t>
            </a:r>
          </a:p>
        </p:txBody>
      </p:sp>
      <p:sp>
        <p:nvSpPr>
          <p:cNvPr id="50" name="文本框 1"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E6636BC20180234D78A0072836F0B3B062B9B207100DDB20A0D98F39B16C2BA34B43BC38C168AB0122592F0838465CEB921921FAF1D0ABC11BBFC26B7F4E1ADA24FB2EADD526949754C728F767A2439F9FD0E9157C626057A81A5197EE01DCA8DD06229F4E3</a:t>
            </a:r>
          </a:p>
        </p:txBody>
      </p:sp>
      <p:sp>
        <p:nvSpPr>
          <p:cNvPr id="51" name="文本框 2"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E6636BC20180234D78A0072836F0B99012B9B2041CBB0BD0AED9843CB1E92B759B4BB3387161DB0A22092008384687EBAD09218A11D00BB11BBFC253752E1BD324F50EAD8127E48704882AE76E224046D963E4B175990FA048DEA195FADFAC88D9862B9F9E3</a:t>
            </a:r>
          </a:p>
        </p:txBody>
      </p:sp>
      <p:sp>
        <p:nvSpPr>
          <p:cNvPr id="52" name="文本框 3"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E6636BC20180234D78A0072836F0BE8092B9B20C1995FBB0AAD98B33B1032B25BB4EBB387163FB0F22C92E08384670EB2809215AC1D0FBA11BBFC2437A1E1FD724F5F8AD632564B7B4FF2ED7684240538A9CE0BE76481F81688BF19F28E95C98DFE620900E3</a:t>
            </a:r>
          </a:p>
        </p:txBody>
      </p:sp>
      <p:sp>
        <p:nvSpPr>
          <p:cNvPr id="53" name="文本框 4"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E6636BC20180234D78A0072836F0BC5042B9B2071914ABA0AFD98A36B1312BA09B46B338D169DB042219260838466CEBCA09217A11D0EBD11BBFC21D70AE1BD124F79CADC02084A7F49B2BF76E924D54EB27EF457D2D6E7658AE919C47F25C58DA8624926E3</a:t>
            </a:r>
          </a:p>
        </p:txBody>
      </p:sp>
      <p:sp>
        <p:nvSpPr>
          <p:cNvPr id="54" name="文本框 5"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E6636BC20180234D78A0072836F0B1F0B2B9B20C194F3BB0ADD98331B1C62B51CB43B838C16E8B0E22C92408C8468EEBE509210AC1D04BD11BBFC228762E2FD824FCBAAD1124B6E784AF2DE761024E5537DCE27771BF55E7D8EF319F2F7D5C28DEE626942E3</a:t>
            </a:r>
          </a:p>
        </p:txBody>
      </p:sp>
      <p:sp>
        <p:nvSpPr>
          <p:cNvPr id="55" name="文本框 6"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E6636BC20180234D78A0072836F0BEC032B9B20719E7ABD0A4D98930B1B12B712B41B8383169AB0722192908C8467AEB500921AA91D06BC11BBFC236721E20D524FF49AD4320F65744DB2EA767924C574BB3E271732605D208AA119547C05C28DCF62D9E0E3</a:t>
            </a:r>
          </a:p>
        </p:txBody>
      </p:sp>
      <p:sp>
        <p:nvSpPr>
          <p:cNvPr id="56" name="文本框 7"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BBAAD9C20180234D78A0072836F0B1A012B9B20D18357B20A9D98935B19C2B819B43B638616E3B0322092408C8466AEB7709218AE1D0AB311BBFC27870AE29D324FED8AD7026A64734882DA76F0243E1DDD0E0737360352708E63197F3046C18D9B62B952E3</a:t>
            </a:r>
          </a:p>
        </p:txBody>
      </p:sp>
      <p:sp>
        <p:nvSpPr>
          <p:cNvPr id="10" name="矩形 9">
            <a:extLst>
              <a:ext uri="{FF2B5EF4-FFF2-40B4-BE49-F238E27FC236}">
                <a16:creationId xmlns:a16="http://schemas.microsoft.com/office/drawing/2014/main" id="{DC5633ED-E6A1-48AC-B8CF-277882D9E06C}"/>
              </a:ext>
            </a:extLst>
          </p:cNvPr>
          <p:cNvSpPr/>
          <p:nvPr/>
        </p:nvSpPr>
        <p:spPr>
          <a:xfrm>
            <a:off x="0" y="1642662"/>
            <a:ext cx="7421880" cy="2304498"/>
          </a:xfrm>
          <a:prstGeom prst="rect">
            <a:avLst/>
          </a:prstGeom>
        </p:spPr>
        <p:txBody>
          <a:bodyPr wrap="square">
            <a:spAutoFit/>
          </a:bodyPr>
          <a:lstStyle/>
          <a:p>
            <a:pPr marL="228600" lvl="1">
              <a:lnSpc>
                <a:spcPct val="150000"/>
              </a:lnSpc>
              <a:spcAft>
                <a:spcPts val="600"/>
              </a:spcAft>
              <a:buClr>
                <a:schemeClr val="tx1"/>
              </a:buClr>
            </a:pPr>
            <a:r>
              <a:rPr lang="en-US" altLang="ja-JP" sz="2200" dirty="0">
                <a:cs typeface="+mn-ea"/>
                <a:sym typeface="+mn-lt"/>
              </a:rPr>
              <a:t>For planet motion</a:t>
            </a:r>
            <a:r>
              <a:rPr lang="en-US" altLang="ja-JP" sz="2200" b="1" dirty="0">
                <a:cs typeface="+mn-ea"/>
                <a:sym typeface="+mn-lt"/>
              </a:rPr>
              <a:t>:</a:t>
            </a:r>
          </a:p>
          <a:p>
            <a:pPr marL="571500" lvl="1" indent="-342900">
              <a:lnSpc>
                <a:spcPct val="150000"/>
              </a:lnSpc>
              <a:spcAft>
                <a:spcPts val="600"/>
              </a:spcAft>
              <a:buClr>
                <a:schemeClr val="tx1"/>
              </a:buClr>
              <a:buFont typeface="Wingdings" pitchFamily="2" charset="2"/>
              <a:buChar char="Ø"/>
            </a:pPr>
            <a:r>
              <a:rPr lang="en-US" altLang="ja-JP" sz="2200" b="1" dirty="0">
                <a:cs typeface="+mn-ea"/>
                <a:sym typeface="+mn-lt"/>
              </a:rPr>
              <a:t>2</a:t>
            </a:r>
            <a:r>
              <a:rPr lang="en-US" altLang="ja-JP" sz="2200" b="1" baseline="30000" dirty="0">
                <a:cs typeface="+mn-ea"/>
                <a:sym typeface="+mn-lt"/>
              </a:rPr>
              <a:t>nd</a:t>
            </a:r>
            <a:r>
              <a:rPr lang="en-US" altLang="ja-JP" sz="2200" b="1" dirty="0">
                <a:cs typeface="+mn-ea"/>
                <a:sym typeface="+mn-lt"/>
              </a:rPr>
              <a:t> law: </a:t>
            </a:r>
            <a:r>
              <a:rPr lang="en-US" altLang="ja-JP" sz="2200" dirty="0">
                <a:cs typeface="+mn-ea"/>
                <a:sym typeface="+mn-lt"/>
              </a:rPr>
              <a:t>acceleration is proportional to force</a:t>
            </a:r>
          </a:p>
          <a:p>
            <a:pPr marL="571500" lvl="1" indent="-342900">
              <a:lnSpc>
                <a:spcPct val="150000"/>
              </a:lnSpc>
              <a:spcAft>
                <a:spcPts val="600"/>
              </a:spcAft>
              <a:buClr>
                <a:schemeClr val="tx1"/>
              </a:buClr>
              <a:buFont typeface="Wingdings" pitchFamily="2" charset="2"/>
              <a:buChar char="Ø"/>
            </a:pPr>
            <a:r>
              <a:rPr lang="en-US" altLang="ja-JP" sz="2200" b="1" dirty="0">
                <a:cs typeface="+mn-ea"/>
                <a:sym typeface="+mn-lt"/>
              </a:rPr>
              <a:t>Law of gravitation: </a:t>
            </a:r>
            <a:r>
              <a:rPr lang="en-US" altLang="ja-JP" sz="2200" dirty="0">
                <a:cs typeface="+mn-ea"/>
                <a:sym typeface="+mn-lt"/>
              </a:rPr>
              <a:t>force is proportional to the inverse of distance squared</a:t>
            </a:r>
          </a:p>
        </p:txBody>
      </p:sp>
      <p:sp>
        <p:nvSpPr>
          <p:cNvPr id="11" name="文本框 10">
            <a:extLst>
              <a:ext uri="{FF2B5EF4-FFF2-40B4-BE49-F238E27FC236}">
                <a16:creationId xmlns:a16="http://schemas.microsoft.com/office/drawing/2014/main" id="{94FBB20E-2705-40F6-BADD-5A1C98160FCB}"/>
              </a:ext>
            </a:extLst>
          </p:cNvPr>
          <p:cNvSpPr txBox="1"/>
          <p:nvPr/>
        </p:nvSpPr>
        <p:spPr>
          <a:xfrm>
            <a:off x="0" y="4716910"/>
            <a:ext cx="9021833" cy="1125116"/>
          </a:xfrm>
          <a:prstGeom prst="rect">
            <a:avLst/>
          </a:prstGeom>
          <a:noFill/>
        </p:spPr>
        <p:txBody>
          <a:bodyPr wrap="square">
            <a:spAutoFit/>
          </a:bodyPr>
          <a:lstStyle/>
          <a:p>
            <a:pPr lvl="1">
              <a:lnSpc>
                <a:spcPct val="150000"/>
              </a:lnSpc>
              <a:spcAft>
                <a:spcPts val="600"/>
              </a:spcAft>
              <a:buClr>
                <a:schemeClr val="tx1"/>
              </a:buClr>
            </a:pPr>
            <a:r>
              <a:rPr lang="en-US" altLang="ja-JP" sz="2200" dirty="0">
                <a:cs typeface="+mn-ea"/>
                <a:sym typeface="+mn-lt"/>
              </a:rPr>
              <a:t>The problem reduces a system of ODEs.</a:t>
            </a:r>
          </a:p>
          <a:p>
            <a:pPr lvl="1">
              <a:lnSpc>
                <a:spcPct val="150000"/>
              </a:lnSpc>
              <a:spcAft>
                <a:spcPts val="600"/>
              </a:spcAft>
              <a:buClr>
                <a:schemeClr val="tx1"/>
              </a:buClr>
            </a:pPr>
            <a:r>
              <a:rPr lang="en-US" altLang="ja-JP" sz="2200" dirty="0">
                <a:cs typeface="+mn-ea"/>
                <a:sym typeface="+mn-lt"/>
              </a:rPr>
              <a:t>Solve the ODEs, we get the laws of planet motion.</a:t>
            </a:r>
          </a:p>
        </p:txBody>
      </p:sp>
      <p:pic>
        <p:nvPicPr>
          <p:cNvPr id="12" name="Picture 6">
            <a:extLst>
              <a:ext uri="{FF2B5EF4-FFF2-40B4-BE49-F238E27FC236}">
                <a16:creationId xmlns:a16="http://schemas.microsoft.com/office/drawing/2014/main" id="{CD7EFABE-D89F-45D9-8FF3-0D2BBB7AAB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021" y="1949956"/>
            <a:ext cx="4535702" cy="2429840"/>
          </a:xfrm>
          <a:prstGeom prst="rect">
            <a:avLst/>
          </a:prstGeom>
        </p:spPr>
      </p:pic>
    </p:spTree>
    <p:extLst>
      <p:ext uri="{BB962C8B-B14F-4D97-AF65-F5344CB8AC3E}">
        <p14:creationId xmlns:p14="http://schemas.microsoft.com/office/powerpoint/2010/main" val="40152164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9AD28-3BE5-7266-C3E2-6D47E94A4830}"/>
              </a:ext>
            </a:extLst>
          </p:cNvPr>
          <p:cNvSpPr>
            <a:spLocks noGrp="1"/>
          </p:cNvSpPr>
          <p:nvPr>
            <p:ph type="title"/>
          </p:nvPr>
        </p:nvSpPr>
        <p:spPr>
          <a:xfrm>
            <a:off x="167174" y="200551"/>
            <a:ext cx="11740243" cy="668188"/>
          </a:xfrm>
        </p:spPr>
        <p:txBody>
          <a:bodyPr>
            <a:normAutofit fontScale="90000"/>
          </a:bodyPr>
          <a:lstStyle/>
          <a:p>
            <a:r>
              <a:rPr lang="en-US" sz="3100" b="1" dirty="0"/>
              <a:t>AIGLE modeling of domain wall dynamics</a:t>
            </a:r>
            <a:br>
              <a:rPr lang="en-US" b="1" dirty="0"/>
            </a:br>
            <a:endParaRPr lang="en-US" b="1" dirty="0"/>
          </a:p>
        </p:txBody>
      </p:sp>
      <p:sp>
        <p:nvSpPr>
          <p:cNvPr id="115" name="TextBox 114">
            <a:extLst>
              <a:ext uri="{FF2B5EF4-FFF2-40B4-BE49-F238E27FC236}">
                <a16:creationId xmlns:a16="http://schemas.microsoft.com/office/drawing/2014/main" id="{2C0C3B02-38D4-BEF1-F0B7-150B7DEBD9CD}"/>
              </a:ext>
            </a:extLst>
          </p:cNvPr>
          <p:cNvSpPr txBox="1"/>
          <p:nvPr/>
        </p:nvSpPr>
        <p:spPr>
          <a:xfrm>
            <a:off x="1024262" y="2763033"/>
            <a:ext cx="527709" cy="369332"/>
          </a:xfrm>
          <a:prstGeom prst="rect">
            <a:avLst/>
          </a:prstGeom>
          <a:noFill/>
        </p:spPr>
        <p:txBody>
          <a:bodyPr wrap="none" rtlCol="0">
            <a:spAutoFit/>
          </a:bodyPr>
          <a:lstStyle/>
          <a:p>
            <a:r>
              <a:rPr lang="en-US" dirty="0">
                <a:solidFill>
                  <a:schemeClr val="accent1"/>
                </a:solidFill>
              </a:rPr>
              <a:t>R(t)</a:t>
            </a:r>
          </a:p>
        </p:txBody>
      </p:sp>
      <p:grpSp>
        <p:nvGrpSpPr>
          <p:cNvPr id="121" name="Group 120">
            <a:extLst>
              <a:ext uri="{FF2B5EF4-FFF2-40B4-BE49-F238E27FC236}">
                <a16:creationId xmlns:a16="http://schemas.microsoft.com/office/drawing/2014/main" id="{3478A7B5-4DBA-8FC5-3CA9-2E2CD4C3FAFF}"/>
              </a:ext>
            </a:extLst>
          </p:cNvPr>
          <p:cNvGrpSpPr/>
          <p:nvPr/>
        </p:nvGrpSpPr>
        <p:grpSpPr>
          <a:xfrm>
            <a:off x="1116551" y="1918980"/>
            <a:ext cx="2874414" cy="1487845"/>
            <a:chOff x="444174" y="2089341"/>
            <a:chExt cx="3169113" cy="1363360"/>
          </a:xfrm>
        </p:grpSpPr>
        <p:pic>
          <p:nvPicPr>
            <p:cNvPr id="109" name="Picture 2" descr="Periodic potentials">
              <a:extLst>
                <a:ext uri="{FF2B5EF4-FFF2-40B4-BE49-F238E27FC236}">
                  <a16:creationId xmlns:a16="http://schemas.microsoft.com/office/drawing/2014/main" id="{BF93B717-358A-60A2-EB54-7DE2A305285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062" b="29098"/>
            <a:stretch/>
          </p:blipFill>
          <p:spPr bwMode="auto">
            <a:xfrm rot="806442">
              <a:off x="444174" y="2496064"/>
              <a:ext cx="3169113" cy="917133"/>
            </a:xfrm>
            <a:prstGeom prst="rect">
              <a:avLst/>
            </a:prstGeom>
            <a:noFill/>
            <a:extLst>
              <a:ext uri="{909E8E84-426E-40DD-AFC4-6F175D3DCCD1}">
                <a14:hiddenFill xmlns:a14="http://schemas.microsoft.com/office/drawing/2010/main">
                  <a:solidFill>
                    <a:srgbClr val="FFFFFF"/>
                  </a:solidFill>
                </a14:hiddenFill>
              </a:ext>
            </a:extLst>
          </p:spPr>
        </p:pic>
        <p:sp>
          <p:nvSpPr>
            <p:cNvPr id="110" name="Oval 109">
              <a:extLst>
                <a:ext uri="{FF2B5EF4-FFF2-40B4-BE49-F238E27FC236}">
                  <a16:creationId xmlns:a16="http://schemas.microsoft.com/office/drawing/2014/main" id="{E1D794AD-F1FF-77BC-91D7-E0EF82291730}"/>
                </a:ext>
              </a:extLst>
            </p:cNvPr>
            <p:cNvSpPr/>
            <p:nvPr/>
          </p:nvSpPr>
          <p:spPr>
            <a:xfrm>
              <a:off x="1098654" y="2969418"/>
              <a:ext cx="166415" cy="1916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Arrow Connector 110">
              <a:extLst>
                <a:ext uri="{FF2B5EF4-FFF2-40B4-BE49-F238E27FC236}">
                  <a16:creationId xmlns:a16="http://schemas.microsoft.com/office/drawing/2014/main" id="{E8E4EC3B-9B09-6717-6001-0D28050D154F}"/>
                </a:ext>
              </a:extLst>
            </p:cNvPr>
            <p:cNvCxnSpPr>
              <a:cxnSpLocks/>
            </p:cNvCxnSpPr>
            <p:nvPr/>
          </p:nvCxnSpPr>
          <p:spPr>
            <a:xfrm>
              <a:off x="801411" y="2928649"/>
              <a:ext cx="258244" cy="96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46E25085-475B-5B03-AFBD-8443ECC7C4D5}"/>
                </a:ext>
              </a:extLst>
            </p:cNvPr>
            <p:cNvCxnSpPr>
              <a:cxnSpLocks/>
            </p:cNvCxnSpPr>
            <p:nvPr/>
          </p:nvCxnSpPr>
          <p:spPr>
            <a:xfrm flipV="1">
              <a:off x="776472" y="3196814"/>
              <a:ext cx="262022" cy="173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6FBF8112-9CB3-9365-3272-4B3808714E95}"/>
                </a:ext>
              </a:extLst>
            </p:cNvPr>
            <p:cNvCxnSpPr>
              <a:cxnSpLocks/>
            </p:cNvCxnSpPr>
            <p:nvPr/>
          </p:nvCxnSpPr>
          <p:spPr>
            <a:xfrm flipH="1" flipV="1">
              <a:off x="1265069" y="3196814"/>
              <a:ext cx="74175" cy="255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53BADA18-A02C-F432-1E8A-CF8AA206BC08}"/>
                </a:ext>
              </a:extLst>
            </p:cNvPr>
            <p:cNvCxnSpPr>
              <a:cxnSpLocks/>
            </p:cNvCxnSpPr>
            <p:nvPr/>
          </p:nvCxnSpPr>
          <p:spPr>
            <a:xfrm flipH="1" flipV="1">
              <a:off x="1339244" y="3074628"/>
              <a:ext cx="339557" cy="59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1E49A493-5127-4358-F46A-146E74A231BC}"/>
                </a:ext>
              </a:extLst>
            </p:cNvPr>
            <p:cNvCxnSpPr>
              <a:cxnSpLocks/>
            </p:cNvCxnSpPr>
            <p:nvPr/>
          </p:nvCxnSpPr>
          <p:spPr>
            <a:xfrm flipV="1">
              <a:off x="1181861" y="2832297"/>
              <a:ext cx="249303" cy="232954"/>
            </a:xfrm>
            <a:prstGeom prst="straightConnector1">
              <a:avLst/>
            </a:prstGeom>
            <a:ln w="28575">
              <a:headEnd type="none" w="med" len="med"/>
              <a:tailEnd type="triangle" w="med" len="med"/>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E1EA79EE-DCC4-C10B-9FF8-19C897AFC149}"/>
                    </a:ext>
                  </a:extLst>
                </p:cNvPr>
                <p:cNvSpPr txBox="1"/>
                <p:nvPr/>
              </p:nvSpPr>
              <p:spPr>
                <a:xfrm>
                  <a:off x="938984" y="2089341"/>
                  <a:ext cx="65216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2"/>
                            </a:solidFill>
                            <a:latin typeface="Cambria Math" panose="02040503050406030204" pitchFamily="18" charset="0"/>
                          </a:rPr>
                          <m:t>𝑣</m:t>
                        </m:r>
                      </m:oMath>
                    </m:oMathPara>
                  </a14:m>
                  <a:endParaRPr lang="en-US" dirty="0">
                    <a:solidFill>
                      <a:schemeClr val="accent2"/>
                    </a:solidFill>
                  </a:endParaRPr>
                </a:p>
              </p:txBody>
            </p:sp>
          </mc:Choice>
          <mc:Fallback xmlns="">
            <p:sp>
              <p:nvSpPr>
                <p:cNvPr id="117" name="TextBox 116">
                  <a:extLst>
                    <a:ext uri="{FF2B5EF4-FFF2-40B4-BE49-F238E27FC236}">
                      <a16:creationId xmlns:a16="http://schemas.microsoft.com/office/drawing/2014/main" id="{E1EA79EE-DCC4-C10B-9FF8-19C897AFC149}"/>
                    </a:ext>
                  </a:extLst>
                </p:cNvPr>
                <p:cNvSpPr txBox="1">
                  <a:spLocks noRot="1" noChangeAspect="1" noMove="1" noResize="1" noEditPoints="1" noAdjustHandles="1" noChangeArrowheads="1" noChangeShapeType="1" noTextEdit="1"/>
                </p:cNvSpPr>
                <p:nvPr/>
              </p:nvSpPr>
              <p:spPr>
                <a:xfrm>
                  <a:off x="938984" y="2089341"/>
                  <a:ext cx="652167" cy="369332"/>
                </a:xfrm>
                <a:prstGeom prst="rect">
                  <a:avLst/>
                </a:prstGeom>
                <a:blipFill>
                  <a:blip r:embed="rId5"/>
                  <a:stretch>
                    <a:fillRect b="-30000"/>
                  </a:stretch>
                </a:blipFill>
              </p:spPr>
              <p:txBody>
                <a:bodyPr/>
                <a:lstStyle/>
                <a:p>
                  <a:r>
                    <a:rPr lang="en-US">
                      <a:noFill/>
                    </a:rPr>
                    <a:t> </a:t>
                  </a:r>
                </a:p>
              </p:txBody>
            </p:sp>
          </mc:Fallback>
        </mc:AlternateContent>
        <p:cxnSp>
          <p:nvCxnSpPr>
            <p:cNvPr id="118" name="Connector: Curved 117">
              <a:extLst>
                <a:ext uri="{FF2B5EF4-FFF2-40B4-BE49-F238E27FC236}">
                  <a16:creationId xmlns:a16="http://schemas.microsoft.com/office/drawing/2014/main" id="{8B424647-88E6-E10D-6BF0-F505B81DA752}"/>
                </a:ext>
              </a:extLst>
            </p:cNvPr>
            <p:cNvCxnSpPr>
              <a:cxnSpLocks/>
            </p:cNvCxnSpPr>
            <p:nvPr/>
          </p:nvCxnSpPr>
          <p:spPr>
            <a:xfrm rot="16200000" flipH="1">
              <a:off x="1597139" y="2551023"/>
              <a:ext cx="191667" cy="1003250"/>
            </a:xfrm>
            <a:prstGeom prst="curvedConnector4">
              <a:avLst>
                <a:gd name="adj1" fmla="val -249381"/>
                <a:gd name="adj2" fmla="val 101377"/>
              </a:avLst>
            </a:prstGeom>
            <a:ln w="28575">
              <a:prstDash val="dash"/>
              <a:tailEnd type="triangle"/>
            </a:ln>
          </p:spPr>
          <p:style>
            <a:lnRef idx="1">
              <a:schemeClr val="accent2"/>
            </a:lnRef>
            <a:fillRef idx="0">
              <a:schemeClr val="accent2"/>
            </a:fillRef>
            <a:effectRef idx="0">
              <a:schemeClr val="accent2"/>
            </a:effectRef>
            <a:fontRef idx="minor">
              <a:schemeClr val="tx1"/>
            </a:fontRef>
          </p:style>
        </p:cxnSp>
      </p:grpSp>
      <mc:AlternateContent xmlns:mc="http://schemas.openxmlformats.org/markup-compatibility/2006">
        <mc:Choice xmlns:a14="http://schemas.microsoft.com/office/drawing/2010/main" Requires="a14">
          <p:sp>
            <p:nvSpPr>
              <p:cNvPr id="151" name="TextBox 150">
                <a:extLst>
                  <a:ext uri="{FF2B5EF4-FFF2-40B4-BE49-F238E27FC236}">
                    <a16:creationId xmlns:a16="http://schemas.microsoft.com/office/drawing/2014/main" id="{F467165D-D21A-68ED-2DB4-7E994A9DC8C8}"/>
                  </a:ext>
                </a:extLst>
              </p:cNvPr>
              <p:cNvSpPr txBox="1"/>
              <p:nvPr/>
            </p:nvSpPr>
            <p:spPr>
              <a:xfrm>
                <a:off x="35790" y="1326118"/>
                <a:ext cx="6432145" cy="646331"/>
              </a:xfrm>
              <a:prstGeom prst="rect">
                <a:avLst/>
              </a:prstGeom>
              <a:noFill/>
            </p:spPr>
            <p:txBody>
              <a:bodyPr wrap="none" rtlCol="0">
                <a:spAutoFit/>
              </a:bodyPr>
              <a:lstStyle/>
              <a:p>
                <a:r>
                  <a:rPr lang="en-US" b="1" dirty="0"/>
                  <a:t>Coarse-grained dynamics under weak driving field </a:t>
                </a:r>
                <a14:m>
                  <m:oMath xmlns:m="http://schemas.openxmlformats.org/officeDocument/2006/math">
                    <m:r>
                      <a:rPr lang="en-US" b="1" i="1" dirty="0" smtClean="0">
                        <a:latin typeface="Cambria Math" panose="02040503050406030204" pitchFamily="18" charset="0"/>
                      </a:rPr>
                      <m:t>𝑬</m:t>
                    </m:r>
                  </m:oMath>
                </a14:m>
                <a:endParaRPr lang="en-US" b="1" dirty="0"/>
              </a:p>
              <a:p>
                <a:r>
                  <a:rPr lang="en-US" dirty="0"/>
                  <a:t>Similar to Brownian motion on a tilted periodic potential</a:t>
                </a:r>
              </a:p>
            </p:txBody>
          </p:sp>
        </mc:Choice>
        <mc:Fallback>
          <p:sp>
            <p:nvSpPr>
              <p:cNvPr id="151" name="TextBox 150">
                <a:extLst>
                  <a:ext uri="{FF2B5EF4-FFF2-40B4-BE49-F238E27FC236}">
                    <a16:creationId xmlns:a16="http://schemas.microsoft.com/office/drawing/2014/main" id="{F467165D-D21A-68ED-2DB4-7E994A9DC8C8}"/>
                  </a:ext>
                </a:extLst>
              </p:cNvPr>
              <p:cNvSpPr txBox="1">
                <a:spLocks noRot="1" noChangeAspect="1" noMove="1" noResize="1" noEditPoints="1" noAdjustHandles="1" noChangeArrowheads="1" noChangeShapeType="1" noTextEdit="1"/>
              </p:cNvSpPr>
              <p:nvPr/>
            </p:nvSpPr>
            <p:spPr>
              <a:xfrm>
                <a:off x="35790" y="1326118"/>
                <a:ext cx="6432145" cy="646331"/>
              </a:xfrm>
              <a:prstGeom prst="rect">
                <a:avLst/>
              </a:prstGeom>
              <a:blipFill>
                <a:blip r:embed="rId6"/>
                <a:stretch>
                  <a:fillRect l="-592" t="-1923" b="-13462"/>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DBDB024F-3600-C629-4114-12825CABA841}"/>
              </a:ext>
            </a:extLst>
          </p:cNvPr>
          <p:cNvPicPr>
            <a:picLocks noChangeAspect="1"/>
          </p:cNvPicPr>
          <p:nvPr/>
        </p:nvPicPr>
        <p:blipFill rotWithShape="1">
          <a:blip r:embed="rId7"/>
          <a:srcRect t="1668"/>
          <a:stretch/>
        </p:blipFill>
        <p:spPr>
          <a:xfrm>
            <a:off x="6208696" y="2500556"/>
            <a:ext cx="4858331" cy="3735075"/>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954F410-132D-E5B3-38BF-2E93FE40A112}"/>
                  </a:ext>
                </a:extLst>
              </p:cNvPr>
              <p:cNvSpPr txBox="1"/>
              <p:nvPr/>
            </p:nvSpPr>
            <p:spPr>
              <a:xfrm>
                <a:off x="-374166" y="4746254"/>
                <a:ext cx="6411461" cy="838628"/>
              </a:xfrm>
              <a:prstGeom prst="rect">
                <a:avLst/>
              </a:prstGeom>
              <a:noFill/>
            </p:spPr>
            <p:txBody>
              <a:bodyPr wrap="square" rtlCol="0">
                <a:spAutoFit/>
              </a:bodyPr>
              <a:lstStyle/>
              <a:p>
                <a:pPr marL="342900" indent="-342900" algn="ctr">
                  <a:buFont typeface="Arial" panose="020B0604020202020204" pitchFamily="34" charset="0"/>
                  <a:buChar char="•"/>
                </a:pPr>
                <a:r>
                  <a:rPr lang="en-US" dirty="0"/>
                  <a:t>Phenomenological Merz’s law:     </a:t>
                </a:r>
              </a:p>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𝐷</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𝛽</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𝐸</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𝑐</m:t>
                                          </m:r>
                                        </m:sub>
                                      </m:sSub>
                                    </m:den>
                                  </m:f>
                                </m:e>
                              </m:d>
                            </m:e>
                            <m:sup>
                              <m:r>
                                <a:rPr lang="en-US" b="0" i="1" smtClean="0">
                                  <a:latin typeface="Cambria Math" panose="02040503050406030204" pitchFamily="18" charset="0"/>
                                </a:rPr>
                                <m:t>−</m:t>
                              </m:r>
                              <m:r>
                                <a:rPr lang="en-US" b="0" i="1" smtClean="0">
                                  <a:latin typeface="Cambria Math" panose="02040503050406030204" pitchFamily="18" charset="0"/>
                                </a:rPr>
                                <m:t>𝜇</m:t>
                              </m:r>
                            </m:sup>
                          </m:sSup>
                        </m:sup>
                      </m:sSup>
                    </m:oMath>
                  </m:oMathPara>
                </a14:m>
                <a:endParaRPr lang="en-US" dirty="0"/>
              </a:p>
            </p:txBody>
          </p:sp>
        </mc:Choice>
        <mc:Fallback xmlns="">
          <p:sp>
            <p:nvSpPr>
              <p:cNvPr id="13" name="TextBox 12">
                <a:extLst>
                  <a:ext uri="{FF2B5EF4-FFF2-40B4-BE49-F238E27FC236}">
                    <a16:creationId xmlns:a16="http://schemas.microsoft.com/office/drawing/2014/main" id="{5954F410-132D-E5B3-38BF-2E93FE40A112}"/>
                  </a:ext>
                </a:extLst>
              </p:cNvPr>
              <p:cNvSpPr txBox="1">
                <a:spLocks noRot="1" noChangeAspect="1" noMove="1" noResize="1" noEditPoints="1" noAdjustHandles="1" noChangeArrowheads="1" noChangeShapeType="1" noTextEdit="1"/>
              </p:cNvSpPr>
              <p:nvPr/>
            </p:nvSpPr>
            <p:spPr>
              <a:xfrm>
                <a:off x="-374166" y="4746254"/>
                <a:ext cx="6411461" cy="838628"/>
              </a:xfrm>
              <a:prstGeom prst="rect">
                <a:avLst/>
              </a:prstGeom>
              <a:blipFill>
                <a:blip r:embed="rId8"/>
                <a:stretch>
                  <a:fillRect t="-43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2EE5820-50BC-2BC1-31D4-A7B0F82C5676}"/>
                  </a:ext>
                </a:extLst>
              </p:cNvPr>
              <p:cNvSpPr txBox="1"/>
              <p:nvPr/>
            </p:nvSpPr>
            <p:spPr>
              <a:xfrm>
                <a:off x="167174" y="3794785"/>
                <a:ext cx="6169378" cy="646331"/>
              </a:xfrm>
              <a:prstGeom prst="rect">
                <a:avLst/>
              </a:prstGeom>
              <a:noFill/>
            </p:spPr>
            <p:txBody>
              <a:bodyPr wrap="square">
                <a:spAutoFit/>
              </a:bodyPr>
              <a:lstStyle/>
              <a:p>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𝑣</m:t>
                        </m:r>
                      </m:e>
                      <m:sub>
                        <m:r>
                          <a:rPr lang="en-US" sz="1800" b="0" i="1" smtClean="0">
                            <a:latin typeface="Cambria Math" panose="02040503050406030204" pitchFamily="18" charset="0"/>
                          </a:rPr>
                          <m:t>𝐷</m:t>
                        </m:r>
                      </m:sub>
                    </m:sSub>
                    <m:r>
                      <a:rPr lang="en-US" sz="1800" b="0" i="1" smtClean="0">
                        <a:latin typeface="Cambria Math" panose="02040503050406030204" pitchFamily="18" charset="0"/>
                      </a:rPr>
                      <m:t>(</m:t>
                    </m:r>
                    <m:r>
                      <a:rPr lang="en-US" sz="1800" b="0" i="1" smtClean="0">
                        <a:latin typeface="Cambria Math" panose="02040503050406030204" pitchFamily="18" charset="0"/>
                      </a:rPr>
                      <m:t>𝐸</m:t>
                    </m:r>
                    <m:r>
                      <a:rPr lang="en-US" sz="1800" b="0" i="1" smtClean="0">
                        <a:latin typeface="Cambria Math" panose="02040503050406030204" pitchFamily="18" charset="0"/>
                      </a:rPr>
                      <m:t>)</m:t>
                    </m:r>
                  </m:oMath>
                </a14:m>
                <a:r>
                  <a:rPr lang="en-US" dirty="0"/>
                  <a:t>: the time-averaged domain velocity depending on external electric field </a:t>
                </a:r>
                <a14:m>
                  <m:oMath xmlns:m="http://schemas.openxmlformats.org/officeDocument/2006/math">
                    <m:r>
                      <a:rPr lang="en-US" i="1" dirty="0" smtClean="0">
                        <a:latin typeface="Cambria Math" panose="02040503050406030204" pitchFamily="18" charset="0"/>
                      </a:rPr>
                      <m:t>𝐸</m:t>
                    </m:r>
                  </m:oMath>
                </a14:m>
                <a:endParaRPr lang="en-US" i="1" dirty="0"/>
              </a:p>
            </p:txBody>
          </p:sp>
        </mc:Choice>
        <mc:Fallback xmlns="">
          <p:sp>
            <p:nvSpPr>
              <p:cNvPr id="15" name="TextBox 14">
                <a:extLst>
                  <a:ext uri="{FF2B5EF4-FFF2-40B4-BE49-F238E27FC236}">
                    <a16:creationId xmlns:a16="http://schemas.microsoft.com/office/drawing/2014/main" id="{F2EE5820-50BC-2BC1-31D4-A7B0F82C5676}"/>
                  </a:ext>
                </a:extLst>
              </p:cNvPr>
              <p:cNvSpPr txBox="1">
                <a:spLocks noRot="1" noChangeAspect="1" noMove="1" noResize="1" noEditPoints="1" noAdjustHandles="1" noChangeArrowheads="1" noChangeShapeType="1" noTextEdit="1"/>
              </p:cNvSpPr>
              <p:nvPr/>
            </p:nvSpPr>
            <p:spPr>
              <a:xfrm>
                <a:off x="167174" y="3794785"/>
                <a:ext cx="6169378" cy="646331"/>
              </a:xfrm>
              <a:prstGeom prst="rect">
                <a:avLst/>
              </a:prstGeom>
              <a:blipFill>
                <a:blip r:embed="rId9"/>
                <a:stretch>
                  <a:fillRect l="-791" t="-5660" b="-141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BB2AA013-1498-2357-3385-866F5ADDAE48}"/>
                  </a:ext>
                </a:extLst>
              </p:cNvPr>
              <p:cNvSpPr txBox="1"/>
              <p:nvPr/>
            </p:nvSpPr>
            <p:spPr>
              <a:xfrm>
                <a:off x="6682842" y="1194868"/>
                <a:ext cx="5710719" cy="646331"/>
              </a:xfrm>
              <a:prstGeom prst="rect">
                <a:avLst/>
              </a:prstGeom>
              <a:noFill/>
            </p:spPr>
            <p:txBody>
              <a:bodyPr wrap="square" rtlCol="0">
                <a:spAutoFit/>
              </a:bodyPr>
              <a:lstStyle/>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𝐸</m:t>
                        </m:r>
                      </m:e>
                      <m:sup>
                        <m:r>
                          <a:rPr lang="en-US" b="0" i="1" smtClean="0">
                            <a:latin typeface="Cambria Math" panose="02040503050406030204" pitchFamily="18" charset="0"/>
                          </a:rPr>
                          <m:t>∗</m:t>
                        </m:r>
                      </m:sup>
                    </m:sSup>
                    <m:r>
                      <a:rPr lang="en-US" b="0" i="1" smtClean="0">
                        <a:latin typeface="Cambria Math" panose="02040503050406030204" pitchFamily="18" charset="0"/>
                      </a:rPr>
                      <m:t>:</m:t>
                    </m:r>
                  </m:oMath>
                </a14:m>
                <a:r>
                  <a:rPr lang="en-US" dirty="0"/>
                  <a:t> When the free energy surface </a:t>
                </a:r>
              </a:p>
              <a:p>
                <a:r>
                  <a:rPr lang="en-US" dirty="0"/>
                  <a:t>	becomes monotonic</a:t>
                </a:r>
              </a:p>
            </p:txBody>
          </p:sp>
        </mc:Choice>
        <mc:Fallback>
          <p:sp>
            <p:nvSpPr>
              <p:cNvPr id="18" name="TextBox 17">
                <a:extLst>
                  <a:ext uri="{FF2B5EF4-FFF2-40B4-BE49-F238E27FC236}">
                    <a16:creationId xmlns:a16="http://schemas.microsoft.com/office/drawing/2014/main" id="{BB2AA013-1498-2357-3385-866F5ADDAE48}"/>
                  </a:ext>
                </a:extLst>
              </p:cNvPr>
              <p:cNvSpPr txBox="1">
                <a:spLocks noRot="1" noChangeAspect="1" noMove="1" noResize="1" noEditPoints="1" noAdjustHandles="1" noChangeArrowheads="1" noChangeShapeType="1" noTextEdit="1"/>
              </p:cNvSpPr>
              <p:nvPr/>
            </p:nvSpPr>
            <p:spPr>
              <a:xfrm>
                <a:off x="6682842" y="1194868"/>
                <a:ext cx="5710719" cy="646331"/>
              </a:xfrm>
              <a:prstGeom prst="rect">
                <a:avLst/>
              </a:prstGeom>
              <a:blipFill>
                <a:blip r:embed="rId10"/>
                <a:stretch>
                  <a:fillRect t="-1923"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17C5CAC-02DB-9208-7F02-1559BF5A48E7}"/>
                  </a:ext>
                </a:extLst>
              </p:cNvPr>
              <p:cNvSpPr txBox="1"/>
              <p:nvPr/>
            </p:nvSpPr>
            <p:spPr>
              <a:xfrm>
                <a:off x="7343139" y="6288288"/>
                <a:ext cx="6172200" cy="400110"/>
              </a:xfrm>
              <a:prstGeom prst="rect">
                <a:avLst/>
              </a:prstGeom>
              <a:noFill/>
            </p:spPr>
            <p:txBody>
              <a:bodyPr wrap="square">
                <a:spAutoFit/>
              </a:bodyPr>
              <a:lstStyle/>
              <a:p>
                <a:r>
                  <a:rPr lang="en-US" sz="2000" b="0" i="0" dirty="0">
                    <a:effectLst/>
                    <a:latin typeface="Arial" panose="020B0604020202020204" pitchFamily="34" charset="0"/>
                  </a:rPr>
                  <a:t>The domain wall velocities </a:t>
                </a:r>
                <a14:m>
                  <m:oMath xmlns:m="http://schemas.openxmlformats.org/officeDocument/2006/math">
                    <m:sSub>
                      <m:sSubPr>
                        <m:ctrlPr>
                          <a:rPr lang="en-US" sz="2000" b="0" i="1" dirty="0" smtClean="0">
                            <a:effectLst/>
                            <a:latin typeface="Cambria Math" panose="02040503050406030204" pitchFamily="18" charset="0"/>
                          </a:rPr>
                        </m:ctrlPr>
                      </m:sSubPr>
                      <m:e>
                        <m:r>
                          <a:rPr lang="en-US" sz="2000" b="0" i="1" dirty="0" smtClean="0">
                            <a:effectLst/>
                            <a:latin typeface="Cambria Math" panose="02040503050406030204" pitchFamily="18" charset="0"/>
                          </a:rPr>
                          <m:t>𝑣</m:t>
                        </m:r>
                      </m:e>
                      <m:sub>
                        <m:r>
                          <a:rPr lang="en-US" sz="2000" b="0" i="1" dirty="0" smtClean="0">
                            <a:effectLst/>
                            <a:latin typeface="Cambria Math" panose="02040503050406030204" pitchFamily="18" charset="0"/>
                          </a:rPr>
                          <m:t>𝐷</m:t>
                        </m:r>
                      </m:sub>
                    </m:sSub>
                  </m:oMath>
                </a14:m>
                <a:r>
                  <a:rPr lang="en-US" sz="2000" b="0" i="0" dirty="0">
                    <a:effectLst/>
                    <a:latin typeface="Arial" panose="020B0604020202020204" pitchFamily="34" charset="0"/>
                  </a:rPr>
                  <a:t>  </a:t>
                </a:r>
              </a:p>
            </p:txBody>
          </p:sp>
        </mc:Choice>
        <mc:Fallback xmlns="">
          <p:sp>
            <p:nvSpPr>
              <p:cNvPr id="21" name="TextBox 20">
                <a:extLst>
                  <a:ext uri="{FF2B5EF4-FFF2-40B4-BE49-F238E27FC236}">
                    <a16:creationId xmlns:a16="http://schemas.microsoft.com/office/drawing/2014/main" id="{117C5CAC-02DB-9208-7F02-1559BF5A48E7}"/>
                  </a:ext>
                </a:extLst>
              </p:cNvPr>
              <p:cNvSpPr txBox="1">
                <a:spLocks noRot="1" noChangeAspect="1" noMove="1" noResize="1" noEditPoints="1" noAdjustHandles="1" noChangeArrowheads="1" noChangeShapeType="1" noTextEdit="1"/>
              </p:cNvSpPr>
              <p:nvPr/>
            </p:nvSpPr>
            <p:spPr>
              <a:xfrm>
                <a:off x="7343139" y="6288288"/>
                <a:ext cx="6172200" cy="400110"/>
              </a:xfrm>
              <a:prstGeom prst="rect">
                <a:avLst/>
              </a:prstGeom>
              <a:blipFill>
                <a:blip r:embed="rId11"/>
                <a:stretch>
                  <a:fillRect l="-1087" t="-7692" b="-29231"/>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772D5118-5AFE-C5BC-FED0-8FC659DAA317}"/>
              </a:ext>
            </a:extLst>
          </p:cNvPr>
          <p:cNvSpPr txBox="1"/>
          <p:nvPr/>
        </p:nvSpPr>
        <p:spPr>
          <a:xfrm>
            <a:off x="8481606" y="2566613"/>
            <a:ext cx="1610661" cy="338554"/>
          </a:xfrm>
          <a:prstGeom prst="rect">
            <a:avLst/>
          </a:prstGeom>
          <a:noFill/>
        </p:spPr>
        <p:txBody>
          <a:bodyPr wrap="square">
            <a:spAutoFit/>
          </a:bodyPr>
          <a:lstStyle/>
          <a:p>
            <a:r>
              <a:rPr lang="en-US" sz="1600" b="0" i="0" dirty="0">
                <a:effectLst/>
                <a:latin typeface="Arial" panose="020B0604020202020204" pitchFamily="34" charset="0"/>
              </a:rPr>
              <a:t>(Each: </a:t>
            </a:r>
            <a:r>
              <a:rPr lang="en-US" sz="1600" b="0" i="0" dirty="0">
                <a:effectLst/>
                <a:highlight>
                  <a:srgbClr val="FFFF00"/>
                </a:highlight>
                <a:latin typeface="Arial" panose="020B0604020202020204" pitchFamily="34" charset="0"/>
              </a:rPr>
              <a:t>0.5μs</a:t>
            </a:r>
            <a:r>
              <a:rPr lang="en-US" sz="1600" b="0" i="0" dirty="0">
                <a:effectLst/>
                <a:latin typeface="Arial" panose="020B0604020202020204" pitchFamily="34" charset="0"/>
              </a:rPr>
              <a:t>)</a:t>
            </a:r>
            <a:endParaRPr lang="en-US" sz="1600" dirty="0"/>
          </a:p>
        </p:txBody>
      </p:sp>
      <p:sp>
        <p:nvSpPr>
          <p:cNvPr id="32" name="TextBox 31">
            <a:extLst>
              <a:ext uri="{FF2B5EF4-FFF2-40B4-BE49-F238E27FC236}">
                <a16:creationId xmlns:a16="http://schemas.microsoft.com/office/drawing/2014/main" id="{231059EC-7C74-1D0A-9E1D-AEC9A9A7F75E}"/>
              </a:ext>
            </a:extLst>
          </p:cNvPr>
          <p:cNvSpPr txBox="1"/>
          <p:nvPr/>
        </p:nvSpPr>
        <p:spPr>
          <a:xfrm>
            <a:off x="8106701" y="3068272"/>
            <a:ext cx="1610661" cy="338554"/>
          </a:xfrm>
          <a:prstGeom prst="rect">
            <a:avLst/>
          </a:prstGeom>
          <a:noFill/>
        </p:spPr>
        <p:txBody>
          <a:bodyPr wrap="square">
            <a:spAutoFit/>
          </a:bodyPr>
          <a:lstStyle/>
          <a:p>
            <a:r>
              <a:rPr lang="en-US" sz="1600" b="0" i="0" dirty="0">
                <a:effectLst/>
                <a:latin typeface="Arial" panose="020B0604020202020204" pitchFamily="34" charset="0"/>
              </a:rPr>
              <a:t>(Each: 10ns)</a:t>
            </a:r>
            <a:endParaRPr lang="en-US" sz="1600" dirty="0"/>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E1DA2467-9D84-52A9-F37C-690E208B19F4}"/>
                  </a:ext>
                </a:extLst>
              </p:cNvPr>
              <p:cNvSpPr txBox="1"/>
              <p:nvPr/>
            </p:nvSpPr>
            <p:spPr>
              <a:xfrm>
                <a:off x="6673550" y="1915956"/>
                <a:ext cx="3985112" cy="369332"/>
              </a:xfrm>
              <a:prstGeom prst="rect">
                <a:avLst/>
              </a:prstGeom>
              <a:noFill/>
            </p:spPr>
            <p:txBody>
              <a:bodyPr wrap="square">
                <a:spAutoFit/>
              </a:bodyPr>
              <a:lstStyle/>
              <a:p>
                <a14:m>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&lt;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𝐸</m:t>
                        </m:r>
                      </m:e>
                      <m:sup>
                        <m:r>
                          <a:rPr lang="en-US" b="0" i="1" smtClean="0">
                            <a:latin typeface="Cambria Math" panose="02040503050406030204" pitchFamily="18" charset="0"/>
                          </a:rPr>
                          <m:t>∗</m:t>
                        </m:r>
                      </m:sup>
                    </m:sSup>
                    <m:r>
                      <a:rPr lang="en-US" b="0" i="0" smtClean="0">
                        <a:latin typeface="Cambria Math" panose="02040503050406030204" pitchFamily="18" charset="0"/>
                      </a:rPr>
                      <m:t>:</m:t>
                    </m:r>
                  </m:oMath>
                </a14:m>
                <a:r>
                  <a:rPr lang="en-US" dirty="0"/>
                  <a:t> Near-equlibrium region </a:t>
                </a:r>
              </a:p>
            </p:txBody>
          </p:sp>
        </mc:Choice>
        <mc:Fallback xmlns="">
          <p:sp>
            <p:nvSpPr>
              <p:cNvPr id="45" name="TextBox 44">
                <a:extLst>
                  <a:ext uri="{FF2B5EF4-FFF2-40B4-BE49-F238E27FC236}">
                    <a16:creationId xmlns:a16="http://schemas.microsoft.com/office/drawing/2014/main" id="{E1DA2467-9D84-52A9-F37C-690E208B19F4}"/>
                  </a:ext>
                </a:extLst>
              </p:cNvPr>
              <p:cNvSpPr txBox="1">
                <a:spLocks noRot="1" noChangeAspect="1" noMove="1" noResize="1" noEditPoints="1" noAdjustHandles="1" noChangeArrowheads="1" noChangeShapeType="1" noTextEdit="1"/>
              </p:cNvSpPr>
              <p:nvPr/>
            </p:nvSpPr>
            <p:spPr>
              <a:xfrm>
                <a:off x="6673550" y="1915956"/>
                <a:ext cx="3985112" cy="369332"/>
              </a:xfrm>
              <a:prstGeom prst="rect">
                <a:avLst/>
              </a:prstGeom>
              <a:blipFill>
                <a:blip r:embed="rId12"/>
                <a:stretch>
                  <a:fillRect t="-8197" b="-24590"/>
                </a:stretch>
              </a:blipFill>
            </p:spPr>
            <p:txBody>
              <a:bodyPr/>
              <a:lstStyle/>
              <a:p>
                <a:r>
                  <a:rPr lang="en-US">
                    <a:noFill/>
                  </a:rPr>
                  <a:t> </a:t>
                </a:r>
              </a:p>
            </p:txBody>
          </p:sp>
        </mc:Fallback>
      </mc:AlternateContent>
      <p:sp>
        <p:nvSpPr>
          <p:cNvPr id="3" name="Left Brace 2">
            <a:extLst>
              <a:ext uri="{FF2B5EF4-FFF2-40B4-BE49-F238E27FC236}">
                <a16:creationId xmlns:a16="http://schemas.microsoft.com/office/drawing/2014/main" id="{BE55756F-083F-87C8-D821-FFD28D200B77}"/>
              </a:ext>
            </a:extLst>
          </p:cNvPr>
          <p:cNvSpPr/>
          <p:nvPr/>
        </p:nvSpPr>
        <p:spPr>
          <a:xfrm rot="5400000">
            <a:off x="8466334" y="922742"/>
            <a:ext cx="175902" cy="287441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048445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9AD28-3BE5-7266-C3E2-6D47E94A4830}"/>
              </a:ext>
            </a:extLst>
          </p:cNvPr>
          <p:cNvSpPr>
            <a:spLocks noGrp="1"/>
          </p:cNvSpPr>
          <p:nvPr>
            <p:ph type="title"/>
          </p:nvPr>
        </p:nvSpPr>
        <p:spPr>
          <a:xfrm>
            <a:off x="225878" y="313669"/>
            <a:ext cx="11740243" cy="668188"/>
          </a:xfrm>
        </p:spPr>
        <p:txBody>
          <a:bodyPr>
            <a:normAutofit fontScale="90000"/>
          </a:bodyPr>
          <a:lstStyle/>
          <a:p>
            <a:r>
              <a:rPr lang="en-US" sz="3100" b="1" dirty="0"/>
              <a:t>AIGLE modeling of hysteresis loops</a:t>
            </a:r>
            <a:br>
              <a:rPr lang="en-US" dirty="0"/>
            </a:br>
            <a:endParaRPr lang="en-US" dirty="0"/>
          </a:p>
        </p:txBody>
      </p:sp>
      <p:pic>
        <p:nvPicPr>
          <p:cNvPr id="4" name="Picture 3" descr="Chart&#10;&#10;Description automatically generated">
            <a:extLst>
              <a:ext uri="{FF2B5EF4-FFF2-40B4-BE49-F238E27FC236}">
                <a16:creationId xmlns:a16="http://schemas.microsoft.com/office/drawing/2014/main" id="{3CA7C08E-DDCA-461C-AB9B-44877FB43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1104"/>
          <a:stretch/>
        </p:blipFill>
        <p:spPr>
          <a:xfrm>
            <a:off x="702598" y="2194616"/>
            <a:ext cx="4619105" cy="2085478"/>
          </a:xfrm>
          <a:prstGeom prst="rect">
            <a:avLst/>
          </a:prstGeom>
        </p:spPr>
      </p:pic>
      <p:sp>
        <p:nvSpPr>
          <p:cNvPr id="5" name="TextBox 4">
            <a:extLst>
              <a:ext uri="{FF2B5EF4-FFF2-40B4-BE49-F238E27FC236}">
                <a16:creationId xmlns:a16="http://schemas.microsoft.com/office/drawing/2014/main" id="{17105B25-39B8-D847-B825-A5ABA5DD02AB}"/>
              </a:ext>
            </a:extLst>
          </p:cNvPr>
          <p:cNvSpPr txBox="1"/>
          <p:nvPr/>
        </p:nvSpPr>
        <p:spPr>
          <a:xfrm>
            <a:off x="6172199" y="5066920"/>
            <a:ext cx="6172200" cy="1415772"/>
          </a:xfrm>
          <a:prstGeom prst="rect">
            <a:avLst/>
          </a:prstGeom>
          <a:noFill/>
        </p:spPr>
        <p:txBody>
          <a:bodyPr wrap="square" rtlCol="0">
            <a:spAutoFit/>
          </a:bodyPr>
          <a:lstStyle/>
          <a:p>
            <a:pPr algn="ctr"/>
            <a:r>
              <a:rPr lang="en-US" sz="2000" dirty="0"/>
              <a:t>The ferroelectric hysteresis loop </a:t>
            </a:r>
          </a:p>
          <a:p>
            <a:pPr algn="ctr"/>
            <a:r>
              <a:rPr lang="en-US" sz="2000" u="sng" dirty="0"/>
              <a:t>(AIGLE </a:t>
            </a:r>
            <a:r>
              <a:rPr lang="en-US" sz="2000" u="sng" dirty="0" err="1"/>
              <a:t>v.s</a:t>
            </a:r>
            <a:r>
              <a:rPr lang="en-US" sz="2000" u="sng" dirty="0"/>
              <a:t>. Experiments)</a:t>
            </a:r>
          </a:p>
          <a:p>
            <a:pPr algn="ctr"/>
            <a:endParaRPr lang="en-US" dirty="0"/>
          </a:p>
          <a:p>
            <a:pPr algn="ctr"/>
            <a:r>
              <a:rPr lang="en-US" sz="1400" dirty="0"/>
              <a:t>[EXP1]</a:t>
            </a:r>
            <a:r>
              <a:rPr lang="en-US" sz="1400" b="0" i="0" dirty="0">
                <a:effectLst/>
                <a:latin typeface="Arial" panose="020B0604020202020204" pitchFamily="34" charset="0"/>
              </a:rPr>
              <a:t> W.-H. Kim, S. M. Yoon, and J. Y. Son, Mater. Lett. 124, 47 (2014).</a:t>
            </a:r>
            <a:endParaRPr lang="en-US" sz="1400" dirty="0"/>
          </a:p>
          <a:p>
            <a:pPr algn="ctr"/>
            <a:r>
              <a:rPr lang="en-US" sz="1400" dirty="0"/>
              <a:t>[EXP2]</a:t>
            </a:r>
            <a:r>
              <a:rPr lang="en-US" sz="1400" b="0" i="0" dirty="0">
                <a:effectLst/>
                <a:latin typeface="Arial" panose="020B0604020202020204" pitchFamily="34" charset="0"/>
              </a:rPr>
              <a:t> T. Morita and Y. Cho, </a:t>
            </a:r>
            <a:r>
              <a:rPr lang="en-US" sz="1400" b="0" i="0" dirty="0" err="1">
                <a:effectLst/>
                <a:latin typeface="Arial" panose="020B0604020202020204" pitchFamily="34" charset="0"/>
              </a:rPr>
              <a:t>Jpn</a:t>
            </a:r>
            <a:r>
              <a:rPr lang="en-US" sz="1400" b="0" i="0" dirty="0">
                <a:effectLst/>
                <a:latin typeface="Arial" panose="020B0604020202020204" pitchFamily="34" charset="0"/>
              </a:rPr>
              <a:t>. J. Appl. Phys. 43, 6535 (2004)</a:t>
            </a:r>
            <a:endParaRPr lang="en-US" sz="1400" dirty="0"/>
          </a:p>
        </p:txBody>
      </p:sp>
      <p:pic>
        <p:nvPicPr>
          <p:cNvPr id="6" name="Picture 5" descr="Chart&#10;&#10;Description automatically generated">
            <a:extLst>
              <a:ext uri="{FF2B5EF4-FFF2-40B4-BE49-F238E27FC236}">
                <a16:creationId xmlns:a16="http://schemas.microsoft.com/office/drawing/2014/main" id="{C310E9DD-8D95-6ED4-C889-1C06E7916F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8896"/>
          <a:stretch/>
        </p:blipFill>
        <p:spPr>
          <a:xfrm>
            <a:off x="6340494" y="1793743"/>
            <a:ext cx="4619105" cy="3276231"/>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43A6479B-8ECC-7C5A-239C-4F26BCF95225}"/>
                  </a:ext>
                </a:extLst>
              </p:cNvPr>
              <p:cNvSpPr txBox="1"/>
              <p:nvPr/>
            </p:nvSpPr>
            <p:spPr>
              <a:xfrm>
                <a:off x="702598" y="5068447"/>
                <a:ext cx="6172200" cy="707886"/>
              </a:xfrm>
              <a:prstGeom prst="rect">
                <a:avLst/>
              </a:prstGeom>
              <a:noFill/>
            </p:spPr>
            <p:txBody>
              <a:bodyPr wrap="square">
                <a:spAutoFit/>
              </a:bodyPr>
              <a:lstStyle/>
              <a:p>
                <a:r>
                  <a:rPr lang="en-US" sz="2000" b="0" i="0" dirty="0">
                    <a:effectLst/>
                    <a:latin typeface="Arial" panose="020B0604020202020204" pitchFamily="34" charset="0"/>
                  </a:rPr>
                  <a:t>Switching an originally downwards-polarized </a:t>
                </a:r>
              </a:p>
              <a:p>
                <a:r>
                  <a:rPr lang="en-US" sz="2000" b="0" i="0" dirty="0">
                    <a:effectLst/>
                    <a:latin typeface="Arial" panose="020B0604020202020204" pitchFamily="34" charset="0"/>
                  </a:rPr>
                  <a:t>ferroelectric thin film with external electric field </a:t>
                </a:r>
                <a14:m>
                  <m:oMath xmlns:m="http://schemas.openxmlformats.org/officeDocument/2006/math">
                    <m:r>
                      <a:rPr lang="en-US" sz="2000" b="0" i="1" dirty="0" smtClean="0">
                        <a:effectLst/>
                        <a:latin typeface="Cambria Math" panose="02040503050406030204" pitchFamily="18" charset="0"/>
                      </a:rPr>
                      <m:t>𝐸</m:t>
                    </m:r>
                  </m:oMath>
                </a14:m>
                <a:endParaRPr lang="en-US" sz="2000" dirty="0"/>
              </a:p>
            </p:txBody>
          </p:sp>
        </mc:Choice>
        <mc:Fallback>
          <p:sp>
            <p:nvSpPr>
              <p:cNvPr id="9" name="TextBox 8">
                <a:extLst>
                  <a:ext uri="{FF2B5EF4-FFF2-40B4-BE49-F238E27FC236}">
                    <a16:creationId xmlns:a16="http://schemas.microsoft.com/office/drawing/2014/main" id="{43A6479B-8ECC-7C5A-239C-4F26BCF95225}"/>
                  </a:ext>
                </a:extLst>
              </p:cNvPr>
              <p:cNvSpPr txBox="1">
                <a:spLocks noRot="1" noChangeAspect="1" noMove="1" noResize="1" noEditPoints="1" noAdjustHandles="1" noChangeArrowheads="1" noChangeShapeType="1" noTextEdit="1"/>
              </p:cNvSpPr>
              <p:nvPr/>
            </p:nvSpPr>
            <p:spPr>
              <a:xfrm>
                <a:off x="702598" y="5068447"/>
                <a:ext cx="6172200" cy="707886"/>
              </a:xfrm>
              <a:prstGeom prst="rect">
                <a:avLst/>
              </a:prstGeom>
              <a:blipFill>
                <a:blip r:embed="rId4"/>
                <a:stretch>
                  <a:fillRect l="-821" t="-3509" b="-12281"/>
                </a:stretch>
              </a:blipFill>
            </p:spPr>
            <p:txBody>
              <a:bodyPr/>
              <a:lstStyle/>
              <a:p>
                <a:r>
                  <a:rPr lang="en-US">
                    <a:noFill/>
                  </a:rPr>
                  <a:t> </a:t>
                </a:r>
              </a:p>
            </p:txBody>
          </p:sp>
        </mc:Fallback>
      </mc:AlternateContent>
    </p:spTree>
    <p:extLst>
      <p:ext uri="{BB962C8B-B14F-4D97-AF65-F5344CB8AC3E}">
        <p14:creationId xmlns:p14="http://schemas.microsoft.com/office/powerpoint/2010/main" val="14754688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3B64D6-E01D-CA4B-B7B9-FDD1E43D2780}"/>
              </a:ext>
            </a:extLst>
          </p:cNvPr>
          <p:cNvSpPr txBox="1"/>
          <p:nvPr/>
        </p:nvSpPr>
        <p:spPr>
          <a:xfrm>
            <a:off x="1194619" y="1032680"/>
            <a:ext cx="9527458" cy="5632311"/>
          </a:xfrm>
          <a:prstGeom prst="rect">
            <a:avLst/>
          </a:prstGeom>
          <a:noFill/>
        </p:spPr>
        <p:txBody>
          <a:bodyPr wrap="square" rtlCol="0">
            <a:spAutoFit/>
          </a:bodyPr>
          <a:lstStyle/>
          <a:p>
            <a:r>
              <a:rPr lang="en-US" sz="3200" b="1" dirty="0"/>
              <a:t>   An example of continuum mechanics: Hydrodynamics of non-Newtonian fluids</a:t>
            </a:r>
          </a:p>
          <a:p>
            <a:endParaRPr lang="en-US" sz="3600" dirty="0"/>
          </a:p>
          <a:p>
            <a:pPr marL="457200" indent="-457200">
              <a:buFont typeface="Wingdings" pitchFamily="2" charset="2"/>
              <a:buChar char="Ø"/>
            </a:pPr>
            <a:r>
              <a:rPr lang="en-US" sz="3200" dirty="0"/>
              <a:t>polymeric flows</a:t>
            </a:r>
          </a:p>
          <a:p>
            <a:pPr marL="457200" indent="-457200">
              <a:buFont typeface="Wingdings" pitchFamily="2" charset="2"/>
              <a:buChar char="Ø"/>
            </a:pPr>
            <a:endParaRPr lang="en-US" sz="3200" dirty="0"/>
          </a:p>
          <a:p>
            <a:pPr marL="457200" indent="-457200">
              <a:buFont typeface="Wingdings" pitchFamily="2" charset="2"/>
              <a:buChar char="Ø"/>
            </a:pPr>
            <a:r>
              <a:rPr lang="en-US" sz="3200" dirty="0"/>
              <a:t>sedimentation problems</a:t>
            </a:r>
          </a:p>
          <a:p>
            <a:pPr marL="457200" indent="-457200">
              <a:buFont typeface="Wingdings" pitchFamily="2" charset="2"/>
              <a:buChar char="Ø"/>
            </a:pPr>
            <a:endParaRPr lang="en-US" sz="3200" dirty="0"/>
          </a:p>
          <a:p>
            <a:pPr marL="457200" indent="-457200">
              <a:buFont typeface="Wingdings" pitchFamily="2" charset="2"/>
              <a:buChar char="Ø"/>
            </a:pPr>
            <a:r>
              <a:rPr lang="en-US" sz="3200" dirty="0"/>
              <a:t>colloids</a:t>
            </a:r>
          </a:p>
          <a:p>
            <a:pPr marL="457200" indent="-457200">
              <a:buFont typeface="Wingdings" pitchFamily="2" charset="2"/>
              <a:buChar char="Ø"/>
            </a:pPr>
            <a:endParaRPr lang="en-US" sz="3200" dirty="0"/>
          </a:p>
          <a:p>
            <a:r>
              <a:rPr lang="en-US" sz="3200" b="1" dirty="0"/>
              <a:t>Difficulty: Constitutive relation</a:t>
            </a:r>
          </a:p>
          <a:p>
            <a:endParaRPr lang="en-US" sz="3600" dirty="0"/>
          </a:p>
        </p:txBody>
      </p:sp>
    </p:spTree>
    <p:extLst>
      <p:ext uri="{BB962C8B-B14F-4D97-AF65-F5344CB8AC3E}">
        <p14:creationId xmlns:p14="http://schemas.microsoft.com/office/powerpoint/2010/main" val="40356305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24AAC-5833-C54D-9E43-B3B43470E3BC}"/>
              </a:ext>
            </a:extLst>
          </p:cNvPr>
          <p:cNvSpPr>
            <a:spLocks noGrp="1"/>
          </p:cNvSpPr>
          <p:nvPr>
            <p:ph type="title"/>
          </p:nvPr>
        </p:nvSpPr>
        <p:spPr>
          <a:xfrm>
            <a:off x="546284" y="426282"/>
            <a:ext cx="9299028" cy="353667"/>
          </a:xfrm>
        </p:spPr>
        <p:txBody>
          <a:bodyPr/>
          <a:lstStyle/>
          <a:p>
            <a:r>
              <a:rPr lang="en-US" sz="2800" dirty="0"/>
              <a:t>Example: polymers in a solvent</a:t>
            </a:r>
          </a:p>
        </p:txBody>
      </p:sp>
      <p:pic>
        <p:nvPicPr>
          <p:cNvPr id="4" name="Picture 3">
            <a:extLst>
              <a:ext uri="{FF2B5EF4-FFF2-40B4-BE49-F238E27FC236}">
                <a16:creationId xmlns:a16="http://schemas.microsoft.com/office/drawing/2014/main" id="{BB6023C6-8F9A-BF42-86B1-570DB8952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231" y="1104140"/>
            <a:ext cx="7958413" cy="5211704"/>
          </a:xfrm>
          <a:prstGeom prst="rect">
            <a:avLst/>
          </a:prstGeom>
        </p:spPr>
      </p:pic>
    </p:spTree>
    <p:extLst>
      <p:ext uri="{BB962C8B-B14F-4D97-AF65-F5344CB8AC3E}">
        <p14:creationId xmlns:p14="http://schemas.microsoft.com/office/powerpoint/2010/main" val="17474908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5134F-99B5-8F41-B3F6-F5F717CBC01E}"/>
              </a:ext>
            </a:extLst>
          </p:cNvPr>
          <p:cNvSpPr>
            <a:spLocks noGrp="1"/>
          </p:cNvSpPr>
          <p:nvPr>
            <p:ph type="title"/>
          </p:nvPr>
        </p:nvSpPr>
        <p:spPr>
          <a:xfrm>
            <a:off x="693767" y="790698"/>
            <a:ext cx="9299028" cy="353667"/>
          </a:xfrm>
        </p:spPr>
        <p:txBody>
          <a:bodyPr/>
          <a:lstStyle/>
          <a:p>
            <a:r>
              <a:rPr lang="en-US" sz="2800" dirty="0"/>
              <a:t>ML-based models </a:t>
            </a:r>
            <a:r>
              <a:rPr lang="en-US" sz="2400" b="0" dirty="0"/>
              <a:t>(H. Lei et al (2020))</a:t>
            </a:r>
            <a:endParaRPr lang="en-US" sz="2800" b="0" dirty="0"/>
          </a:p>
        </p:txBody>
      </p:sp>
      <p:pic>
        <p:nvPicPr>
          <p:cNvPr id="4" name="Picture 3">
            <a:extLst>
              <a:ext uri="{FF2B5EF4-FFF2-40B4-BE49-F238E27FC236}">
                <a16:creationId xmlns:a16="http://schemas.microsoft.com/office/drawing/2014/main" id="{96694C4E-C8A4-FE46-8477-5AB22EE42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767" y="1590983"/>
            <a:ext cx="10287000" cy="3086100"/>
          </a:xfrm>
          <a:prstGeom prst="rect">
            <a:avLst/>
          </a:prstGeom>
        </p:spPr>
      </p:pic>
      <p:sp>
        <p:nvSpPr>
          <p:cNvPr id="5" name="TextBox 4">
            <a:extLst>
              <a:ext uri="{FF2B5EF4-FFF2-40B4-BE49-F238E27FC236}">
                <a16:creationId xmlns:a16="http://schemas.microsoft.com/office/drawing/2014/main" id="{83D87276-60F1-B243-BF3F-03CA79B460EC}"/>
              </a:ext>
            </a:extLst>
          </p:cNvPr>
          <p:cNvSpPr txBox="1"/>
          <p:nvPr/>
        </p:nvSpPr>
        <p:spPr>
          <a:xfrm>
            <a:off x="693767" y="4896465"/>
            <a:ext cx="6827510" cy="954107"/>
          </a:xfrm>
          <a:prstGeom prst="rect">
            <a:avLst/>
          </a:prstGeom>
          <a:noFill/>
        </p:spPr>
        <p:txBody>
          <a:bodyPr wrap="none" rtlCol="0">
            <a:spAutoFit/>
          </a:bodyPr>
          <a:lstStyle/>
          <a:p>
            <a:pPr marL="457200" indent="-457200">
              <a:buFont typeface="Wingdings" pitchFamily="2" charset="2"/>
              <a:buChar char="Ø"/>
            </a:pPr>
            <a:r>
              <a:rPr lang="en-US" sz="2800" dirty="0"/>
              <a:t>Learn the conformation tensors</a:t>
            </a:r>
          </a:p>
          <a:p>
            <a:pPr marL="457200" indent="-457200">
              <a:buFont typeface="Wingdings" pitchFamily="2" charset="2"/>
              <a:buChar char="Ø"/>
            </a:pPr>
            <a:r>
              <a:rPr lang="en-US" sz="2800" dirty="0"/>
              <a:t>Learn the dynamics of these tensors</a:t>
            </a:r>
          </a:p>
        </p:txBody>
      </p:sp>
    </p:spTree>
    <p:extLst>
      <p:ext uri="{BB962C8B-B14F-4D97-AF65-F5344CB8AC3E}">
        <p14:creationId xmlns:p14="http://schemas.microsoft.com/office/powerpoint/2010/main" val="37218517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5DC09-B0EF-A641-A465-C6C5F673DDFF}"/>
              </a:ext>
            </a:extLst>
          </p:cNvPr>
          <p:cNvSpPr>
            <a:spLocks noGrp="1"/>
          </p:cNvSpPr>
          <p:nvPr>
            <p:ph type="title"/>
          </p:nvPr>
        </p:nvSpPr>
        <p:spPr>
          <a:xfrm>
            <a:off x="512979" y="1410129"/>
            <a:ext cx="9299028" cy="353667"/>
          </a:xfrm>
        </p:spPr>
        <p:txBody>
          <a:bodyPr/>
          <a:lstStyle/>
          <a:p>
            <a:r>
              <a:rPr lang="en-US" sz="2800" dirty="0"/>
              <a:t>ML-based models </a:t>
            </a:r>
            <a:r>
              <a:rPr lang="en-US" sz="2400" b="0" dirty="0"/>
              <a:t>(H. Lei et al (2020))</a:t>
            </a:r>
            <a:endParaRPr lang="en-US" sz="2800" b="0" dirty="0"/>
          </a:p>
        </p:txBody>
      </p:sp>
      <p:pic>
        <p:nvPicPr>
          <p:cNvPr id="4" name="Picture 3">
            <a:extLst>
              <a:ext uri="{FF2B5EF4-FFF2-40B4-BE49-F238E27FC236}">
                <a16:creationId xmlns:a16="http://schemas.microsoft.com/office/drawing/2014/main" id="{B06CDB27-8C83-C743-8583-4185575EC1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979" y="2041218"/>
            <a:ext cx="10981131" cy="3813892"/>
          </a:xfrm>
          <a:prstGeom prst="rect">
            <a:avLst/>
          </a:prstGeom>
        </p:spPr>
      </p:pic>
    </p:spTree>
    <p:extLst>
      <p:ext uri="{BB962C8B-B14F-4D97-AF65-F5344CB8AC3E}">
        <p14:creationId xmlns:p14="http://schemas.microsoft.com/office/powerpoint/2010/main" val="844642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6B71B-174F-E14A-8937-8E1A0E4D293B}"/>
              </a:ext>
            </a:extLst>
          </p:cNvPr>
          <p:cNvSpPr>
            <a:spLocks noGrp="1"/>
          </p:cNvSpPr>
          <p:nvPr>
            <p:ph type="title"/>
          </p:nvPr>
        </p:nvSpPr>
        <p:spPr/>
        <p:txBody>
          <a:bodyPr/>
          <a:lstStyle/>
          <a:p>
            <a:r>
              <a:rPr lang="en-US" dirty="0"/>
              <a:t>ML-based models</a:t>
            </a:r>
          </a:p>
        </p:txBody>
      </p:sp>
      <p:pic>
        <p:nvPicPr>
          <p:cNvPr id="4" name="Picture 3">
            <a:extLst>
              <a:ext uri="{FF2B5EF4-FFF2-40B4-BE49-F238E27FC236}">
                <a16:creationId xmlns:a16="http://schemas.microsoft.com/office/drawing/2014/main" id="{93AD7DC3-BF27-D44C-91A4-3B9435BD5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50" y="889000"/>
            <a:ext cx="10248900" cy="5080000"/>
          </a:xfrm>
          <a:prstGeom prst="rect">
            <a:avLst/>
          </a:prstGeom>
        </p:spPr>
      </p:pic>
    </p:spTree>
    <p:extLst>
      <p:ext uri="{BB962C8B-B14F-4D97-AF65-F5344CB8AC3E}">
        <p14:creationId xmlns:p14="http://schemas.microsoft.com/office/powerpoint/2010/main" val="22328875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A9A338-62C3-7045-9753-F014BD122B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996" y="893936"/>
            <a:ext cx="8886146" cy="5610555"/>
          </a:xfrm>
          <a:prstGeom prst="rect">
            <a:avLst/>
          </a:prstGeom>
        </p:spPr>
      </p:pic>
      <p:sp>
        <p:nvSpPr>
          <p:cNvPr id="6" name="Title 5">
            <a:extLst>
              <a:ext uri="{FF2B5EF4-FFF2-40B4-BE49-F238E27FC236}">
                <a16:creationId xmlns:a16="http://schemas.microsoft.com/office/drawing/2014/main" id="{17E258EF-C1AE-154D-9364-CD101149B056}"/>
              </a:ext>
            </a:extLst>
          </p:cNvPr>
          <p:cNvSpPr>
            <a:spLocks noGrp="1"/>
          </p:cNvSpPr>
          <p:nvPr>
            <p:ph type="title"/>
          </p:nvPr>
        </p:nvSpPr>
        <p:spPr/>
        <p:txBody>
          <a:bodyPr/>
          <a:lstStyle/>
          <a:p>
            <a:r>
              <a:rPr lang="en-US" dirty="0"/>
              <a:t>These models are interpretable:</a:t>
            </a:r>
          </a:p>
        </p:txBody>
      </p:sp>
    </p:spTree>
    <p:extLst>
      <p:ext uri="{BB962C8B-B14F-4D97-AF65-F5344CB8AC3E}">
        <p14:creationId xmlns:p14="http://schemas.microsoft.com/office/powerpoint/2010/main" val="7363229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DFA53-292E-0E4F-AAAD-FD02E27C952B}"/>
              </a:ext>
            </a:extLst>
          </p:cNvPr>
          <p:cNvSpPr>
            <a:spLocks noGrp="1"/>
          </p:cNvSpPr>
          <p:nvPr>
            <p:ph type="title"/>
          </p:nvPr>
        </p:nvSpPr>
        <p:spPr>
          <a:xfrm>
            <a:off x="546284" y="171266"/>
            <a:ext cx="9299028" cy="353667"/>
          </a:xfrm>
        </p:spPr>
        <p:txBody>
          <a:bodyPr/>
          <a:lstStyle/>
          <a:p>
            <a:r>
              <a:rPr lang="en-US" dirty="0"/>
              <a:t>Example: Dumbbell suspension</a:t>
            </a:r>
          </a:p>
        </p:txBody>
      </p:sp>
      <p:pic>
        <p:nvPicPr>
          <p:cNvPr id="4" name="Picture 3">
            <a:extLst>
              <a:ext uri="{FF2B5EF4-FFF2-40B4-BE49-F238E27FC236}">
                <a16:creationId xmlns:a16="http://schemas.microsoft.com/office/drawing/2014/main" id="{C720435C-2D5D-D94A-A993-553DF22D1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563" y="701913"/>
            <a:ext cx="8938547" cy="6150271"/>
          </a:xfrm>
          <a:prstGeom prst="rect">
            <a:avLst/>
          </a:prstGeom>
        </p:spPr>
      </p:pic>
    </p:spTree>
    <p:extLst>
      <p:ext uri="{BB962C8B-B14F-4D97-AF65-F5344CB8AC3E}">
        <p14:creationId xmlns:p14="http://schemas.microsoft.com/office/powerpoint/2010/main" val="15170877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68EDD-D8B1-B34F-AF19-D1DAF12231AD}"/>
              </a:ext>
            </a:extLst>
          </p:cNvPr>
          <p:cNvSpPr>
            <a:spLocks noGrp="1"/>
          </p:cNvSpPr>
          <p:nvPr>
            <p:ph type="title"/>
          </p:nvPr>
        </p:nvSpPr>
        <p:spPr>
          <a:xfrm>
            <a:off x="428297" y="106974"/>
            <a:ext cx="9299028" cy="353667"/>
          </a:xfrm>
        </p:spPr>
        <p:txBody>
          <a:bodyPr/>
          <a:lstStyle/>
          <a:p>
            <a:r>
              <a:rPr lang="en-US" dirty="0"/>
              <a:t>Example: Suspensions of multi-bead molecules</a:t>
            </a:r>
          </a:p>
        </p:txBody>
      </p:sp>
      <p:pic>
        <p:nvPicPr>
          <p:cNvPr id="6" name="Picture 5">
            <a:extLst>
              <a:ext uri="{FF2B5EF4-FFF2-40B4-BE49-F238E27FC236}">
                <a16:creationId xmlns:a16="http://schemas.microsoft.com/office/drawing/2014/main" id="{B114BC2F-016B-8E43-805E-7FD6FE1457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486" y="701913"/>
            <a:ext cx="9299028" cy="6049113"/>
          </a:xfrm>
          <a:prstGeom prst="rect">
            <a:avLst/>
          </a:prstGeom>
        </p:spPr>
      </p:pic>
    </p:spTree>
    <p:extLst>
      <p:ext uri="{BB962C8B-B14F-4D97-AF65-F5344CB8AC3E}">
        <p14:creationId xmlns:p14="http://schemas.microsoft.com/office/powerpoint/2010/main" val="247122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A4E4-93CB-E14E-8832-F0F5C0EBCB01}"/>
              </a:ext>
            </a:extLst>
          </p:cNvPr>
          <p:cNvSpPr>
            <a:spLocks noGrp="1"/>
          </p:cNvSpPr>
          <p:nvPr>
            <p:ph type="title"/>
          </p:nvPr>
        </p:nvSpPr>
        <p:spPr>
          <a:xfrm>
            <a:off x="502039" y="705966"/>
            <a:ext cx="10220038" cy="551406"/>
          </a:xfrm>
        </p:spPr>
        <p:txBody>
          <a:bodyPr/>
          <a:lstStyle/>
          <a:p>
            <a:r>
              <a:rPr lang="en-US" altLang="zh-CN" sz="2800" dirty="0">
                <a:cs typeface="+mn-ea"/>
                <a:sym typeface="+mn-lt"/>
              </a:rPr>
              <a:t>The task of seeking first principles was basically accomplished after establishing quantum mechanics !</a:t>
            </a:r>
            <a:endParaRPr lang="zh-CN" altLang="en-US" sz="2800" dirty="0">
              <a:cs typeface="+mn-ea"/>
              <a:sym typeface="+mn-lt"/>
            </a:endParaRPr>
          </a:p>
        </p:txBody>
      </p:sp>
      <p:sp>
        <p:nvSpPr>
          <p:cNvPr id="50" name="文本框 1"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E6636BC20180234D78A0072836F0B3B062B9B207100DDB20A0D98F39B16C2BA34B43BC38C168AB0122592F0838465CEB921921FAF1D0ABC11BBFC26B7F4E1ADA24FB2EADD526949754C728F767A2439F9FD0E9157C626057A81A5197EE01DCA8DD06229F4E3</a:t>
            </a:r>
          </a:p>
        </p:txBody>
      </p:sp>
      <p:sp>
        <p:nvSpPr>
          <p:cNvPr id="51" name="文本框 2"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E6636BC20180234D78A0072836F0B99012B9B2041CBB0BD0AED9843CB1E92B759B4BB3387161DB0A22092008384687EBAD09218A11D00BB11BBFC253752E1BD324F50EAD8127E48704882AE76E224046D963E4B175990FA048DEA195FADFAC88D9862B9F9E3</a:t>
            </a:r>
          </a:p>
        </p:txBody>
      </p:sp>
      <p:sp>
        <p:nvSpPr>
          <p:cNvPr id="52" name="文本框 3"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E6636BC20180234D78A0072836F0BE8092B9B20C1995FBB0AAD98B33B1032B25BB4EBB387163FB0F22C92E08384670EB2809215AC1D0FBA11BBFC2437A1E1FD724F5F8AD632564B7B4FF2ED7684240538A9CE0BE76481F81688BF19F28E95C98DFE620900E3</a:t>
            </a:r>
          </a:p>
        </p:txBody>
      </p:sp>
      <p:sp>
        <p:nvSpPr>
          <p:cNvPr id="53" name="文本框 4"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E6636BC20180234D78A0072836F0BC5042B9B2071914ABA0AFD98A36B1312BA09B46B338D169DB042219260838466CEBCA09217A11D0EBD11BBFC21D70AE1BD124F79CADC02084A7F49B2BF76E924D54EB27EF457D2D6E7658AE919C47F25C58DA8624926E3</a:t>
            </a:r>
          </a:p>
        </p:txBody>
      </p:sp>
      <p:sp>
        <p:nvSpPr>
          <p:cNvPr id="54" name="文本框 5"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E6636BC20180234D78A0072836F0B1F0B2B9B20C194F3BB0ADD98331B1C62B51CB43B838C16E8B0E22C92408C8468EEBE509210AC1D04BD11BBFC228762E2FD824FCBAAD1124B6E784AF2DE761024E5537DCE27771BF55E7D8EF319F2F7D5C28DEE626942E3</a:t>
            </a:r>
          </a:p>
        </p:txBody>
      </p:sp>
      <p:sp>
        <p:nvSpPr>
          <p:cNvPr id="55" name="文本框 6"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E6636BC20180234D78A0072836F0BEC032B9B20719E7ABD0A4D98930B1B12B712B41B8383169AB0722192908C8467AEB500921AA91D06BC11BBFC236721E20D524FF49AD4320F65744DB2EA767924C574BB3E271732605D208AA119547C05C28DCF62D9E0E3</a:t>
            </a:r>
          </a:p>
        </p:txBody>
      </p:sp>
      <p:sp>
        <p:nvSpPr>
          <p:cNvPr id="56" name="文本框 7"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BBAAD9C20180234D78A0072836F0B1A012B9B20D18357B20A9D98935B19C2B819B43B638616E3B0322092408C8466AEB7709218AE1D0AB311BBFC27870AE29D324FED8AD7026A64734882DA76F0243E1DDD0E0737360352708E63197F3046C18D9B62B952E3</a:t>
            </a:r>
          </a:p>
        </p:txBody>
      </p:sp>
      <p:sp>
        <p:nvSpPr>
          <p:cNvPr id="13" name="矩形 12">
            <a:extLst>
              <a:ext uri="{FF2B5EF4-FFF2-40B4-BE49-F238E27FC236}">
                <a16:creationId xmlns:a16="http://schemas.microsoft.com/office/drawing/2014/main" id="{3D54CC06-2508-4D17-9E6C-2918AA0C620E}"/>
              </a:ext>
            </a:extLst>
          </p:cNvPr>
          <p:cNvSpPr/>
          <p:nvPr/>
        </p:nvSpPr>
        <p:spPr>
          <a:xfrm>
            <a:off x="393031" y="2126600"/>
            <a:ext cx="11405937" cy="2935419"/>
          </a:xfrm>
          <a:prstGeom prst="rect">
            <a:avLst/>
          </a:prstGeom>
        </p:spPr>
        <p:txBody>
          <a:bodyPr wrap="square">
            <a:spAutoFit/>
          </a:bodyPr>
          <a:lstStyle/>
          <a:p>
            <a:pPr lvl="2">
              <a:lnSpc>
                <a:spcPct val="120000"/>
              </a:lnSpc>
              <a:spcAft>
                <a:spcPts val="1200"/>
              </a:spcAft>
              <a:buClr>
                <a:schemeClr val="tx1"/>
              </a:buClr>
            </a:pPr>
            <a:r>
              <a:rPr lang="en-US" sz="2400" dirty="0"/>
              <a:t>Paul M. Dirac (1929): "The underlying physical laws necessary for the mathematical theory of </a:t>
            </a:r>
            <a:r>
              <a:rPr lang="en-US" sz="2400" b="1" dirty="0"/>
              <a:t>a large part of physics and the whole of chemistry</a:t>
            </a:r>
            <a:r>
              <a:rPr lang="en-US" sz="2400" dirty="0"/>
              <a:t> are thus completely known, and the difficulty is only that the exact application of these laws leads </a:t>
            </a:r>
            <a:r>
              <a:rPr lang="en-US" sz="2400" b="1" dirty="0"/>
              <a:t>to equations much too complicated to be soluble. "</a:t>
            </a:r>
          </a:p>
          <a:p>
            <a:pPr lvl="2">
              <a:lnSpc>
                <a:spcPct val="120000"/>
              </a:lnSpc>
              <a:spcAft>
                <a:spcPts val="1200"/>
              </a:spcAft>
              <a:buClr>
                <a:schemeClr val="tx1"/>
              </a:buClr>
            </a:pPr>
            <a:endParaRPr lang="en-US" altLang="zh-CN" sz="2800" dirty="0">
              <a:cs typeface="+mn-ea"/>
              <a:sym typeface="+mn-lt"/>
            </a:endParaRPr>
          </a:p>
        </p:txBody>
      </p:sp>
      <p:sp>
        <p:nvSpPr>
          <p:cNvPr id="14" name="TextBox 3">
            <a:extLst>
              <a:ext uri="{FF2B5EF4-FFF2-40B4-BE49-F238E27FC236}">
                <a16:creationId xmlns:a16="http://schemas.microsoft.com/office/drawing/2014/main" id="{CCEEF66A-42F8-4F75-A50A-ECF7AE84F449}"/>
              </a:ext>
            </a:extLst>
          </p:cNvPr>
          <p:cNvSpPr txBox="1"/>
          <p:nvPr/>
        </p:nvSpPr>
        <p:spPr>
          <a:xfrm>
            <a:off x="797729" y="5074816"/>
            <a:ext cx="10307782" cy="1077218"/>
          </a:xfrm>
          <a:prstGeom prst="rect">
            <a:avLst/>
          </a:prstGeom>
          <a:noFill/>
        </p:spPr>
        <p:txBody>
          <a:bodyPr wrap="square" rtlCol="0">
            <a:spAutoFit/>
          </a:bodyPr>
          <a:lstStyle/>
          <a:p>
            <a:r>
              <a:rPr lang="en-US" altLang="zh-CN" sz="2800" dirty="0"/>
              <a:t>What remain are (difficult) mathematical problems.</a:t>
            </a:r>
          </a:p>
          <a:p>
            <a:endParaRPr lang="en-US" dirty="0"/>
          </a:p>
          <a:p>
            <a:endParaRPr lang="en-US" dirty="0"/>
          </a:p>
        </p:txBody>
      </p:sp>
    </p:spTree>
    <p:extLst>
      <p:ext uri="{BB962C8B-B14F-4D97-AF65-F5344CB8AC3E}">
        <p14:creationId xmlns:p14="http://schemas.microsoft.com/office/powerpoint/2010/main" val="15299261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5EC78-3ECB-3F46-AA0C-375A4AEF1A81}"/>
              </a:ext>
            </a:extLst>
          </p:cNvPr>
          <p:cNvSpPr>
            <a:spLocks noGrp="1"/>
          </p:cNvSpPr>
          <p:nvPr>
            <p:ph type="title"/>
          </p:nvPr>
        </p:nvSpPr>
        <p:spPr/>
        <p:txBody>
          <a:bodyPr/>
          <a:lstStyle/>
          <a:p>
            <a:r>
              <a:rPr lang="en-US" dirty="0"/>
              <a:t>Taylor Vortex flow</a:t>
            </a:r>
          </a:p>
        </p:txBody>
      </p:sp>
      <p:pic>
        <p:nvPicPr>
          <p:cNvPr id="4" name="Picture 3">
            <a:extLst>
              <a:ext uri="{FF2B5EF4-FFF2-40B4-BE49-F238E27FC236}">
                <a16:creationId xmlns:a16="http://schemas.microsoft.com/office/drawing/2014/main" id="{BD690A22-A8B7-6E41-85D4-4162BFFEB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148" y="834793"/>
            <a:ext cx="8047703" cy="5890472"/>
          </a:xfrm>
          <a:prstGeom prst="rect">
            <a:avLst/>
          </a:prstGeom>
        </p:spPr>
      </p:pic>
    </p:spTree>
    <p:extLst>
      <p:ext uri="{BB962C8B-B14F-4D97-AF65-F5344CB8AC3E}">
        <p14:creationId xmlns:p14="http://schemas.microsoft.com/office/powerpoint/2010/main" val="31256141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5DCBA-7484-DF43-BFEE-CE27365BF87D}"/>
              </a:ext>
            </a:extLst>
          </p:cNvPr>
          <p:cNvSpPr>
            <a:spLocks noGrp="1"/>
          </p:cNvSpPr>
          <p:nvPr>
            <p:ph type="title"/>
          </p:nvPr>
        </p:nvSpPr>
        <p:spPr>
          <a:xfrm>
            <a:off x="1180463" y="2368775"/>
            <a:ext cx="9299028" cy="353667"/>
          </a:xfrm>
        </p:spPr>
        <p:txBody>
          <a:bodyPr/>
          <a:lstStyle/>
          <a:p>
            <a:r>
              <a:rPr lang="en-US" sz="2800" dirty="0"/>
              <a:t>Difficulty: Training data</a:t>
            </a:r>
          </a:p>
        </p:txBody>
      </p:sp>
      <p:sp>
        <p:nvSpPr>
          <p:cNvPr id="3" name="TextBox 2">
            <a:extLst>
              <a:ext uri="{FF2B5EF4-FFF2-40B4-BE49-F238E27FC236}">
                <a16:creationId xmlns:a16="http://schemas.microsoft.com/office/drawing/2014/main" id="{C01F493C-B052-0448-BA10-166E7D1A579A}"/>
              </a:ext>
            </a:extLst>
          </p:cNvPr>
          <p:cNvSpPr txBox="1"/>
          <p:nvPr/>
        </p:nvSpPr>
        <p:spPr>
          <a:xfrm>
            <a:off x="1884784" y="3137893"/>
            <a:ext cx="7890387" cy="954107"/>
          </a:xfrm>
          <a:prstGeom prst="rect">
            <a:avLst/>
          </a:prstGeom>
          <a:noFill/>
        </p:spPr>
        <p:txBody>
          <a:bodyPr wrap="square" rtlCol="0">
            <a:spAutoFit/>
          </a:bodyPr>
          <a:lstStyle/>
          <a:p>
            <a:pPr marL="457200" indent="-457200">
              <a:buFont typeface="Wingdings" pitchFamily="2" charset="2"/>
              <a:buChar char="Ø"/>
            </a:pPr>
            <a:r>
              <a:rPr lang="en-US" sz="2800" dirty="0"/>
              <a:t>Reliable and accurate micro-scale models</a:t>
            </a:r>
          </a:p>
          <a:p>
            <a:pPr marL="457200" indent="-457200">
              <a:buFont typeface="Wingdings" pitchFamily="2" charset="2"/>
              <a:buChar char="Ø"/>
            </a:pPr>
            <a:r>
              <a:rPr lang="en-US" sz="2800" dirty="0"/>
              <a:t>High throughput experimental results</a:t>
            </a:r>
          </a:p>
        </p:txBody>
      </p:sp>
    </p:spTree>
    <p:extLst>
      <p:ext uri="{BB962C8B-B14F-4D97-AF65-F5344CB8AC3E}">
        <p14:creationId xmlns:p14="http://schemas.microsoft.com/office/powerpoint/2010/main" val="1456879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0E7D0-E7BB-6344-BAC2-A02709805D05}"/>
              </a:ext>
            </a:extLst>
          </p:cNvPr>
          <p:cNvSpPr>
            <a:spLocks noGrp="1"/>
          </p:cNvSpPr>
          <p:nvPr>
            <p:ph type="title"/>
          </p:nvPr>
        </p:nvSpPr>
        <p:spPr>
          <a:xfrm>
            <a:off x="428297" y="716956"/>
            <a:ext cx="9299028" cy="353667"/>
          </a:xfrm>
        </p:spPr>
        <p:txBody>
          <a:bodyPr/>
          <a:lstStyle/>
          <a:p>
            <a:r>
              <a:rPr lang="en-US" sz="2800" dirty="0"/>
              <a:t>Summary</a:t>
            </a:r>
          </a:p>
        </p:txBody>
      </p:sp>
      <p:sp>
        <p:nvSpPr>
          <p:cNvPr id="3" name="TextBox 2">
            <a:extLst>
              <a:ext uri="{FF2B5EF4-FFF2-40B4-BE49-F238E27FC236}">
                <a16:creationId xmlns:a16="http://schemas.microsoft.com/office/drawing/2014/main" id="{0CDEC57E-544A-724A-B31A-2B12F4BA0E2C}"/>
              </a:ext>
            </a:extLst>
          </p:cNvPr>
          <p:cNvSpPr txBox="1"/>
          <p:nvPr/>
        </p:nvSpPr>
        <p:spPr>
          <a:xfrm>
            <a:off x="772129" y="1519084"/>
            <a:ext cx="10647742" cy="4832092"/>
          </a:xfrm>
          <a:prstGeom prst="rect">
            <a:avLst/>
          </a:prstGeom>
          <a:noFill/>
        </p:spPr>
        <p:txBody>
          <a:bodyPr wrap="square" rtlCol="0">
            <a:spAutoFit/>
          </a:bodyPr>
          <a:lstStyle/>
          <a:p>
            <a:r>
              <a:rPr lang="en-US" sz="2800" dirty="0"/>
              <a:t>ML-based algorithms have drastically improved our ability to </a:t>
            </a:r>
          </a:p>
          <a:p>
            <a:r>
              <a:rPr lang="en-US" sz="2800" dirty="0"/>
              <a:t>solve physical models and develop efficient and reliable new </a:t>
            </a:r>
          </a:p>
          <a:p>
            <a:r>
              <a:rPr lang="en-US" sz="2800" dirty="0"/>
              <a:t>models for complex systems.  In particular, we have seen various degrees of progress in</a:t>
            </a:r>
          </a:p>
          <a:p>
            <a:endParaRPr lang="en-US" sz="2800" dirty="0"/>
          </a:p>
          <a:p>
            <a:pPr marL="457200" indent="-457200">
              <a:buFont typeface="Wingdings" pitchFamily="2" charset="2"/>
              <a:buChar char="Ø"/>
            </a:pPr>
            <a:r>
              <a:rPr lang="en-US" sz="2800" dirty="0"/>
              <a:t>Molecular dynamics</a:t>
            </a:r>
          </a:p>
          <a:p>
            <a:pPr marL="457200" indent="-457200">
              <a:buFont typeface="Wingdings" pitchFamily="2" charset="2"/>
              <a:buChar char="Ø"/>
            </a:pPr>
            <a:r>
              <a:rPr lang="en-US" sz="2800" dirty="0"/>
              <a:t>Coarse-grained molecular dynamics</a:t>
            </a:r>
          </a:p>
          <a:p>
            <a:pPr marL="457200" indent="-457200">
              <a:buFont typeface="Wingdings" pitchFamily="2" charset="2"/>
              <a:buChar char="Ø"/>
            </a:pPr>
            <a:r>
              <a:rPr lang="en-US" sz="2800" dirty="0"/>
              <a:t>Density functional theory</a:t>
            </a:r>
          </a:p>
          <a:p>
            <a:pPr marL="457200" indent="-457200">
              <a:buFont typeface="Wingdings" pitchFamily="2" charset="2"/>
              <a:buChar char="Ø"/>
            </a:pPr>
            <a:r>
              <a:rPr lang="en-US" sz="2800" dirty="0"/>
              <a:t>Continuum mechanics</a:t>
            </a:r>
          </a:p>
          <a:p>
            <a:endParaRPr lang="en-US" sz="2800" dirty="0"/>
          </a:p>
          <a:p>
            <a:r>
              <a:rPr lang="en-US" sz="2800" dirty="0"/>
              <a:t>It opens up a new avenue for multi-scale modeling.</a:t>
            </a:r>
          </a:p>
        </p:txBody>
      </p:sp>
    </p:spTree>
    <p:extLst>
      <p:ext uri="{BB962C8B-B14F-4D97-AF65-F5344CB8AC3E}">
        <p14:creationId xmlns:p14="http://schemas.microsoft.com/office/powerpoint/2010/main" val="6913446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E5D2E-49CF-684E-BACA-22888DA982E3}"/>
              </a:ext>
            </a:extLst>
          </p:cNvPr>
          <p:cNvSpPr>
            <a:spLocks noGrp="1"/>
          </p:cNvSpPr>
          <p:nvPr>
            <p:ph type="title"/>
          </p:nvPr>
        </p:nvSpPr>
        <p:spPr>
          <a:xfrm>
            <a:off x="634774" y="1528117"/>
            <a:ext cx="9299028" cy="353667"/>
          </a:xfrm>
        </p:spPr>
        <p:txBody>
          <a:bodyPr/>
          <a:lstStyle/>
          <a:p>
            <a:r>
              <a:rPr lang="en-US" sz="2800" dirty="0"/>
              <a:t>The major remaining obstacles</a:t>
            </a:r>
            <a:r>
              <a:rPr lang="en-US" dirty="0"/>
              <a:t>:</a:t>
            </a:r>
          </a:p>
        </p:txBody>
      </p:sp>
      <p:sp>
        <p:nvSpPr>
          <p:cNvPr id="3" name="TextBox 2">
            <a:extLst>
              <a:ext uri="{FF2B5EF4-FFF2-40B4-BE49-F238E27FC236}">
                <a16:creationId xmlns:a16="http://schemas.microsoft.com/office/drawing/2014/main" id="{940838C2-6806-F04E-98A3-E9643DB34605}"/>
              </a:ext>
            </a:extLst>
          </p:cNvPr>
          <p:cNvSpPr txBox="1"/>
          <p:nvPr/>
        </p:nvSpPr>
        <p:spPr>
          <a:xfrm>
            <a:off x="1951031" y="2521059"/>
            <a:ext cx="7820539" cy="1815882"/>
          </a:xfrm>
          <a:prstGeom prst="rect">
            <a:avLst/>
          </a:prstGeom>
          <a:noFill/>
        </p:spPr>
        <p:txBody>
          <a:bodyPr wrap="none" rtlCol="0">
            <a:spAutoFit/>
          </a:bodyPr>
          <a:lstStyle/>
          <a:p>
            <a:pPr marL="457200" indent="-457200">
              <a:buFont typeface="Wingdings" pitchFamily="2" charset="2"/>
              <a:buChar char="Ø"/>
            </a:pPr>
            <a:r>
              <a:rPr lang="en-US" sz="2800" dirty="0"/>
              <a:t>Quantum many-body problem</a:t>
            </a:r>
          </a:p>
          <a:p>
            <a:pPr marL="457200" indent="-457200">
              <a:buFont typeface="Wingdings" pitchFamily="2" charset="2"/>
              <a:buChar char="Ø"/>
            </a:pPr>
            <a:r>
              <a:rPr lang="en-US" sz="2800" dirty="0"/>
              <a:t>Turbulence models</a:t>
            </a:r>
          </a:p>
          <a:p>
            <a:pPr marL="457200" indent="-457200">
              <a:buFont typeface="Wingdings" pitchFamily="2" charset="2"/>
              <a:buChar char="Ø"/>
            </a:pPr>
            <a:r>
              <a:rPr lang="en-US" sz="2800" dirty="0"/>
              <a:t>Modeling macro-molecules and polymers</a:t>
            </a:r>
          </a:p>
          <a:p>
            <a:pPr marL="457200" indent="-457200">
              <a:buFont typeface="Wingdings" pitchFamily="2" charset="2"/>
              <a:buChar char="Ø"/>
            </a:pPr>
            <a:r>
              <a:rPr lang="en-US" sz="2800" dirty="0"/>
              <a:t>Modeling rare events</a:t>
            </a:r>
          </a:p>
        </p:txBody>
      </p:sp>
    </p:spTree>
    <p:extLst>
      <p:ext uri="{BB962C8B-B14F-4D97-AF65-F5344CB8AC3E}">
        <p14:creationId xmlns:p14="http://schemas.microsoft.com/office/powerpoint/2010/main" val="19521122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842D6C-48BE-FF42-8B9F-47358A349A4A}"/>
              </a:ext>
            </a:extLst>
          </p:cNvPr>
          <p:cNvSpPr>
            <a:spLocks noGrp="1"/>
          </p:cNvSpPr>
          <p:nvPr>
            <p:ph type="title"/>
          </p:nvPr>
        </p:nvSpPr>
        <p:spPr/>
        <p:txBody>
          <a:bodyPr/>
          <a:lstStyle/>
          <a:p>
            <a:endParaRPr lang="en-US" dirty="0"/>
          </a:p>
        </p:txBody>
      </p:sp>
      <p:sp>
        <p:nvSpPr>
          <p:cNvPr id="6" name="TextBox 5">
            <a:extLst>
              <a:ext uri="{FF2B5EF4-FFF2-40B4-BE49-F238E27FC236}">
                <a16:creationId xmlns:a16="http://schemas.microsoft.com/office/drawing/2014/main" id="{C15958D4-84AC-7E45-8B43-43AE05CCC8AF}"/>
              </a:ext>
            </a:extLst>
          </p:cNvPr>
          <p:cNvSpPr txBox="1"/>
          <p:nvPr/>
        </p:nvSpPr>
        <p:spPr>
          <a:xfrm>
            <a:off x="762424" y="348246"/>
            <a:ext cx="10667151" cy="1077218"/>
          </a:xfrm>
          <a:prstGeom prst="rect">
            <a:avLst/>
          </a:prstGeom>
          <a:noFill/>
        </p:spPr>
        <p:txBody>
          <a:bodyPr wrap="none" rtlCol="0">
            <a:spAutoFit/>
          </a:bodyPr>
          <a:lstStyle/>
          <a:p>
            <a:r>
              <a:rPr lang="en-US" sz="3200" dirty="0"/>
              <a:t>         </a:t>
            </a:r>
            <a:r>
              <a:rPr lang="en-US" sz="3200" b="1" dirty="0"/>
              <a:t>An international collaborative framework:</a:t>
            </a:r>
          </a:p>
          <a:p>
            <a:r>
              <a:rPr lang="en-US" sz="3200" b="1" dirty="0"/>
              <a:t>    The  “Android” platform of scientific modeling</a:t>
            </a:r>
          </a:p>
        </p:txBody>
      </p:sp>
      <p:pic>
        <p:nvPicPr>
          <p:cNvPr id="8" name="Picture 7">
            <a:extLst>
              <a:ext uri="{FF2B5EF4-FFF2-40B4-BE49-F238E27FC236}">
                <a16:creationId xmlns:a16="http://schemas.microsoft.com/office/drawing/2014/main" id="{E6B8F142-9593-D14E-A2D3-79E5309871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3329" y="1566579"/>
            <a:ext cx="9299028" cy="5187139"/>
          </a:xfrm>
          <a:prstGeom prst="rect">
            <a:avLst/>
          </a:prstGeom>
        </p:spPr>
      </p:pic>
    </p:spTree>
    <p:extLst>
      <p:ext uri="{BB962C8B-B14F-4D97-AF65-F5344CB8AC3E}">
        <p14:creationId xmlns:p14="http://schemas.microsoft.com/office/powerpoint/2010/main" val="23394568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7F62D-37C4-CC4A-B81F-BC364E04306F}"/>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5296A3A1-B945-7F4E-BD53-A12134A45256}"/>
              </a:ext>
            </a:extLst>
          </p:cNvPr>
          <p:cNvSpPr txBox="1"/>
          <p:nvPr/>
        </p:nvSpPr>
        <p:spPr>
          <a:xfrm>
            <a:off x="374220" y="2298534"/>
            <a:ext cx="11205568" cy="1569660"/>
          </a:xfrm>
          <a:prstGeom prst="rect">
            <a:avLst/>
          </a:prstGeom>
          <a:noFill/>
        </p:spPr>
        <p:txBody>
          <a:bodyPr wrap="none" rtlCol="0">
            <a:spAutoFit/>
          </a:bodyPr>
          <a:lstStyle/>
          <a:p>
            <a:r>
              <a:rPr lang="en-US" sz="3200" dirty="0"/>
              <a:t>  </a:t>
            </a:r>
            <a:r>
              <a:rPr lang="en-US" sz="3200" b="1" dirty="0"/>
              <a:t>This will make the first principles much more useful.</a:t>
            </a:r>
          </a:p>
          <a:p>
            <a:endParaRPr lang="en-US" sz="3200" b="1" dirty="0"/>
          </a:p>
          <a:p>
            <a:r>
              <a:rPr lang="en-US" sz="3200" b="1" dirty="0"/>
              <a:t>        Let us all work together to make this a reality!</a:t>
            </a:r>
          </a:p>
        </p:txBody>
      </p:sp>
    </p:spTree>
    <p:extLst>
      <p:ext uri="{BB962C8B-B14F-4D97-AF65-F5344CB8AC3E}">
        <p14:creationId xmlns:p14="http://schemas.microsoft.com/office/powerpoint/2010/main" val="30359206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2BF175-2A13-5B44-AA2F-09D2F30633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00" y="139700"/>
            <a:ext cx="9499600" cy="6578600"/>
          </a:xfrm>
          <a:prstGeom prst="rect">
            <a:avLst/>
          </a:prstGeom>
        </p:spPr>
      </p:pic>
    </p:spTree>
    <p:extLst>
      <p:ext uri="{BB962C8B-B14F-4D97-AF65-F5344CB8AC3E}">
        <p14:creationId xmlns:p14="http://schemas.microsoft.com/office/powerpoint/2010/main" val="115552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A4E4-93CB-E14E-8832-F0F5C0EBCB01}"/>
              </a:ext>
            </a:extLst>
          </p:cNvPr>
          <p:cNvSpPr>
            <a:spLocks noGrp="1"/>
          </p:cNvSpPr>
          <p:nvPr>
            <p:ph type="title"/>
          </p:nvPr>
        </p:nvSpPr>
        <p:spPr>
          <a:xfrm>
            <a:off x="398801" y="525080"/>
            <a:ext cx="9299028" cy="353667"/>
          </a:xfrm>
        </p:spPr>
        <p:txBody>
          <a:bodyPr/>
          <a:lstStyle/>
          <a:p>
            <a:r>
              <a:rPr lang="en-US" altLang="zh-CN" sz="3600" dirty="0">
                <a:solidFill>
                  <a:schemeClr val="bg2">
                    <a:lumMod val="25000"/>
                  </a:schemeClr>
                </a:solidFill>
                <a:latin typeface="+mn-lt"/>
                <a:ea typeface="+mn-ea"/>
                <a:cs typeface="+mn-ea"/>
                <a:sym typeface="+mn-lt"/>
              </a:rPr>
              <a:t>Other examples of “first principles”</a:t>
            </a:r>
          </a:p>
        </p:txBody>
      </p:sp>
      <p:sp>
        <p:nvSpPr>
          <p:cNvPr id="50" name="文本框 1"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E6636BC20180234D78A0072836F0B3B062B9B207100DDB20A0D98F39B16C2BA34B43BC38C168AB0122592F0838465CEB921921FAF1D0ABC11BBFC26B7F4E1ADA24FB2EADD526949754C728F767A2439F9FD0E9157C626057A81A5197EE01DCA8DD06229F4E3</a:t>
            </a:r>
          </a:p>
        </p:txBody>
      </p:sp>
      <p:sp>
        <p:nvSpPr>
          <p:cNvPr id="51" name="文本框 2"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E6636BC20180234D78A0072836F0B99012B9B2041CBB0BD0AED9843CB1E92B759B4BB3387161DB0A22092008384687EBAD09218A11D00BB11BBFC253752E1BD324F50EAD8127E48704882AE76E224046D963E4B175990FA048DEA195FADFAC88D9862B9F9E3</a:t>
            </a:r>
          </a:p>
        </p:txBody>
      </p:sp>
      <p:sp>
        <p:nvSpPr>
          <p:cNvPr id="52" name="文本框 3"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E6636BC20180234D78A0072836F0BE8092B9B20C1995FBB0AAD98B33B1032B25BB4EBB387163FB0F22C92E08384670EB2809215AC1D0FBA11BBFC2437A1E1FD724F5F8AD632564B7B4FF2ED7684240538A9CE0BE76481F81688BF19F28E95C98DFE620900E3</a:t>
            </a:r>
          </a:p>
        </p:txBody>
      </p:sp>
      <p:sp>
        <p:nvSpPr>
          <p:cNvPr id="53" name="文本框 4" hidden="1"/>
          <p:cNvSpPr txBox="1"/>
          <p:nvPr/>
        </p:nvSpPr>
        <p:spPr>
          <a:xfrm>
            <a:off x="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E6636BC20180234D78A0072836F0BC5042B9B2071914ABA0AFD98A36B1312BA09B46B338D169DB042219260838466CEBCA09217A11D0EBD11BBFC21D70AE1BD124F79CADC02084A7F49B2BF76E924D54EB27EF457D2D6E7658AE919C47F25C58DA8624926E3</a:t>
            </a:r>
          </a:p>
        </p:txBody>
      </p:sp>
      <p:sp>
        <p:nvSpPr>
          <p:cNvPr id="54" name="文本框 5"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E6636BC20180234D78A0072836F0B1F0B2B9B20C194F3BB0ADD98331B1C62B51CB43B838C16E8B0E22C92408C8468EEBE509210AC1D04BD11BBFC228762E2FD824FCBAAD1124B6E784AF2DE761024E5537DCE27771BF55E7D8EF319F2F7D5C28DEE626942E3</a:t>
            </a:r>
          </a:p>
        </p:txBody>
      </p:sp>
      <p:sp>
        <p:nvSpPr>
          <p:cNvPr id="55" name="文本框 6"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E6636BC20180234D78A0072836F0BEC032B9B20719E7ABD0A4D98930B1B12B712B41B8383169AB0722192908C8467AEB500921AA91D06BC11BBFC236721E20D524FF49AD4320F65744DB2EA767924C574BB3E271732605D208AA119547C05C28DCF62D9E0E3</a:t>
            </a:r>
          </a:p>
        </p:txBody>
      </p:sp>
      <p:sp>
        <p:nvSpPr>
          <p:cNvPr id="56" name="文本框 7" hidden="1"/>
          <p:cNvSpPr txBox="1"/>
          <p:nvPr/>
        </p:nvSpPr>
        <p:spPr>
          <a:xfrm>
            <a:off x="-150000" y="0"/>
            <a:ext cx="0" cy="0"/>
          </a:xfrm>
          <a:prstGeom prst="rect">
            <a:avLst/>
          </a:prstGeom>
          <a:solidFill>
            <a:srgbClr val="FFFFFF"/>
          </a:solidFill>
        </p:spPr>
        <p:txBody>
          <a:bodyPr rtlCol="0" anchor="t"/>
          <a:lstStyle/>
          <a:p>
            <a:pPr algn="l"/>
            <a:endParaRPr lang="en-US" sz="550">
              <a:cs typeface="+mn-ea"/>
              <a:sym typeface="+mn-lt"/>
            </a:endParaRPr>
          </a:p>
          <a:p>
            <a:pPr>
              <a:buClr>
                <a:srgbClr val="FFFFFF"/>
              </a:buClr>
            </a:pPr>
            <a:r>
              <a:rPr lang="en-US" sz="900">
                <a:solidFill>
                  <a:srgbClr val="FFFFFF"/>
                </a:solidFill>
                <a:cs typeface="+mn-ea"/>
                <a:sym typeface="+mn-lt"/>
              </a:rPr>
              <a:t>BBAAD9C20180234D78A0072836F0B1A012B9B20D18357B20A9D98935B19C2B819B43B638616E3B0322092408C8466AEB7709218AE1D0AB311BBFC27870AE29D324FED8AD7026A64734882DA76F0243E1DDD0E0737360352708E63197F3046C18D9B62B952E3</a:t>
            </a:r>
          </a:p>
        </p:txBody>
      </p:sp>
      <p:sp>
        <p:nvSpPr>
          <p:cNvPr id="13" name="矩形 12">
            <a:extLst>
              <a:ext uri="{FF2B5EF4-FFF2-40B4-BE49-F238E27FC236}">
                <a16:creationId xmlns:a16="http://schemas.microsoft.com/office/drawing/2014/main" id="{9D1F3996-A453-4691-BA25-22EC46B14814}"/>
              </a:ext>
            </a:extLst>
          </p:cNvPr>
          <p:cNvSpPr/>
          <p:nvPr/>
        </p:nvSpPr>
        <p:spPr>
          <a:xfrm>
            <a:off x="1319630" y="887633"/>
            <a:ext cx="9151724" cy="6573723"/>
          </a:xfrm>
          <a:prstGeom prst="rect">
            <a:avLst/>
          </a:prstGeom>
        </p:spPr>
        <p:txBody>
          <a:bodyPr wrap="square">
            <a:spAutoFit/>
          </a:bodyPr>
          <a:lstStyle/>
          <a:p>
            <a:pPr marL="457200" lvl="2">
              <a:lnSpc>
                <a:spcPct val="150000"/>
              </a:lnSpc>
              <a:spcAft>
                <a:spcPts val="600"/>
              </a:spcAft>
              <a:buClr>
                <a:schemeClr val="tx1"/>
              </a:buClr>
            </a:pPr>
            <a:r>
              <a:rPr lang="en-US" altLang="zh-CN" dirty="0">
                <a:cs typeface="+mn-ea"/>
                <a:sym typeface="+mn-lt"/>
              </a:rPr>
              <a:t> </a:t>
            </a:r>
          </a:p>
          <a:p>
            <a:pPr marL="685800" lvl="2" indent="-228600">
              <a:lnSpc>
                <a:spcPct val="150000"/>
              </a:lnSpc>
              <a:spcAft>
                <a:spcPts val="600"/>
              </a:spcAft>
              <a:buClr>
                <a:schemeClr val="tx1"/>
              </a:buClr>
              <a:buFont typeface="Wingdings" panose="05000000000000000000" pitchFamily="2" charset="2"/>
              <a:buChar char="Ø"/>
            </a:pPr>
            <a:r>
              <a:rPr lang="en-US" altLang="zh-CN" sz="2800" dirty="0">
                <a:cs typeface="+mn-ea"/>
                <a:sym typeface="+mn-lt"/>
              </a:rPr>
              <a:t> Euler equation in gas dynamics</a:t>
            </a:r>
          </a:p>
          <a:p>
            <a:pPr marL="685800" lvl="2" indent="-228600">
              <a:lnSpc>
                <a:spcPct val="150000"/>
              </a:lnSpc>
              <a:spcAft>
                <a:spcPts val="600"/>
              </a:spcAft>
              <a:buClr>
                <a:schemeClr val="tx1"/>
              </a:buClr>
              <a:buFont typeface="Wingdings" panose="05000000000000000000" pitchFamily="2" charset="2"/>
              <a:buChar char="Ø"/>
            </a:pPr>
            <a:r>
              <a:rPr lang="en-US" altLang="ja-JP" sz="2800" dirty="0">
                <a:cs typeface="+mn-ea"/>
                <a:sym typeface="+mn-lt"/>
              </a:rPr>
              <a:t> </a:t>
            </a:r>
            <a:r>
              <a:rPr lang="en-US" altLang="ja-JP" sz="2800" dirty="0" err="1">
                <a:cs typeface="+mn-ea"/>
                <a:sym typeface="+mn-lt"/>
              </a:rPr>
              <a:t>Navier</a:t>
            </a:r>
            <a:r>
              <a:rPr lang="en-US" altLang="ja-JP" sz="2800" dirty="0">
                <a:cs typeface="+mn-ea"/>
                <a:sym typeface="+mn-lt"/>
              </a:rPr>
              <a:t>-Stokes equation in fluid mechanics</a:t>
            </a:r>
          </a:p>
          <a:p>
            <a:pPr marL="685800" lvl="2" indent="-228600">
              <a:lnSpc>
                <a:spcPct val="150000"/>
              </a:lnSpc>
              <a:spcAft>
                <a:spcPts val="600"/>
              </a:spcAft>
              <a:buClr>
                <a:schemeClr val="tx1"/>
              </a:buClr>
              <a:buFont typeface="Wingdings" panose="05000000000000000000" pitchFamily="2" charset="2"/>
              <a:buChar char="Ø"/>
            </a:pPr>
            <a:r>
              <a:rPr lang="en-US" altLang="zh-CN" sz="2800" dirty="0">
                <a:cs typeface="+mn-ea"/>
                <a:sym typeface="+mn-lt"/>
              </a:rPr>
              <a:t> Lame equation in elasticity theory</a:t>
            </a:r>
          </a:p>
          <a:p>
            <a:pPr marL="685800" lvl="2" indent="-228600">
              <a:lnSpc>
                <a:spcPct val="150000"/>
              </a:lnSpc>
              <a:spcAft>
                <a:spcPts val="600"/>
              </a:spcAft>
              <a:buClr>
                <a:schemeClr val="tx1"/>
              </a:buClr>
              <a:buFont typeface="Wingdings" panose="05000000000000000000" pitchFamily="2" charset="2"/>
              <a:buChar char="Ø"/>
            </a:pPr>
            <a:r>
              <a:rPr lang="en-US" altLang="zh-CN" sz="2800" dirty="0">
                <a:cs typeface="+mn-ea"/>
                <a:sym typeface="+mn-lt"/>
              </a:rPr>
              <a:t> Maxwell equations in electromagnetism</a:t>
            </a:r>
          </a:p>
          <a:p>
            <a:pPr lvl="2">
              <a:lnSpc>
                <a:spcPct val="120000"/>
              </a:lnSpc>
              <a:spcAft>
                <a:spcPts val="600"/>
              </a:spcAft>
              <a:buClr>
                <a:schemeClr val="tx1"/>
              </a:buClr>
            </a:pPr>
            <a:endParaRPr lang="en-US" altLang="ja-JP" sz="2800" dirty="0">
              <a:cs typeface="+mn-ea"/>
              <a:sym typeface="+mn-lt"/>
            </a:endParaRPr>
          </a:p>
          <a:p>
            <a:pPr lvl="2">
              <a:lnSpc>
                <a:spcPct val="120000"/>
              </a:lnSpc>
              <a:spcAft>
                <a:spcPts val="600"/>
              </a:spcAft>
              <a:buClr>
                <a:schemeClr val="tx1"/>
              </a:buClr>
            </a:pPr>
            <a:r>
              <a:rPr lang="en-US" altLang="ja-JP" sz="3200" b="1" dirty="0">
                <a:cs typeface="+mn-ea"/>
                <a:sym typeface="+mn-lt"/>
              </a:rPr>
              <a:t>Science problems are reduced to math (differential equation) problems!</a:t>
            </a:r>
          </a:p>
          <a:p>
            <a:pPr lvl="2">
              <a:lnSpc>
                <a:spcPct val="120000"/>
              </a:lnSpc>
              <a:spcAft>
                <a:spcPts val="600"/>
              </a:spcAft>
              <a:buClr>
                <a:schemeClr val="tx1"/>
              </a:buClr>
            </a:pPr>
            <a:endParaRPr lang="en-US" altLang="zh-CN" sz="1400" dirty="0">
              <a:cs typeface="+mn-ea"/>
              <a:sym typeface="+mn-lt"/>
            </a:endParaRPr>
          </a:p>
          <a:p>
            <a:pPr lvl="2">
              <a:lnSpc>
                <a:spcPct val="120000"/>
              </a:lnSpc>
              <a:spcAft>
                <a:spcPts val="600"/>
              </a:spcAft>
              <a:buClr>
                <a:schemeClr val="tx1"/>
              </a:buClr>
            </a:pPr>
            <a:endParaRPr lang="en-US" altLang="zh-CN" sz="1400" dirty="0">
              <a:cs typeface="+mn-ea"/>
              <a:sym typeface="+mn-lt"/>
            </a:endParaRPr>
          </a:p>
          <a:p>
            <a:pPr lvl="1">
              <a:lnSpc>
                <a:spcPct val="120000"/>
              </a:lnSpc>
              <a:spcAft>
                <a:spcPts val="600"/>
              </a:spcAft>
              <a:buClr>
                <a:schemeClr val="tx1"/>
              </a:buClr>
            </a:pPr>
            <a:endParaRPr lang="en-US" altLang="zh-CN" sz="1400" dirty="0">
              <a:cs typeface="+mn-ea"/>
              <a:sym typeface="+mn-lt"/>
            </a:endParaRPr>
          </a:p>
          <a:p>
            <a:pPr lvl="1" indent="-228600">
              <a:lnSpc>
                <a:spcPct val="120000"/>
              </a:lnSpc>
              <a:spcAft>
                <a:spcPts val="600"/>
              </a:spcAft>
              <a:buClr>
                <a:schemeClr val="tx1"/>
              </a:buClr>
              <a:buFont typeface="Wingdings" panose="05000000000000000000" pitchFamily="2" charset="2"/>
              <a:buChar char="Ø"/>
            </a:pPr>
            <a:endParaRPr lang="en-US" altLang="zh-CN" sz="1400" dirty="0">
              <a:cs typeface="+mn-ea"/>
              <a:sym typeface="+mn-lt"/>
            </a:endParaRPr>
          </a:p>
        </p:txBody>
      </p:sp>
    </p:spTree>
    <p:extLst>
      <p:ext uri="{BB962C8B-B14F-4D97-AF65-F5344CB8AC3E}">
        <p14:creationId xmlns:p14="http://schemas.microsoft.com/office/powerpoint/2010/main" val="4181693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7F939E0F-1255-4684-B4FF-F4ACC66B6E5D}"/>
              </a:ext>
            </a:extLst>
          </p:cNvPr>
          <p:cNvSpPr/>
          <p:nvPr/>
        </p:nvSpPr>
        <p:spPr>
          <a:xfrm>
            <a:off x="475478" y="172304"/>
            <a:ext cx="9696646" cy="584775"/>
          </a:xfrm>
          <a:prstGeom prst="rect">
            <a:avLst/>
          </a:prstGeom>
        </p:spPr>
        <p:txBody>
          <a:bodyPr wrap="square">
            <a:spAutoFit/>
          </a:bodyPr>
          <a:lstStyle/>
          <a:p>
            <a:r>
              <a:rPr lang="en-US" altLang="zh-CN" sz="3200" b="1" dirty="0">
                <a:cs typeface="+mn-ea"/>
                <a:sym typeface="+mn-lt"/>
              </a:rPr>
              <a:t>The</a:t>
            </a:r>
            <a:r>
              <a:rPr lang="zh-CN" altLang="en-US" sz="3200" b="1" dirty="0">
                <a:cs typeface="+mn-ea"/>
                <a:sym typeface="+mn-lt"/>
              </a:rPr>
              <a:t> </a:t>
            </a:r>
            <a:r>
              <a:rPr lang="en-US" altLang="zh-CN" sz="3200" b="1" dirty="0">
                <a:cs typeface="+mn-ea"/>
                <a:sym typeface="+mn-lt"/>
              </a:rPr>
              <a:t>hierarchy of physical models   </a:t>
            </a:r>
            <a:endParaRPr lang="zh-CN" altLang="en-US" sz="3200" b="1" dirty="0">
              <a:cs typeface="+mn-ea"/>
              <a:sym typeface="+mn-lt"/>
            </a:endParaRPr>
          </a:p>
        </p:txBody>
      </p:sp>
      <p:pic>
        <p:nvPicPr>
          <p:cNvPr id="7" name="Picture 6">
            <a:extLst>
              <a:ext uri="{FF2B5EF4-FFF2-40B4-BE49-F238E27FC236}">
                <a16:creationId xmlns:a16="http://schemas.microsoft.com/office/drawing/2014/main" id="{C31B3315-EF41-694B-828A-1ADE3107A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697" y="972206"/>
            <a:ext cx="10024831" cy="5566006"/>
          </a:xfrm>
          <a:prstGeom prst="rect">
            <a:avLst/>
          </a:prstGeom>
        </p:spPr>
      </p:pic>
    </p:spTree>
    <p:extLst>
      <p:ext uri="{BB962C8B-B14F-4D97-AF65-F5344CB8AC3E}">
        <p14:creationId xmlns:p14="http://schemas.microsoft.com/office/powerpoint/2010/main" val="4157400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323449-E96C-F340-94C6-B27E61A3ACD6}"/>
              </a:ext>
            </a:extLst>
          </p:cNvPr>
          <p:cNvSpPr txBox="1"/>
          <p:nvPr/>
        </p:nvSpPr>
        <p:spPr>
          <a:xfrm>
            <a:off x="781665" y="870156"/>
            <a:ext cx="6286977" cy="769441"/>
          </a:xfrm>
          <a:prstGeom prst="rect">
            <a:avLst/>
          </a:prstGeom>
          <a:noFill/>
        </p:spPr>
        <p:txBody>
          <a:bodyPr wrap="none" rtlCol="0">
            <a:spAutoFit/>
          </a:bodyPr>
          <a:lstStyle/>
          <a:p>
            <a:r>
              <a:rPr lang="en-US" sz="4400" b="1" dirty="0"/>
              <a:t>Two basic difficulties:</a:t>
            </a:r>
          </a:p>
        </p:txBody>
      </p:sp>
      <p:sp>
        <p:nvSpPr>
          <p:cNvPr id="3" name="TextBox 2">
            <a:extLst>
              <a:ext uri="{FF2B5EF4-FFF2-40B4-BE49-F238E27FC236}">
                <a16:creationId xmlns:a16="http://schemas.microsoft.com/office/drawing/2014/main" id="{CFCD3656-BB5A-BB42-B7EA-468EAC28CCCE}"/>
              </a:ext>
            </a:extLst>
          </p:cNvPr>
          <p:cNvSpPr txBox="1"/>
          <p:nvPr/>
        </p:nvSpPr>
        <p:spPr>
          <a:xfrm>
            <a:off x="1371108" y="1824616"/>
            <a:ext cx="9689691" cy="4524315"/>
          </a:xfrm>
          <a:prstGeom prst="rect">
            <a:avLst/>
          </a:prstGeom>
          <a:noFill/>
        </p:spPr>
        <p:txBody>
          <a:bodyPr wrap="square" rtlCol="0">
            <a:spAutoFit/>
          </a:bodyPr>
          <a:lstStyle/>
          <a:p>
            <a:pPr marL="571500" indent="-571500">
              <a:buFont typeface="Wingdings" pitchFamily="2" charset="2"/>
              <a:buChar char="Ø"/>
            </a:pPr>
            <a:r>
              <a:rPr lang="en-US" sz="3600" dirty="0"/>
              <a:t>Accurate “constitutive equations”</a:t>
            </a:r>
          </a:p>
          <a:p>
            <a:pPr marL="571500" indent="-571500">
              <a:buFont typeface="Wingdings" pitchFamily="2" charset="2"/>
              <a:buChar char="Ø"/>
            </a:pPr>
            <a:endParaRPr lang="en-US" sz="3600" dirty="0"/>
          </a:p>
          <a:p>
            <a:r>
              <a:rPr lang="en-US" sz="3600" dirty="0"/>
              <a:t>e.g. equation of state for gases:  p=p (V, T)</a:t>
            </a:r>
          </a:p>
          <a:p>
            <a:endParaRPr lang="en-US" sz="3600" dirty="0"/>
          </a:p>
          <a:p>
            <a:pPr marL="571500" indent="-571500">
              <a:buFont typeface="Wingdings" pitchFamily="2" charset="2"/>
              <a:buChar char="Ø"/>
            </a:pPr>
            <a:r>
              <a:rPr lang="en-US" sz="3600" dirty="0"/>
              <a:t>Efficient algorithms</a:t>
            </a:r>
          </a:p>
          <a:p>
            <a:pPr marL="571500" indent="-571500">
              <a:buFont typeface="Wingdings" pitchFamily="2" charset="2"/>
              <a:buChar char="Ø"/>
            </a:pPr>
            <a:endParaRPr lang="en-US" sz="3600" dirty="0"/>
          </a:p>
          <a:p>
            <a:r>
              <a:rPr lang="en-US" sz="3600" b="1" dirty="0"/>
              <a:t>First principles are deep but hard to use for practical problems</a:t>
            </a:r>
          </a:p>
        </p:txBody>
      </p:sp>
    </p:spTree>
    <p:extLst>
      <p:ext uri="{BB962C8B-B14F-4D97-AF65-F5344CB8AC3E}">
        <p14:creationId xmlns:p14="http://schemas.microsoft.com/office/powerpoint/2010/main" val="3766030932"/>
      </p:ext>
    </p:extLst>
  </p:cSld>
  <p:clrMapOvr>
    <a:masterClrMapping/>
  </p:clrMapOvr>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sud222y">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45070</TotalTime>
  <Words>2998</Words>
  <Application>Microsoft Macintosh PowerPoint</Application>
  <PresentationFormat>Widescreen</PresentationFormat>
  <Paragraphs>664</Paragraphs>
  <Slides>66</Slides>
  <Notes>14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66</vt:i4>
      </vt:variant>
    </vt:vector>
  </HeadingPairs>
  <TitlesOfParts>
    <vt:vector size="79" baseType="lpstr">
      <vt:lpstr>等线</vt:lpstr>
      <vt:lpstr>FZLanTingHei-M-GBK</vt:lpstr>
      <vt:lpstr>微软雅黑</vt:lpstr>
      <vt:lpstr>微软雅黑</vt:lpstr>
      <vt:lpstr>黑体</vt:lpstr>
      <vt:lpstr>楷体</vt:lpstr>
      <vt:lpstr>Arial</vt:lpstr>
      <vt:lpstr>Calibri</vt:lpstr>
      <vt:lpstr>Cambria Math</vt:lpstr>
      <vt:lpstr>Courier New</vt:lpstr>
      <vt:lpstr>Times New Roman</vt:lpstr>
      <vt:lpstr>Wingdings</vt:lpstr>
      <vt:lpstr>1_Office 主题​​</vt:lpstr>
      <vt:lpstr>PowerPoint Presentation</vt:lpstr>
      <vt:lpstr>PowerPoint Presentation</vt:lpstr>
      <vt:lpstr>The Keplerian Paradigm: Data driven</vt:lpstr>
      <vt:lpstr>PowerPoint Presentation</vt:lpstr>
      <vt:lpstr>The Newtonian Paradigm: First Principle Driven</vt:lpstr>
      <vt:lpstr>The task of seeking first principles was basically accomplished after establishing quantum mechanics !</vt:lpstr>
      <vt:lpstr>Other examples of “first principles”</vt:lpstr>
      <vt:lpstr>PowerPoint Presentation</vt:lpstr>
      <vt:lpstr>PowerPoint Presentation</vt:lpstr>
      <vt:lpstr>First breakthrough (1950s):  von Neumann</vt:lpstr>
      <vt:lpstr>Many problems are largely solved：</vt:lpstr>
      <vt:lpstr>This is now part of the foundation of modern technology</vt:lpstr>
      <vt:lpstr>There are still many unsolved problems</vt:lpstr>
      <vt:lpstr>What are the difficulties？</vt:lpstr>
      <vt:lpstr>Curse of Dimensionality (CoD)！</vt:lpstr>
      <vt:lpstr>PowerPoint Presentation</vt:lpstr>
      <vt:lpstr>Image recognition: Cifar 10</vt:lpstr>
      <vt:lpstr>Generative models:</vt:lpstr>
      <vt:lpstr>AlphaGo:</vt:lpstr>
      <vt:lpstr>In essence, what is done here is to solve some standard mathematical problems.</vt:lpstr>
      <vt:lpstr>Neural networks are just a class of special functions</vt:lpstr>
      <vt:lpstr>PowerPoint Presentation</vt:lpstr>
      <vt:lpstr>A new era:    Machine learning-based algorithms for                 scientific computing</vt:lpstr>
      <vt:lpstr>PowerPoint Presentation</vt:lpstr>
      <vt:lpstr>PowerPoint Presentation</vt:lpstr>
      <vt:lpstr>PowerPoint Presentation</vt:lpstr>
      <vt:lpstr>PowerPoint Presentation</vt:lpstr>
      <vt:lpstr>PowerPoint Presentation</vt:lpstr>
      <vt:lpstr>PowerPoint Presentation</vt:lpstr>
      <vt:lpstr>The ELT  Algorithm (Zhang, Wang, E(2018)) </vt:lpstr>
      <vt:lpstr>The ELT  algorithm: An example</vt:lpstr>
      <vt:lpstr>PowerPoint Presentation</vt:lpstr>
      <vt:lpstr>PowerPoint Presentation</vt:lpstr>
      <vt:lpstr>The DP model and DeePMD has now become a standard tool in molecular modeling</vt:lpstr>
      <vt:lpstr>DeePMD-kit</vt:lpstr>
      <vt:lpstr>PowerPoint Presentation</vt:lpstr>
      <vt:lpstr>PowerPoint Presentation</vt:lpstr>
      <vt:lpstr>PowerPoint Presentation</vt:lpstr>
      <vt:lpstr>PowerPoint Presentation</vt:lpstr>
      <vt:lpstr>Examples of mesoscale phenomena </vt:lpstr>
      <vt:lpstr>PowerPoint Presentation</vt:lpstr>
      <vt:lpstr>Mori-Zwanzig formalism for coarse-grained dynamics</vt:lpstr>
      <vt:lpstr>General but not very useful</vt:lpstr>
      <vt:lpstr>Ab initio generalized Langevin equation (AIGLE)</vt:lpstr>
      <vt:lpstr>PowerPoint Presentation</vt:lpstr>
      <vt:lpstr>A quick test: 1D Harmonic Chain</vt:lpstr>
      <vt:lpstr>PowerPoint Presentation</vt:lpstr>
      <vt:lpstr>PowerPoint Presentation</vt:lpstr>
      <vt:lpstr>AIGLE modeling of 180o domain wall dynamics  </vt:lpstr>
      <vt:lpstr>AIGLE modeling of domain wall dynamics </vt:lpstr>
      <vt:lpstr>AIGLE modeling of hysteresis loops </vt:lpstr>
      <vt:lpstr>PowerPoint Presentation</vt:lpstr>
      <vt:lpstr>Example: polymers in a solvent</vt:lpstr>
      <vt:lpstr>ML-based models (H. Lei et al (2020))</vt:lpstr>
      <vt:lpstr>ML-based models (H. Lei et al (2020))</vt:lpstr>
      <vt:lpstr>ML-based models</vt:lpstr>
      <vt:lpstr>These models are interpretable:</vt:lpstr>
      <vt:lpstr>Example: Dumbbell suspension</vt:lpstr>
      <vt:lpstr>Example: Suspensions of multi-bead molecules</vt:lpstr>
      <vt:lpstr>Taylor Vortex flow</vt:lpstr>
      <vt:lpstr>Difficulty: Training data</vt:lpstr>
      <vt:lpstr>Summary</vt:lpstr>
      <vt:lpstr>The major remaining obstacles: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zhangyi</dc:creator>
  <cp:lastModifiedBy>Microsoft Office User</cp:lastModifiedBy>
  <cp:revision>840</cp:revision>
  <cp:lastPrinted>2017-12-07T04:20:00Z</cp:lastPrinted>
  <dcterms:created xsi:type="dcterms:W3CDTF">2017-11-03T09:10:00Z</dcterms:created>
  <dcterms:modified xsi:type="dcterms:W3CDTF">2022-12-02T13:35:59Z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2052-10.1.0.7346</vt:lpwstr>
  </property>
</Properties>
</file>