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4" r:id="rId9"/>
    <p:sldId id="263" r:id="rId10"/>
    <p:sldId id="264" r:id="rId11"/>
    <p:sldId id="278" r:id="rId12"/>
    <p:sldId id="279" r:id="rId13"/>
    <p:sldId id="275" r:id="rId14"/>
    <p:sldId id="269" r:id="rId15"/>
    <p:sldId id="270" r:id="rId16"/>
    <p:sldId id="271" r:id="rId17"/>
    <p:sldId id="276" r:id="rId18"/>
    <p:sldId id="277" r:id="rId19"/>
    <p:sldId id="28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7" autoAdjust="0"/>
  </p:normalViewPr>
  <p:slideViewPr>
    <p:cSldViewPr snapToGrid="0">
      <p:cViewPr varScale="1">
        <p:scale>
          <a:sx n="35" d="100"/>
          <a:sy n="35" d="100"/>
        </p:scale>
        <p:origin x="-78" y="-210"/>
      </p:cViewPr>
      <p:guideLst>
        <p:guide orient="horz" pos="2160"/>
        <p:guide pos="2880"/>
      </p:guideLst>
    </p:cSldViewPr>
  </p:slideViewPr>
  <p:outlineViewPr>
    <p:cViewPr>
      <p:scale>
        <a:sx n="33" d="100"/>
        <a:sy n="33" d="100"/>
      </p:scale>
      <p:origin x="0" y="196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zh-CN" altLang="zh-CN"/>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zh-CN" altLang="zh-CN"/>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1267FB3B-10E9-4DEB-9B76-5AEAF96E0453}" type="slidenum">
              <a:rPr lang="en-US" altLang="zh-CN"/>
              <a:pPr>
                <a:defRPr/>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zh-CN" altLang="zh-CN"/>
          </a:p>
        </p:txBody>
      </p:sp>
      <p:sp>
        <p:nvSpPr>
          <p:cNvPr id="5" name="Footer Placeholder 2"/>
          <p:cNvSpPr>
            <a:spLocks noGrp="1"/>
          </p:cNvSpPr>
          <p:nvPr>
            <p:ph type="ftr" sz="quarter" idx="11"/>
          </p:nvPr>
        </p:nvSpPr>
        <p:spPr/>
        <p:txBody>
          <a:bodyPr/>
          <a:lstStyle>
            <a:lvl1pPr>
              <a:defRPr/>
            </a:lvl1pPr>
          </a:lstStyle>
          <a:p>
            <a:pPr>
              <a:defRPr/>
            </a:pPr>
            <a:endParaRPr lang="zh-CN" altLang="zh-CN"/>
          </a:p>
        </p:txBody>
      </p:sp>
      <p:sp>
        <p:nvSpPr>
          <p:cNvPr id="6" name="Slide Number Placeholder 22"/>
          <p:cNvSpPr>
            <a:spLocks noGrp="1"/>
          </p:cNvSpPr>
          <p:nvPr>
            <p:ph type="sldNum" sz="quarter" idx="12"/>
          </p:nvPr>
        </p:nvSpPr>
        <p:spPr/>
        <p:txBody>
          <a:bodyPr/>
          <a:lstStyle>
            <a:lvl1pPr>
              <a:defRPr/>
            </a:lvl1pPr>
          </a:lstStyle>
          <a:p>
            <a:pPr>
              <a:defRPr/>
            </a:pPr>
            <a:fld id="{F5C0CE33-A6B1-4A3F-A4CC-35947A262200}"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zh-CN" altLang="zh-CN"/>
          </a:p>
        </p:txBody>
      </p:sp>
      <p:sp>
        <p:nvSpPr>
          <p:cNvPr id="5" name="Footer Placeholder 2"/>
          <p:cNvSpPr>
            <a:spLocks noGrp="1"/>
          </p:cNvSpPr>
          <p:nvPr>
            <p:ph type="ftr" sz="quarter" idx="11"/>
          </p:nvPr>
        </p:nvSpPr>
        <p:spPr/>
        <p:txBody>
          <a:bodyPr/>
          <a:lstStyle>
            <a:lvl1pPr>
              <a:defRPr/>
            </a:lvl1pPr>
          </a:lstStyle>
          <a:p>
            <a:pPr>
              <a:defRPr/>
            </a:pPr>
            <a:endParaRPr lang="zh-CN" altLang="zh-CN"/>
          </a:p>
        </p:txBody>
      </p:sp>
      <p:sp>
        <p:nvSpPr>
          <p:cNvPr id="6" name="Slide Number Placeholder 22"/>
          <p:cNvSpPr>
            <a:spLocks noGrp="1"/>
          </p:cNvSpPr>
          <p:nvPr>
            <p:ph type="sldNum" sz="quarter" idx="12"/>
          </p:nvPr>
        </p:nvSpPr>
        <p:spPr/>
        <p:txBody>
          <a:bodyPr/>
          <a:lstStyle>
            <a:lvl1pPr>
              <a:defRPr/>
            </a:lvl1pPr>
          </a:lstStyle>
          <a:p>
            <a:pPr>
              <a:defRPr/>
            </a:pPr>
            <a:fld id="{EB01A9F4-392E-4911-BEEE-420D3FD361CF}"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zh-CN" altLang="zh-CN"/>
          </a:p>
        </p:txBody>
      </p:sp>
      <p:sp>
        <p:nvSpPr>
          <p:cNvPr id="5" name="Footer Placeholder 2"/>
          <p:cNvSpPr>
            <a:spLocks noGrp="1"/>
          </p:cNvSpPr>
          <p:nvPr>
            <p:ph type="ftr" sz="quarter" idx="11"/>
          </p:nvPr>
        </p:nvSpPr>
        <p:spPr/>
        <p:txBody>
          <a:bodyPr/>
          <a:lstStyle>
            <a:lvl1pPr>
              <a:defRPr/>
            </a:lvl1pPr>
          </a:lstStyle>
          <a:p>
            <a:pPr>
              <a:defRPr/>
            </a:pPr>
            <a:endParaRPr lang="zh-CN" altLang="zh-CN"/>
          </a:p>
        </p:txBody>
      </p:sp>
      <p:sp>
        <p:nvSpPr>
          <p:cNvPr id="6" name="Slide Number Placeholder 22"/>
          <p:cNvSpPr>
            <a:spLocks noGrp="1"/>
          </p:cNvSpPr>
          <p:nvPr>
            <p:ph type="sldNum" sz="quarter" idx="12"/>
          </p:nvPr>
        </p:nvSpPr>
        <p:spPr/>
        <p:txBody>
          <a:bodyPr/>
          <a:lstStyle>
            <a:lvl1pPr>
              <a:defRPr/>
            </a:lvl1pPr>
          </a:lstStyle>
          <a:p>
            <a:pPr>
              <a:defRPr/>
            </a:pPr>
            <a:fld id="{B2C5682B-D215-4410-B5E1-21D981455A22}"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zh-CN" altLang="zh-CN"/>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zh-CN" altLang="zh-CN"/>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FF74B576-582F-4F3B-B022-ACF691DC3E5A}" type="slidenum">
              <a:rPr lang="en-US" altLang="zh-CN"/>
              <a:pPr>
                <a:defRPr/>
              </a:pPr>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zh-CN" altLang="zh-CN"/>
          </a:p>
        </p:txBody>
      </p:sp>
      <p:sp>
        <p:nvSpPr>
          <p:cNvPr id="6" name="Footer Placeholder 2"/>
          <p:cNvSpPr>
            <a:spLocks noGrp="1"/>
          </p:cNvSpPr>
          <p:nvPr>
            <p:ph type="ftr" sz="quarter" idx="11"/>
          </p:nvPr>
        </p:nvSpPr>
        <p:spPr/>
        <p:txBody>
          <a:bodyPr/>
          <a:lstStyle>
            <a:lvl1pPr>
              <a:defRPr/>
            </a:lvl1pPr>
          </a:lstStyle>
          <a:p>
            <a:pPr>
              <a:defRPr/>
            </a:pPr>
            <a:endParaRPr lang="zh-CN" altLang="zh-CN"/>
          </a:p>
        </p:txBody>
      </p:sp>
      <p:sp>
        <p:nvSpPr>
          <p:cNvPr id="7" name="Slide Number Placeholder 22"/>
          <p:cNvSpPr>
            <a:spLocks noGrp="1"/>
          </p:cNvSpPr>
          <p:nvPr>
            <p:ph type="sldNum" sz="quarter" idx="12"/>
          </p:nvPr>
        </p:nvSpPr>
        <p:spPr/>
        <p:txBody>
          <a:bodyPr/>
          <a:lstStyle>
            <a:lvl1pPr>
              <a:defRPr/>
            </a:lvl1pPr>
          </a:lstStyle>
          <a:p>
            <a:pPr>
              <a:defRPr/>
            </a:pPr>
            <a:fld id="{DC76C39A-B0E3-418C-8E94-9A8BBFF57D6C}"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zh-CN" altLang="zh-CN"/>
          </a:p>
        </p:txBody>
      </p:sp>
      <p:sp>
        <p:nvSpPr>
          <p:cNvPr id="8" name="Footer Placeholder 2"/>
          <p:cNvSpPr>
            <a:spLocks noGrp="1"/>
          </p:cNvSpPr>
          <p:nvPr>
            <p:ph type="ftr" sz="quarter" idx="11"/>
          </p:nvPr>
        </p:nvSpPr>
        <p:spPr/>
        <p:txBody>
          <a:bodyPr/>
          <a:lstStyle>
            <a:lvl1pPr>
              <a:defRPr/>
            </a:lvl1pPr>
          </a:lstStyle>
          <a:p>
            <a:pPr>
              <a:defRPr/>
            </a:pPr>
            <a:endParaRPr lang="zh-CN" altLang="zh-CN"/>
          </a:p>
        </p:txBody>
      </p:sp>
      <p:sp>
        <p:nvSpPr>
          <p:cNvPr id="9" name="Slide Number Placeholder 22"/>
          <p:cNvSpPr>
            <a:spLocks noGrp="1"/>
          </p:cNvSpPr>
          <p:nvPr>
            <p:ph type="sldNum" sz="quarter" idx="12"/>
          </p:nvPr>
        </p:nvSpPr>
        <p:spPr/>
        <p:txBody>
          <a:bodyPr/>
          <a:lstStyle>
            <a:lvl1pPr>
              <a:defRPr/>
            </a:lvl1pPr>
          </a:lstStyle>
          <a:p>
            <a:pPr>
              <a:defRPr/>
            </a:pPr>
            <a:fld id="{B137FAEF-F00F-492C-9539-74AF4E6411C4}"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zh-CN" altLang="zh-CN"/>
          </a:p>
        </p:txBody>
      </p:sp>
      <p:sp>
        <p:nvSpPr>
          <p:cNvPr id="4" name="Footer Placeholder 2"/>
          <p:cNvSpPr>
            <a:spLocks noGrp="1"/>
          </p:cNvSpPr>
          <p:nvPr>
            <p:ph type="ftr" sz="quarter" idx="11"/>
          </p:nvPr>
        </p:nvSpPr>
        <p:spPr/>
        <p:txBody>
          <a:bodyPr/>
          <a:lstStyle>
            <a:lvl1pPr>
              <a:defRPr/>
            </a:lvl1pPr>
          </a:lstStyle>
          <a:p>
            <a:pPr>
              <a:defRPr/>
            </a:pPr>
            <a:endParaRPr lang="zh-CN" altLang="zh-CN"/>
          </a:p>
        </p:txBody>
      </p:sp>
      <p:sp>
        <p:nvSpPr>
          <p:cNvPr id="5" name="Slide Number Placeholder 22"/>
          <p:cNvSpPr>
            <a:spLocks noGrp="1"/>
          </p:cNvSpPr>
          <p:nvPr>
            <p:ph type="sldNum" sz="quarter" idx="12"/>
          </p:nvPr>
        </p:nvSpPr>
        <p:spPr/>
        <p:txBody>
          <a:bodyPr/>
          <a:lstStyle>
            <a:lvl1pPr>
              <a:defRPr/>
            </a:lvl1pPr>
          </a:lstStyle>
          <a:p>
            <a:pPr>
              <a:defRPr/>
            </a:pPr>
            <a:fld id="{F8FEDCB2-5312-4CB1-8387-DE9FBE4CFD8A}"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zh-CN" altLang="zh-CN"/>
          </a:p>
        </p:txBody>
      </p:sp>
      <p:sp>
        <p:nvSpPr>
          <p:cNvPr id="3" name="Footer Placeholder 2"/>
          <p:cNvSpPr>
            <a:spLocks noGrp="1"/>
          </p:cNvSpPr>
          <p:nvPr>
            <p:ph type="ftr" sz="quarter" idx="11"/>
          </p:nvPr>
        </p:nvSpPr>
        <p:spPr/>
        <p:txBody>
          <a:bodyPr/>
          <a:lstStyle>
            <a:lvl1pPr>
              <a:defRPr/>
            </a:lvl1pPr>
          </a:lstStyle>
          <a:p>
            <a:pPr>
              <a:defRPr/>
            </a:pPr>
            <a:endParaRPr lang="zh-CN" altLang="zh-CN"/>
          </a:p>
        </p:txBody>
      </p:sp>
      <p:sp>
        <p:nvSpPr>
          <p:cNvPr id="4" name="Slide Number Placeholder 22"/>
          <p:cNvSpPr>
            <a:spLocks noGrp="1"/>
          </p:cNvSpPr>
          <p:nvPr>
            <p:ph type="sldNum" sz="quarter" idx="12"/>
          </p:nvPr>
        </p:nvSpPr>
        <p:spPr/>
        <p:txBody>
          <a:bodyPr/>
          <a:lstStyle>
            <a:lvl1pPr>
              <a:defRPr/>
            </a:lvl1pPr>
          </a:lstStyle>
          <a:p>
            <a:pPr>
              <a:defRPr/>
            </a:pPr>
            <a:fld id="{F0414FED-C52C-482A-8D6B-270DB10D8EBA}"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a:lstStyle>
            <a:lvl1pPr>
              <a:defRPr/>
            </a:lvl1pPr>
          </a:lstStyle>
          <a:p>
            <a:pPr>
              <a:defRPr/>
            </a:pPr>
            <a:endParaRPr lang="zh-CN" altLang="zh-CN"/>
          </a:p>
        </p:txBody>
      </p:sp>
      <p:sp>
        <p:nvSpPr>
          <p:cNvPr id="13" name="Slide Number Placeholder 21"/>
          <p:cNvSpPr>
            <a:spLocks noGrp="1"/>
          </p:cNvSpPr>
          <p:nvPr>
            <p:ph type="sldNum" sz="quarter" idx="11"/>
          </p:nvPr>
        </p:nvSpPr>
        <p:spPr/>
        <p:txBody>
          <a:bodyPr/>
          <a:lstStyle>
            <a:lvl1pPr>
              <a:defRPr/>
            </a:lvl1pPr>
          </a:lstStyle>
          <a:p>
            <a:pPr>
              <a:defRPr/>
            </a:pPr>
            <a:fld id="{86602E64-04A3-47E1-91AD-AEC3369D894A}" type="slidenum">
              <a:rPr lang="en-US" altLang="zh-CN"/>
              <a:pPr>
                <a:defRPr/>
              </a:pPr>
              <a:t>‹#›</a:t>
            </a:fld>
            <a:endParaRPr lang="en-US" altLang="zh-CN"/>
          </a:p>
        </p:txBody>
      </p:sp>
      <p:sp>
        <p:nvSpPr>
          <p:cNvPr id="14" name="Footer Placeholder 22"/>
          <p:cNvSpPr>
            <a:spLocks noGrp="1"/>
          </p:cNvSpPr>
          <p:nvPr>
            <p:ph type="ftr" sz="quarter" idx="12"/>
          </p:nvPr>
        </p:nvSpPr>
        <p:spPr/>
        <p:txBody>
          <a:bodyPr/>
          <a:lstStyle>
            <a:lvl1pPr>
              <a:defRPr/>
            </a:lvl1pPr>
          </a:lstStyle>
          <a:p>
            <a:pPr>
              <a:defRPr/>
            </a:pPr>
            <a:endParaRPr lang="zh-CN"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a:lstStyle>
            <a:lvl1pPr>
              <a:defRPr/>
            </a:lvl1pPr>
          </a:lstStyle>
          <a:p>
            <a:pPr>
              <a:defRPr/>
            </a:pPr>
            <a:endParaRPr lang="zh-CN" altLang="zh-CN"/>
          </a:p>
        </p:txBody>
      </p:sp>
      <p:sp>
        <p:nvSpPr>
          <p:cNvPr id="13" name="Slide Number Placeholder 17"/>
          <p:cNvSpPr>
            <a:spLocks noGrp="1"/>
          </p:cNvSpPr>
          <p:nvPr>
            <p:ph type="sldNum" sz="quarter" idx="11"/>
          </p:nvPr>
        </p:nvSpPr>
        <p:spPr/>
        <p:txBody>
          <a:bodyPr/>
          <a:lstStyle>
            <a:lvl1pPr>
              <a:defRPr/>
            </a:lvl1pPr>
          </a:lstStyle>
          <a:p>
            <a:pPr>
              <a:defRPr/>
            </a:pPr>
            <a:fld id="{8E2E88C7-04A7-4903-98CD-874FB281309B}" type="slidenum">
              <a:rPr lang="en-US" altLang="zh-CN"/>
              <a:pPr>
                <a:defRPr/>
              </a:pPr>
              <a:t>‹#›</a:t>
            </a:fld>
            <a:endParaRPr lang="en-US" altLang="zh-CN"/>
          </a:p>
        </p:txBody>
      </p:sp>
      <p:sp>
        <p:nvSpPr>
          <p:cNvPr id="14" name="Footer Placeholder 20"/>
          <p:cNvSpPr>
            <a:spLocks noGrp="1"/>
          </p:cNvSpPr>
          <p:nvPr>
            <p:ph type="ftr" sz="quarter" idx="12"/>
          </p:nvPr>
        </p:nvSpPr>
        <p:spPr/>
        <p:txBody>
          <a:bodyPr/>
          <a:lstStyle>
            <a:lvl1pPr>
              <a:defRPr/>
            </a:lvl1pPr>
          </a:lstStyle>
          <a:p>
            <a:pPr>
              <a:defRPr/>
            </a:pPr>
            <a:endParaRPr lang="zh-CN"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pPr>
              <a:defRPr/>
            </a:pPr>
            <a:endParaRPr lang="zh-CN" altLang="zh-CN"/>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defRPr>
            </a:lvl1pPr>
          </a:lstStyle>
          <a:p>
            <a:pPr>
              <a:defRPr/>
            </a:pPr>
            <a:endParaRPr lang="zh-CN" altLang="zh-C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zh-CN" altLang="zh-CN">
              <a:solidFill>
                <a:srgbClr val="FFFFFF"/>
              </a:solidFill>
              <a:cs typeface="Arial" charset="0"/>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pPr>
              <a:defRPr/>
            </a:pPr>
            <a:fld id="{DD28DCFF-B306-4F42-B7FA-1375F985CE39}"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Van_der_Corput_seque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1825" y="1225550"/>
            <a:ext cx="6248400" cy="1535113"/>
          </a:xfrm>
        </p:spPr>
        <p:txBody>
          <a:bodyPr/>
          <a:lstStyle/>
          <a:p>
            <a:pPr eaLnBrk="1" fontAlgn="auto" hangingPunct="1">
              <a:spcAft>
                <a:spcPts val="0"/>
              </a:spcAft>
              <a:defRPr/>
            </a:pPr>
            <a:r>
              <a:rPr lang="en-US" dirty="0" err="1" smtClean="0"/>
              <a:t>Quasirandom</a:t>
            </a:r>
            <a:r>
              <a:rPr lang="en-US" dirty="0" smtClean="0"/>
              <a:t> Sequences </a:t>
            </a:r>
            <a:br>
              <a:rPr lang="en-US" dirty="0" smtClean="0"/>
            </a:br>
            <a:r>
              <a:rPr lang="en-US" dirty="0" smtClean="0"/>
              <a:t>and Discrepancy</a:t>
            </a:r>
          </a:p>
        </p:txBody>
      </p:sp>
      <p:sp>
        <p:nvSpPr>
          <p:cNvPr id="13314" name="Rectangle 3"/>
          <p:cNvSpPr>
            <a:spLocks noGrp="1" noChangeArrowheads="1"/>
          </p:cNvSpPr>
          <p:nvPr>
            <p:ph type="subTitle" idx="1"/>
          </p:nvPr>
        </p:nvSpPr>
        <p:spPr>
          <a:xfrm>
            <a:off x="1917700" y="3201988"/>
            <a:ext cx="6192838" cy="2143125"/>
          </a:xfrm>
        </p:spPr>
        <p:txBody>
          <a:bodyPr/>
          <a:lstStyle/>
          <a:p>
            <a:pPr eaLnBrk="1" hangingPunct="1">
              <a:lnSpc>
                <a:spcPct val="90000"/>
              </a:lnSpc>
            </a:pPr>
            <a:r>
              <a:rPr lang="en-US" altLang="zh-CN" sz="1900" smtClean="0"/>
              <a:t>SWIM Princeton 2009</a:t>
            </a:r>
          </a:p>
          <a:p>
            <a:pPr algn="r" eaLnBrk="1" hangingPunct="1">
              <a:lnSpc>
                <a:spcPct val="90000"/>
              </a:lnSpc>
            </a:pPr>
            <a:endParaRPr lang="en-US" altLang="zh-CN" sz="1900" smtClean="0"/>
          </a:p>
          <a:p>
            <a:pPr algn="r" eaLnBrk="1" hangingPunct="1">
              <a:lnSpc>
                <a:spcPct val="90000"/>
              </a:lnSpc>
            </a:pPr>
            <a:endParaRPr lang="en-US" altLang="zh-CN" sz="1900" smtClean="0"/>
          </a:p>
          <a:p>
            <a:pPr algn="r" eaLnBrk="1" hangingPunct="1">
              <a:lnSpc>
                <a:spcPct val="90000"/>
              </a:lnSpc>
            </a:pPr>
            <a:r>
              <a:rPr lang="en-US" altLang="zh-CN" sz="1900" smtClean="0"/>
              <a:t>Keren Gu</a:t>
            </a:r>
          </a:p>
          <a:p>
            <a:pPr algn="r" eaLnBrk="1" hangingPunct="1">
              <a:lnSpc>
                <a:spcPct val="90000"/>
              </a:lnSpc>
            </a:pPr>
            <a:r>
              <a:rPr lang="en-US" altLang="zh-CN" sz="1900" smtClean="0"/>
              <a:t>Jenny Huang</a:t>
            </a:r>
          </a:p>
          <a:p>
            <a:pPr algn="r" eaLnBrk="1" hangingPunct="1">
              <a:lnSpc>
                <a:spcPct val="90000"/>
              </a:lnSpc>
            </a:pPr>
            <a:r>
              <a:rPr lang="en-US" altLang="zh-CN" sz="1900" smtClean="0"/>
              <a:t>Heidi Chen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41313" y="1203325"/>
            <a:ext cx="8543925" cy="5094288"/>
          </a:xfrm>
          <a:prstGeom prst="rect">
            <a:avLst/>
          </a:prstGeom>
          <a:noFill/>
          <a:ln w="9525">
            <a:noFill/>
            <a:miter lim="800000"/>
            <a:headEnd/>
            <a:tailEnd/>
          </a:ln>
        </p:spPr>
        <p:txBody>
          <a:bodyPr anchor="ctr">
            <a:spAutoFit/>
          </a:bodyPr>
          <a:lstStyle/>
          <a:p>
            <a:pPr eaLnBrk="0" hangingPunct="0"/>
            <a:r>
              <a:rPr lang="en-US" altLang="ja-JP" sz="1300">
                <a:solidFill>
                  <a:srgbClr val="000000"/>
                </a:solidFill>
                <a:latin typeface="Courier New" pitchFamily="49" charset="0"/>
                <a:ea typeface="MS Mincho" pitchFamily="49" charset="-128"/>
                <a:cs typeface="Courier New" pitchFamily="49" charset="0"/>
              </a:rPr>
              <a:t>0.0, 0.3333333333333333, 0.1111111111111111, 0.4444444444444444, 0.037037037037037035, 0.37037037037037035, 0.14814814814814814, 0.48148148148148145, 0.012345679012345678, 0.345679012345679, 0.12345679012345678, 0.4567901234567901, 0.04938271604938271, 0.38271604938271603, 0.16049382716049382, 0.49382716049382713, 0.00411522633744856, 0.33744855967078186, 0.11522633744855966, 0.44855967078189296, 0.0411522633744856, 0.3744855967078189, 0.1522633744855967, 0.48559670781893, 0.01646090534979424, 0.34979423868312753, 0.12757201646090535, 0.46090534979423864, 0.053497942386831275, 0.38683127572016457, 0.1646090534979424, 0.4979423868312757, 0.0013717421124828533, 0.3347050754458162, 0.11248285322359396, 0.4458161865569273, 0.03840877914951989, 0.3717421124828532, 0.149519890260631, 0.4828532235939643, 0.013717421124828532, 0.34705075445816186, 0.12482853223593963, 0.45816186556927296, 0.050754458161865565, 0.3840877914951989, 0.16186556927297668, 0.49519890260631, 0.005486968449931413, 0.3388203017832647, 0.11659807956104251, 0.4499314128943758, 0.04252400548696845, 0.37585733882030176, 0.15363511659807957, 0.48696844993141286, 0.01783264746227709, 0.3511659807956104, 0.12894375857338822, 0.4622770919067215, 0.05486968449931413, 0.38820301783264743, 0.16598079561042525, 0.49931412894375854, 4.572473708276177E-4, 0.33379058070416096, 0.11156835848193872, 0.44490169181527206, 0.037494284407864654, 0.370827617741198, 0.14860539551897575, 0.4819387288523091, 0.012802926383173296, 0.34613625971650663, 0.1239140374942844, 0.45724737082761774, 0.04983996342021033, 0.38317329675354367, 0.16095107453132143, 0.4942844078646548, 0.004572473708276178, 0.3379058070416095, 0.11568358481938727, 0.4490169181527206, 0.041609510745313216, 0.37494284407864653, 0.15272062185642432, 0.48605395518975764, 0.016918152720621856, 0.3502514860539552, 0.12802926383173296, 0.4613625971650663, 0.053955189757658895, 0.3872885230909922, 0.16506630086877, 0.4983996342021033, 0.0018289894833104711, 0.3351623228166438, 0.11294010059442157, 0.4462734339277549</a:t>
            </a:r>
            <a:endParaRPr lang="en-US" altLang="ja-JP" sz="1300">
              <a:latin typeface="Courier New" pitchFamily="49" charset="0"/>
              <a:ea typeface="ＭＳ Ｐゴシック"/>
              <a:cs typeface="Courier New" pitchFamily="49" charset="0"/>
            </a:endParaRPr>
          </a:p>
        </p:txBody>
      </p:sp>
      <p:sp>
        <p:nvSpPr>
          <p:cNvPr id="22530" name="TextBox 3"/>
          <p:cNvSpPr txBox="1">
            <a:spLocks noChangeArrowheads="1"/>
          </p:cNvSpPr>
          <p:nvPr/>
        </p:nvSpPr>
        <p:spPr bwMode="auto">
          <a:xfrm>
            <a:off x="701675" y="701675"/>
            <a:ext cx="7766050" cy="368300"/>
          </a:xfrm>
          <a:prstGeom prst="rect">
            <a:avLst/>
          </a:prstGeom>
          <a:noFill/>
          <a:ln w="9525">
            <a:noFill/>
            <a:miter lim="800000"/>
            <a:headEnd/>
            <a:tailEnd/>
          </a:ln>
        </p:spPr>
        <p:txBody>
          <a:bodyPr wrap="none">
            <a:spAutoFit/>
          </a:bodyPr>
          <a:lstStyle/>
          <a:p>
            <a:r>
              <a:rPr lang="en-US" altLang="zh-CN">
                <a:solidFill>
                  <a:srgbClr val="000000"/>
                </a:solidFill>
                <a:latin typeface="Courier New" pitchFamily="49" charset="0"/>
                <a:ea typeface="MS Mincho" pitchFamily="49" charset="-128"/>
              </a:rPr>
              <a:t>First 100 Van Der Corput Number Generated in Base Three</a:t>
            </a:r>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5450" y="427038"/>
            <a:ext cx="8413750" cy="1143000"/>
          </a:xfrm>
          <a:prstGeom prst="rect">
            <a:avLst/>
          </a:prstGeom>
          <a:noFill/>
          <a:ln w="9525">
            <a:noFill/>
            <a:miter lim="800000"/>
            <a:headEnd/>
            <a:tailEnd/>
          </a:ln>
        </p:spPr>
        <p:txBody>
          <a:bodyPr anchor="ctr"/>
          <a:lstStyle/>
          <a:p>
            <a:pPr algn="ctr">
              <a:defRPr/>
            </a:pPr>
            <a:r>
              <a:rPr lang="en-US" sz="3200" kern="0" dirty="0">
                <a:solidFill>
                  <a:schemeClr val="tx2"/>
                </a:solidFill>
                <a:latin typeface="+mj-lt"/>
                <a:ea typeface="+mj-ea"/>
                <a:cs typeface="+mj-cs"/>
              </a:rPr>
              <a:t>Van </a:t>
            </a:r>
            <a:r>
              <a:rPr lang="en-US" sz="3200" kern="0" dirty="0" err="1">
                <a:solidFill>
                  <a:schemeClr val="tx2"/>
                </a:solidFill>
                <a:latin typeface="+mj-lt"/>
                <a:ea typeface="+mj-ea"/>
                <a:cs typeface="+mj-cs"/>
              </a:rPr>
              <a:t>der</a:t>
            </a:r>
            <a:r>
              <a:rPr lang="en-US" sz="3200" kern="0" dirty="0">
                <a:solidFill>
                  <a:schemeClr val="tx2"/>
                </a:solidFill>
                <a:latin typeface="+mj-lt"/>
                <a:ea typeface="+mj-ea"/>
                <a:cs typeface="+mj-cs"/>
              </a:rPr>
              <a:t> </a:t>
            </a:r>
            <a:r>
              <a:rPr lang="en-US" sz="3200" kern="0" dirty="0" err="1">
                <a:solidFill>
                  <a:schemeClr val="tx2"/>
                </a:solidFill>
                <a:latin typeface="+mj-lt"/>
                <a:ea typeface="+mj-ea"/>
                <a:cs typeface="+mj-cs"/>
              </a:rPr>
              <a:t>Corput</a:t>
            </a:r>
            <a:r>
              <a:rPr lang="en-US" sz="3200" kern="0" dirty="0">
                <a:solidFill>
                  <a:schemeClr val="tx2"/>
                </a:solidFill>
                <a:latin typeface="+mj-lt"/>
                <a:ea typeface="+mj-ea"/>
                <a:cs typeface="+mj-cs"/>
              </a:rPr>
              <a:t> Sequence </a:t>
            </a:r>
          </a:p>
          <a:p>
            <a:pPr algn="ctr">
              <a:defRPr/>
            </a:pPr>
            <a:r>
              <a:rPr lang="en-US" sz="3200" kern="0" dirty="0">
                <a:solidFill>
                  <a:schemeClr val="tx2"/>
                </a:solidFill>
                <a:latin typeface="+mj-lt"/>
                <a:ea typeface="+mj-ea"/>
                <a:cs typeface="+mj-cs"/>
              </a:rPr>
              <a:t>Base 2 </a:t>
            </a:r>
            <a:r>
              <a:rPr lang="en-US" sz="3200" kern="0" dirty="0" err="1">
                <a:solidFill>
                  <a:schemeClr val="tx2"/>
                </a:solidFill>
                <a:latin typeface="+mj-lt"/>
                <a:ea typeface="+mj-ea"/>
                <a:cs typeface="+mj-cs"/>
              </a:rPr>
              <a:t>vs</a:t>
            </a:r>
            <a:r>
              <a:rPr lang="en-US" sz="3200" kern="0" dirty="0">
                <a:solidFill>
                  <a:schemeClr val="tx2"/>
                </a:solidFill>
                <a:latin typeface="+mj-lt"/>
                <a:ea typeface="+mj-ea"/>
                <a:cs typeface="+mj-cs"/>
              </a:rPr>
              <a:t> Base 10</a:t>
            </a:r>
          </a:p>
        </p:txBody>
      </p:sp>
      <p:pic>
        <p:nvPicPr>
          <p:cNvPr id="23554" name="Picture 2" descr="untitled"/>
          <p:cNvPicPr>
            <a:picLocks noChangeAspect="1" noChangeArrowheads="1"/>
          </p:cNvPicPr>
          <p:nvPr/>
        </p:nvPicPr>
        <p:blipFill>
          <a:blip r:embed="rId2"/>
          <a:srcRect/>
          <a:stretch>
            <a:fillRect/>
          </a:stretch>
        </p:blipFill>
        <p:spPr bwMode="auto">
          <a:xfrm>
            <a:off x="319088" y="1687513"/>
            <a:ext cx="8293100" cy="4686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3600" dirty="0" smtClean="0"/>
              <a:t>Van </a:t>
            </a:r>
            <a:r>
              <a:rPr lang="en-US" sz="3600" dirty="0" err="1" smtClean="0"/>
              <a:t>der</a:t>
            </a:r>
            <a:r>
              <a:rPr lang="en-US" sz="3600" dirty="0" smtClean="0"/>
              <a:t> </a:t>
            </a:r>
            <a:r>
              <a:rPr lang="en-US" sz="3600" dirty="0" err="1" smtClean="0"/>
              <a:t>Corput</a:t>
            </a:r>
            <a:r>
              <a:rPr lang="en-US" sz="3600" dirty="0" smtClean="0"/>
              <a:t> Sequence</a:t>
            </a:r>
            <a:br>
              <a:rPr lang="en-US" sz="3600" dirty="0" smtClean="0"/>
            </a:br>
            <a:r>
              <a:rPr lang="en-US" sz="3600" dirty="0" smtClean="0"/>
              <a:t>Base 2 (1-50) vs. Base 2 (51-100)</a:t>
            </a:r>
            <a:endParaRPr lang="en-US" sz="3600" dirty="0"/>
          </a:p>
        </p:txBody>
      </p:sp>
      <p:pic>
        <p:nvPicPr>
          <p:cNvPr id="24578" name="Picture 2" descr="asdf"/>
          <p:cNvPicPr>
            <a:picLocks noChangeAspect="1" noChangeArrowheads="1"/>
          </p:cNvPicPr>
          <p:nvPr/>
        </p:nvPicPr>
        <p:blipFill>
          <a:blip r:embed="rId2"/>
          <a:srcRect/>
          <a:stretch>
            <a:fillRect/>
          </a:stretch>
        </p:blipFill>
        <p:spPr bwMode="auto">
          <a:xfrm>
            <a:off x="222250" y="1544638"/>
            <a:ext cx="8386763" cy="4740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a:t>
            </a:r>
            <a:r>
              <a:rPr lang="en-US" dirty="0" err="1" smtClean="0"/>
              <a:t>Halton</a:t>
            </a:r>
            <a:r>
              <a:rPr lang="en-US" dirty="0" smtClean="0"/>
              <a:t> Sequence</a:t>
            </a:r>
            <a:endParaRPr lang="en-US" dirty="0"/>
          </a:p>
        </p:txBody>
      </p:sp>
      <p:sp>
        <p:nvSpPr>
          <p:cNvPr id="25602" name="Content Placeholder 2"/>
          <p:cNvSpPr>
            <a:spLocks noGrp="1"/>
          </p:cNvSpPr>
          <p:nvPr>
            <p:ph sz="quarter" idx="1"/>
          </p:nvPr>
        </p:nvSpPr>
        <p:spPr>
          <a:xfrm>
            <a:off x="661988" y="1866900"/>
            <a:ext cx="7354887" cy="3263900"/>
          </a:xfrm>
        </p:spPr>
        <p:txBody>
          <a:bodyPr/>
          <a:lstStyle/>
          <a:p>
            <a:pPr eaLnBrk="1" hangingPunct="1"/>
            <a:r>
              <a:rPr lang="en-US" altLang="zh-CN" sz="2800" smtClean="0"/>
              <a:t>The Halton sequence is an extension of the van der Corput sequence to higher dimensions</a:t>
            </a:r>
          </a:p>
          <a:p>
            <a:pPr lvl="1" eaLnBrk="1" hangingPunct="1"/>
            <a:endParaRPr lang="en-US" altLang="zh-CN" smtClean="0"/>
          </a:p>
          <a:p>
            <a:pPr lvl="1" eaLnBrk="1" hangingPunct="1"/>
            <a:r>
              <a:rPr lang="en-US" altLang="zh-CN" smtClean="0"/>
              <a:t>e.g.) 2 dimensions: the  x-coordinates are the base 2 van der Corput number and the y-coordinates are the base 3 van der Corput numbers.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8" descr="Screenshot-5.png"/>
          <p:cNvPicPr>
            <a:picLocks noChangeAspect="1" noChangeArrowheads="1"/>
          </p:cNvPicPr>
          <p:nvPr/>
        </p:nvPicPr>
        <p:blipFill>
          <a:blip r:embed="rId2"/>
          <a:srcRect l="8507" t="16052" r="7986" b="6508"/>
          <a:stretch>
            <a:fillRect/>
          </a:stretch>
        </p:blipFill>
        <p:spPr bwMode="auto">
          <a:xfrm>
            <a:off x="2216150" y="442913"/>
            <a:ext cx="4124325" cy="4124325"/>
          </a:xfrm>
          <a:prstGeom prst="rect">
            <a:avLst/>
          </a:prstGeom>
          <a:noFill/>
          <a:ln w="9525">
            <a:noFill/>
            <a:miter lim="800000"/>
            <a:headEnd/>
            <a:tailEnd/>
          </a:ln>
        </p:spPr>
      </p:pic>
      <p:sp>
        <p:nvSpPr>
          <p:cNvPr id="26626" name="Rectangle 7"/>
          <p:cNvSpPr>
            <a:spLocks noChangeArrowheads="1"/>
          </p:cNvSpPr>
          <p:nvPr/>
        </p:nvSpPr>
        <p:spPr bwMode="auto">
          <a:xfrm>
            <a:off x="425450" y="4967288"/>
            <a:ext cx="8577263" cy="1631950"/>
          </a:xfrm>
          <a:prstGeom prst="rect">
            <a:avLst/>
          </a:prstGeom>
          <a:noFill/>
          <a:ln w="9525">
            <a:noFill/>
            <a:miter lim="800000"/>
            <a:headEnd/>
            <a:tailEnd/>
          </a:ln>
        </p:spPr>
        <p:txBody>
          <a:bodyPr anchor="ctr">
            <a:spAutoFit/>
          </a:bodyPr>
          <a:lstStyle/>
          <a:p>
            <a:pPr eaLnBrk="0" hangingPunct="0"/>
            <a:r>
              <a:rPr lang="en-US" altLang="zh-CN" sz="2000">
                <a:solidFill>
                  <a:srgbClr val="000000"/>
                </a:solidFill>
                <a:latin typeface="Times New Roman" pitchFamily="18" charset="0"/>
                <a:ea typeface="MS Mincho" pitchFamily="49" charset="-128"/>
                <a:cs typeface="Times New Roman" pitchFamily="18" charset="0"/>
              </a:rPr>
              <a:t>The first 100 Halton numbers </a:t>
            </a:r>
          </a:p>
          <a:p>
            <a:pPr eaLnBrk="0" hangingPunct="0"/>
            <a:r>
              <a:rPr lang="en-US" altLang="zh-CN" sz="2000">
                <a:solidFill>
                  <a:srgbClr val="000000"/>
                </a:solidFill>
                <a:latin typeface="Times New Roman" pitchFamily="18" charset="0"/>
                <a:ea typeface="MS Mincho" pitchFamily="49" charset="-128"/>
                <a:cs typeface="Times New Roman" pitchFamily="18" charset="0"/>
              </a:rPr>
              <a:t>Number of dots in the circle: 79</a:t>
            </a:r>
            <a:endParaRPr lang="en-US" altLang="zh-CN" sz="2000">
              <a:latin typeface="Times New Roman" pitchFamily="18" charset="0"/>
              <a:ea typeface="MS Mincho" pitchFamily="49" charset="-128"/>
              <a:cs typeface="Times New Roman" pitchFamily="18" charset="0"/>
            </a:endParaRPr>
          </a:p>
          <a:p>
            <a:pPr eaLnBrk="0" hangingPunct="0"/>
            <a:r>
              <a:rPr lang="en-US" altLang="zh-CN" sz="2000">
                <a:solidFill>
                  <a:srgbClr val="000000"/>
                </a:solidFill>
                <a:latin typeface="Times New Roman" pitchFamily="18" charset="0"/>
                <a:ea typeface="MS Mincho" pitchFamily="49" charset="-128"/>
                <a:cs typeface="Times New Roman" pitchFamily="18" charset="0"/>
              </a:rPr>
              <a:t>Area Estimated:0.79</a:t>
            </a:r>
            <a:endParaRPr lang="en-US" altLang="zh-CN" sz="2000">
              <a:latin typeface="Times New Roman" pitchFamily="18" charset="0"/>
              <a:ea typeface="MS Mincho" pitchFamily="49" charset="-128"/>
              <a:cs typeface="Times New Roman" pitchFamily="18" charset="0"/>
            </a:endParaRPr>
          </a:p>
          <a:p>
            <a:pPr eaLnBrk="0" hangingPunct="0"/>
            <a:r>
              <a:rPr lang="en-US" altLang="zh-CN" sz="2000">
                <a:solidFill>
                  <a:srgbClr val="000000"/>
                </a:solidFill>
                <a:latin typeface="Times New Roman" pitchFamily="18" charset="0"/>
                <a:ea typeface="MS Mincho" pitchFamily="49" charset="-128"/>
                <a:cs typeface="Times New Roman" pitchFamily="18" charset="0"/>
              </a:rPr>
              <a:t>Ratio= 1.0059		%Error : 0.59% Compare to 5.78% error for 			               		random numbers generated by MATLAB </a:t>
            </a:r>
            <a:endParaRPr lang="en-US" altLang="zh-CN" sz="2000">
              <a:latin typeface="Times New Roman" pitchFamily="18" charset="0"/>
              <a:ea typeface="MS Mincho" pitchFamily="49" charset="-128"/>
              <a:cs typeface="Times New Roman" pitchFamily="18" charset="0"/>
            </a:endParaRPr>
          </a:p>
        </p:txBody>
      </p:sp>
      <p:sp>
        <p:nvSpPr>
          <p:cNvPr id="16" name="Oval 22"/>
          <p:cNvSpPr>
            <a:spLocks noChangeArrowheads="1"/>
          </p:cNvSpPr>
          <p:nvPr/>
        </p:nvSpPr>
        <p:spPr bwMode="auto">
          <a:xfrm>
            <a:off x="2471738" y="500063"/>
            <a:ext cx="3748087" cy="3778250"/>
          </a:xfrm>
          <a:prstGeom prst="ellipse">
            <a:avLst/>
          </a:prstGeom>
          <a:noFill/>
          <a:ln w="31750">
            <a:solidFill>
              <a:srgbClr val="7030A0"/>
            </a:solidFill>
            <a:round/>
            <a:headEnd/>
            <a:tailEnd/>
          </a:ln>
        </p:spPr>
        <p:txBody>
          <a:bodyPr/>
          <a:lstStyle/>
          <a:p>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4" descr="Screenshot-6.png"/>
          <p:cNvPicPr>
            <a:picLocks noChangeAspect="1" noChangeArrowheads="1"/>
          </p:cNvPicPr>
          <p:nvPr/>
        </p:nvPicPr>
        <p:blipFill>
          <a:blip r:embed="rId2"/>
          <a:srcRect l="9029" t="13232" r="7986" b="8459"/>
          <a:stretch>
            <a:fillRect/>
          </a:stretch>
        </p:blipFill>
        <p:spPr bwMode="auto">
          <a:xfrm>
            <a:off x="2379663" y="366713"/>
            <a:ext cx="4100512" cy="4160837"/>
          </a:xfrm>
          <a:prstGeom prst="rect">
            <a:avLst/>
          </a:prstGeom>
          <a:noFill/>
          <a:ln w="9525">
            <a:noFill/>
            <a:miter lim="800000"/>
            <a:headEnd/>
            <a:tailEnd/>
          </a:ln>
        </p:spPr>
      </p:pic>
      <p:sp>
        <p:nvSpPr>
          <p:cNvPr id="27650" name="Rectangle 4"/>
          <p:cNvSpPr>
            <a:spLocks noChangeArrowheads="1"/>
          </p:cNvSpPr>
          <p:nvPr/>
        </p:nvSpPr>
        <p:spPr bwMode="auto">
          <a:xfrm>
            <a:off x="390525" y="4908550"/>
            <a:ext cx="8593138" cy="1631950"/>
          </a:xfrm>
          <a:prstGeom prst="rect">
            <a:avLst/>
          </a:prstGeom>
          <a:noFill/>
          <a:ln w="9525">
            <a:noFill/>
            <a:miter lim="800000"/>
            <a:headEnd/>
            <a:tailEnd/>
          </a:ln>
        </p:spPr>
        <p:txBody>
          <a:bodyPr anchor="ctr">
            <a:spAutoFit/>
          </a:bodyPr>
          <a:lstStyle/>
          <a:p>
            <a:pPr eaLnBrk="0" hangingPunct="0"/>
            <a:r>
              <a:rPr lang="en-US" altLang="zh-CN" sz="2000">
                <a:solidFill>
                  <a:srgbClr val="000000"/>
                </a:solidFill>
                <a:latin typeface="Times New Roman" pitchFamily="18" charset="0"/>
                <a:ea typeface="MS Mincho" pitchFamily="49" charset="-128"/>
                <a:cs typeface="Times New Roman" pitchFamily="18" charset="0"/>
              </a:rPr>
              <a:t>The first 1000 Halton numbers </a:t>
            </a:r>
          </a:p>
          <a:p>
            <a:pPr eaLnBrk="0" hangingPunct="0"/>
            <a:r>
              <a:rPr lang="en-US" altLang="zh-CN" sz="2000">
                <a:solidFill>
                  <a:srgbClr val="000000"/>
                </a:solidFill>
                <a:latin typeface="Times New Roman" pitchFamily="18" charset="0"/>
                <a:ea typeface="MS Mincho" pitchFamily="49" charset="-128"/>
                <a:cs typeface="Times New Roman" pitchFamily="18" charset="0"/>
              </a:rPr>
              <a:t>Number of dots in the circle: 786</a:t>
            </a:r>
            <a:endParaRPr lang="en-US" altLang="zh-CN" sz="2000">
              <a:latin typeface="Times New Roman" pitchFamily="18" charset="0"/>
              <a:ea typeface="MS Mincho" pitchFamily="49" charset="-128"/>
              <a:cs typeface="Times New Roman" pitchFamily="18" charset="0"/>
            </a:endParaRPr>
          </a:p>
          <a:p>
            <a:pPr eaLnBrk="0" hangingPunct="0"/>
            <a:r>
              <a:rPr lang="en-US" altLang="zh-CN" sz="2000">
                <a:solidFill>
                  <a:srgbClr val="000000"/>
                </a:solidFill>
                <a:latin typeface="Times New Roman" pitchFamily="18" charset="0"/>
                <a:ea typeface="MS Mincho" pitchFamily="49" charset="-128"/>
                <a:cs typeface="Times New Roman" pitchFamily="18" charset="0"/>
              </a:rPr>
              <a:t>Area estimated: 0.786</a:t>
            </a:r>
            <a:endParaRPr lang="en-US" altLang="zh-CN" sz="2000">
              <a:latin typeface="Times New Roman" pitchFamily="18" charset="0"/>
              <a:ea typeface="MS Mincho" pitchFamily="49" charset="-128"/>
              <a:cs typeface="Times New Roman" pitchFamily="18" charset="0"/>
            </a:endParaRPr>
          </a:p>
          <a:p>
            <a:pPr eaLnBrk="0" hangingPunct="0"/>
            <a:r>
              <a:rPr lang="en-US" altLang="zh-CN" sz="2000">
                <a:solidFill>
                  <a:srgbClr val="000000"/>
                </a:solidFill>
                <a:latin typeface="Times New Roman" pitchFamily="18" charset="0"/>
                <a:ea typeface="MS Mincho" pitchFamily="49" charset="-128"/>
                <a:cs typeface="Times New Roman" pitchFamily="18" charset="0"/>
              </a:rPr>
              <a:t>Ratio: 1.0008		 %Error : 0.08% Compare to 2.11% error for 			               	random numbers generated by MATLAB </a:t>
            </a:r>
            <a:endParaRPr lang="en-US" altLang="zh-CN" sz="2000">
              <a:latin typeface="Times New Roman" pitchFamily="18" charset="0"/>
              <a:ea typeface="MS Mincho" pitchFamily="49" charset="-128"/>
              <a:cs typeface="Times New Roman" pitchFamily="18" charset="0"/>
            </a:endParaRPr>
          </a:p>
        </p:txBody>
      </p:sp>
      <p:sp>
        <p:nvSpPr>
          <p:cNvPr id="13" name="Oval 22"/>
          <p:cNvSpPr>
            <a:spLocks noChangeArrowheads="1"/>
          </p:cNvSpPr>
          <p:nvPr/>
        </p:nvSpPr>
        <p:spPr bwMode="auto">
          <a:xfrm>
            <a:off x="2605088" y="569913"/>
            <a:ext cx="3748087" cy="3778250"/>
          </a:xfrm>
          <a:prstGeom prst="ellipse">
            <a:avLst/>
          </a:prstGeom>
          <a:noFill/>
          <a:ln w="31750">
            <a:solidFill>
              <a:srgbClr val="7030A0"/>
            </a:solidFill>
            <a:round/>
            <a:headEnd/>
            <a:tailEnd/>
          </a:ln>
        </p:spPr>
        <p:txBody>
          <a:bodyPr/>
          <a:lstStyle/>
          <a:p>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smtClean="0"/>
              <a:t>Conclusion</a:t>
            </a:r>
          </a:p>
        </p:txBody>
      </p:sp>
      <p:sp>
        <p:nvSpPr>
          <p:cNvPr id="28674" name="Content Placeholder 2"/>
          <p:cNvSpPr>
            <a:spLocks noGrp="1"/>
          </p:cNvSpPr>
          <p:nvPr>
            <p:ph sz="quarter" idx="1"/>
          </p:nvPr>
        </p:nvSpPr>
        <p:spPr>
          <a:xfrm>
            <a:off x="457200" y="1600200"/>
            <a:ext cx="7467600" cy="4873625"/>
          </a:xfrm>
        </p:spPr>
        <p:txBody>
          <a:bodyPr/>
          <a:lstStyle/>
          <a:p>
            <a:pPr marL="0" indent="0" eaLnBrk="1" hangingPunct="1">
              <a:buFontTx/>
              <a:buNone/>
            </a:pPr>
            <a:r>
              <a:rPr lang="en-US" altLang="zh-CN" smtClean="0"/>
              <a:t>Conclusion: Visually, the Halton sequence seems to be more uniformly distributed than the random numbers generated by MATLAB. The ratios also show that Halton sequence gives a better estimation of the area of the circle.</a:t>
            </a:r>
          </a:p>
          <a:p>
            <a:pPr marL="0" indent="0" eaLnBrk="1" hangingPunct="1">
              <a:buFontTx/>
              <a:buNone/>
            </a:pPr>
            <a:endParaRPr lang="en-US" altLang="zh-CN"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000" dirty="0" smtClean="0"/>
              <a:t>Calculating Discrepancy</a:t>
            </a:r>
            <a:endParaRPr lang="en-US" sz="4000" dirty="0"/>
          </a:p>
        </p:txBody>
      </p:sp>
      <p:sp>
        <p:nvSpPr>
          <p:cNvPr id="29698" name="Content Placeholder 2"/>
          <p:cNvSpPr>
            <a:spLocks noGrp="1"/>
          </p:cNvSpPr>
          <p:nvPr>
            <p:ph sz="quarter" idx="1"/>
          </p:nvPr>
        </p:nvSpPr>
        <p:spPr>
          <a:xfrm>
            <a:off x="439738" y="1439863"/>
            <a:ext cx="8229600" cy="922337"/>
          </a:xfrm>
        </p:spPr>
        <p:txBody>
          <a:bodyPr/>
          <a:lstStyle/>
          <a:p>
            <a:pPr eaLnBrk="1" hangingPunct="1">
              <a:buFont typeface="Wingdings" pitchFamily="2" charset="2"/>
              <a:buNone/>
            </a:pPr>
            <a:r>
              <a:rPr lang="en-US" altLang="zh-CN" smtClean="0"/>
              <a:t>	To illustrate our observations mathematically, we can calculate the discrepancies of the different sequences.</a:t>
            </a:r>
          </a:p>
        </p:txBody>
      </p:sp>
      <p:sp>
        <p:nvSpPr>
          <p:cNvPr id="29699" name="Rectangle 3"/>
          <p:cNvSpPr>
            <a:spLocks noChangeArrowheads="1"/>
          </p:cNvSpPr>
          <p:nvPr/>
        </p:nvSpPr>
        <p:spPr bwMode="auto">
          <a:xfrm>
            <a:off x="1774825" y="2765425"/>
            <a:ext cx="5745163" cy="522288"/>
          </a:xfrm>
          <a:prstGeom prst="rect">
            <a:avLst/>
          </a:prstGeom>
          <a:noFill/>
          <a:ln w="9525">
            <a:noFill/>
            <a:miter lim="800000"/>
            <a:headEnd/>
            <a:tailEnd/>
          </a:ln>
        </p:spPr>
        <p:txBody>
          <a:bodyPr>
            <a:spAutoFit/>
          </a:bodyPr>
          <a:lstStyle/>
          <a:p>
            <a:r>
              <a:rPr lang="en-US" altLang="zh-CN" sz="2800"/>
              <a:t>D(Xi)= max</a:t>
            </a:r>
            <a:r>
              <a:rPr lang="en-US" altLang="zh-CN" sz="2800" baseline="-25000"/>
              <a:t>B</a:t>
            </a:r>
            <a:r>
              <a:rPr lang="en-US" altLang="zh-CN" sz="2800"/>
              <a:t> |#(B,Xi)/N – Area(B)|</a:t>
            </a:r>
          </a:p>
        </p:txBody>
      </p:sp>
      <p:sp>
        <p:nvSpPr>
          <p:cNvPr id="29700" name="Rectangle 4"/>
          <p:cNvSpPr>
            <a:spLocks noChangeArrowheads="1"/>
          </p:cNvSpPr>
          <p:nvPr/>
        </p:nvSpPr>
        <p:spPr bwMode="auto">
          <a:xfrm>
            <a:off x="936625" y="3783013"/>
            <a:ext cx="7381875" cy="1754187"/>
          </a:xfrm>
          <a:prstGeom prst="rect">
            <a:avLst/>
          </a:prstGeom>
          <a:noFill/>
          <a:ln w="9525">
            <a:noFill/>
            <a:miter lim="800000"/>
            <a:headEnd/>
            <a:tailEnd/>
          </a:ln>
        </p:spPr>
        <p:txBody>
          <a:bodyPr>
            <a:spAutoFit/>
          </a:bodyPr>
          <a:lstStyle/>
          <a:p>
            <a:r>
              <a:rPr lang="en-US" altLang="zh-CN"/>
              <a:t>Where B is any rectangle, and #(B,Xi) is the number of points of the sequence before Xn that fall within the rectangle B. max (B) means that we want to find the maximum value we get over all possible choices of the rectangle B. Thus, the smaller the value of D, the closer the estimation is to real values, which means the numbers are more uniformly distributed.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fontAlgn="auto" hangingPunct="1">
              <a:spcAft>
                <a:spcPts val="0"/>
              </a:spcAft>
              <a:defRPr/>
            </a:pPr>
            <a:r>
              <a:rPr lang="en-US" sz="4000" dirty="0" smtClean="0"/>
              <a:t>Calculating Discrepancy</a:t>
            </a:r>
            <a:endParaRPr lang="en-US" sz="4000" dirty="0"/>
          </a:p>
        </p:txBody>
      </p:sp>
      <p:sp>
        <p:nvSpPr>
          <p:cNvPr id="30722" name="Content Placeholder 2"/>
          <p:cNvSpPr>
            <a:spLocks noGrp="1"/>
          </p:cNvSpPr>
          <p:nvPr>
            <p:ph sz="quarter" idx="1"/>
          </p:nvPr>
        </p:nvSpPr>
        <p:spPr>
          <a:xfrm>
            <a:off x="412750" y="1509713"/>
            <a:ext cx="8229600" cy="4643437"/>
          </a:xfrm>
        </p:spPr>
        <p:txBody>
          <a:bodyPr/>
          <a:lstStyle/>
          <a:p>
            <a:pPr eaLnBrk="1" hangingPunct="1"/>
            <a:r>
              <a:rPr lang="en-US" altLang="zh-CN" smtClean="0"/>
              <a:t>Examples</a:t>
            </a:r>
          </a:p>
          <a:p>
            <a:pPr eaLnBrk="1" hangingPunct="1"/>
            <a:endParaRPr lang="en-US" altLang="zh-CN" smtClean="0"/>
          </a:p>
          <a:p>
            <a:pPr lvl="1" eaLnBrk="1" hangingPunct="1"/>
            <a:r>
              <a:rPr lang="en-US" altLang="zh-CN" sz="2400" smtClean="0"/>
              <a:t>When Area (B) = 0.01</a:t>
            </a:r>
          </a:p>
          <a:p>
            <a:pPr lvl="1" eaLnBrk="1" hangingPunct="1">
              <a:buFont typeface="Wingdings 2" pitchFamily="18" charset="2"/>
              <a:buNone/>
            </a:pPr>
            <a:r>
              <a:rPr lang="en-US" altLang="zh-CN" sz="2400" smtClean="0"/>
              <a:t>	D (Halton base 2, 3)= 0.004</a:t>
            </a:r>
          </a:p>
          <a:p>
            <a:pPr lvl="1" eaLnBrk="1" hangingPunct="1">
              <a:buFont typeface="Wingdings 2" pitchFamily="18" charset="2"/>
              <a:buNone/>
            </a:pPr>
            <a:r>
              <a:rPr lang="en-US" altLang="zh-CN" sz="2400" smtClean="0"/>
              <a:t>	D (random)=0.01</a:t>
            </a:r>
          </a:p>
          <a:p>
            <a:pPr lvl="1" eaLnBrk="1" hangingPunct="1">
              <a:buFont typeface="Wingdings 2" pitchFamily="18" charset="2"/>
              <a:buNone/>
            </a:pPr>
            <a:endParaRPr lang="en-US" altLang="zh-CN" sz="2400" smtClean="0"/>
          </a:p>
          <a:p>
            <a:pPr lvl="1" eaLnBrk="1" hangingPunct="1"/>
            <a:r>
              <a:rPr lang="en-US" altLang="zh-CN" sz="2400" smtClean="0"/>
              <a:t>When Area (B) = 0.0001</a:t>
            </a:r>
          </a:p>
          <a:p>
            <a:pPr lvl="1" eaLnBrk="1" hangingPunct="1">
              <a:buFont typeface="Wingdings 2" pitchFamily="18" charset="2"/>
              <a:buNone/>
            </a:pPr>
            <a:r>
              <a:rPr lang="en-US" altLang="zh-CN" sz="2400" smtClean="0"/>
              <a:t>	D (Halton base 2, 3)= 0.0019</a:t>
            </a:r>
          </a:p>
          <a:p>
            <a:pPr lvl="1" eaLnBrk="1" hangingPunct="1">
              <a:buFont typeface="Wingdings 2" pitchFamily="18" charset="2"/>
              <a:buNone/>
            </a:pPr>
            <a:r>
              <a:rPr lang="en-US" altLang="zh-CN" sz="2400" smtClean="0"/>
              <a:t>	D (random)=0.0029</a:t>
            </a:r>
          </a:p>
          <a:p>
            <a:pPr lvl="1" eaLnBrk="1" hangingPunct="1">
              <a:buFont typeface="Wingdings 2" pitchFamily="18" charset="2"/>
              <a:buNone/>
            </a:pPr>
            <a:endParaRPr lang="en-US" altLang="zh-CN"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sz="quarter" idx="1"/>
          </p:nvPr>
        </p:nvSpPr>
        <p:spPr>
          <a:xfrm>
            <a:off x="430213" y="596900"/>
            <a:ext cx="8229600" cy="725488"/>
          </a:xfrm>
        </p:spPr>
        <p:txBody>
          <a:bodyPr/>
          <a:lstStyle/>
          <a:p>
            <a:pPr algn="ctr" eaLnBrk="1" hangingPunct="1">
              <a:buFont typeface="Wingdings" pitchFamily="2" charset="2"/>
              <a:buNone/>
            </a:pPr>
            <a:r>
              <a:rPr lang="en-US" altLang="zh-CN" sz="3200" b="1" smtClean="0"/>
              <a:t>Linear Congruence Generator</a:t>
            </a:r>
          </a:p>
        </p:txBody>
      </p:sp>
      <p:sp>
        <p:nvSpPr>
          <p:cNvPr id="31746" name="TextBox 3"/>
          <p:cNvSpPr txBox="1">
            <a:spLocks noChangeArrowheads="1"/>
          </p:cNvSpPr>
          <p:nvPr/>
        </p:nvSpPr>
        <p:spPr bwMode="auto">
          <a:xfrm>
            <a:off x="2493963" y="1527175"/>
            <a:ext cx="4181475" cy="954088"/>
          </a:xfrm>
          <a:prstGeom prst="rect">
            <a:avLst/>
          </a:prstGeom>
          <a:noFill/>
          <a:ln w="9525">
            <a:noFill/>
            <a:miter lim="800000"/>
            <a:headEnd/>
            <a:tailEnd/>
          </a:ln>
        </p:spPr>
        <p:txBody>
          <a:bodyPr>
            <a:spAutoFit/>
          </a:bodyPr>
          <a:lstStyle/>
          <a:p>
            <a:r>
              <a:rPr lang="en-US" altLang="zh-CN" sz="2800"/>
              <a:t>X</a:t>
            </a:r>
            <a:r>
              <a:rPr lang="en-US" altLang="zh-CN" sz="2800" baseline="-25000"/>
              <a:t>n+1</a:t>
            </a:r>
            <a:r>
              <a:rPr lang="en-US" altLang="zh-CN" sz="2800"/>
              <a:t> = (Ax</a:t>
            </a:r>
            <a:r>
              <a:rPr lang="en-US" altLang="zh-CN" sz="2800" baseline="-25000"/>
              <a:t>n</a:t>
            </a:r>
            <a:r>
              <a:rPr lang="en-US" altLang="zh-CN" sz="2800"/>
              <a:t> + B) mod M</a:t>
            </a:r>
          </a:p>
          <a:p>
            <a:endParaRPr lang="en-US" altLang="zh-CN" sz="2800"/>
          </a:p>
        </p:txBody>
      </p:sp>
      <p:sp>
        <p:nvSpPr>
          <p:cNvPr id="31747" name="TextBox 4"/>
          <p:cNvSpPr txBox="1">
            <a:spLocks noChangeArrowheads="1"/>
          </p:cNvSpPr>
          <p:nvPr/>
        </p:nvSpPr>
        <p:spPr bwMode="auto">
          <a:xfrm>
            <a:off x="4562475" y="2184400"/>
            <a:ext cx="3197225" cy="368300"/>
          </a:xfrm>
          <a:prstGeom prst="rect">
            <a:avLst/>
          </a:prstGeom>
          <a:noFill/>
          <a:ln w="9525">
            <a:noFill/>
            <a:miter lim="800000"/>
            <a:headEnd/>
            <a:tailEnd/>
          </a:ln>
        </p:spPr>
        <p:txBody>
          <a:bodyPr>
            <a:spAutoFit/>
          </a:bodyPr>
          <a:lstStyle/>
          <a:p>
            <a:r>
              <a:rPr lang="en-US" altLang="zh-CN"/>
              <a:t>Where A, B, X</a:t>
            </a:r>
            <a:r>
              <a:rPr lang="en-US" altLang="zh-CN" baseline="-25000"/>
              <a:t>n</a:t>
            </a:r>
            <a:r>
              <a:rPr lang="en-US" altLang="zh-CN"/>
              <a:t> are matricies.</a:t>
            </a:r>
          </a:p>
        </p:txBody>
      </p:sp>
      <p:sp>
        <p:nvSpPr>
          <p:cNvPr id="8" name="Rectangle 7"/>
          <p:cNvSpPr/>
          <p:nvPr/>
        </p:nvSpPr>
        <p:spPr>
          <a:xfrm>
            <a:off x="781224" y="4793938"/>
            <a:ext cx="1296140" cy="1384916"/>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solidFill>
                  <a:schemeClr val="tx1"/>
                </a:solidFill>
                <a:latin typeface="Arial" pitchFamily="34" charset="0"/>
                <a:cs typeface="Arial" pitchFamily="34" charset="0"/>
              </a:rPr>
              <a:t>M = 3</a:t>
            </a:r>
          </a:p>
          <a:p>
            <a:pPr>
              <a:defRPr/>
            </a:pPr>
            <a:r>
              <a:rPr lang="en-US" dirty="0">
                <a:solidFill>
                  <a:schemeClr val="tx1"/>
                </a:solidFill>
                <a:latin typeface="Arial" pitchFamily="34" charset="0"/>
                <a:cs typeface="Arial" pitchFamily="34" charset="0"/>
              </a:rPr>
              <a:t>3     3     1</a:t>
            </a:r>
          </a:p>
          <a:p>
            <a:pPr>
              <a:defRPr/>
            </a:pPr>
            <a:r>
              <a:rPr lang="en-US" dirty="0">
                <a:solidFill>
                  <a:schemeClr val="tx1"/>
                </a:solidFill>
                <a:latin typeface="Arial" pitchFamily="34" charset="0"/>
                <a:cs typeface="Arial" pitchFamily="34" charset="0"/>
              </a:rPr>
              <a:t>2     2     1</a:t>
            </a:r>
          </a:p>
          <a:p>
            <a:pPr>
              <a:defRPr/>
            </a:pPr>
            <a:r>
              <a:rPr lang="en-US" dirty="0">
                <a:solidFill>
                  <a:schemeClr val="tx1"/>
                </a:solidFill>
                <a:latin typeface="Arial" pitchFamily="34" charset="0"/>
                <a:cs typeface="Arial" pitchFamily="34" charset="0"/>
              </a:rPr>
              <a:t>1     1     1</a:t>
            </a:r>
          </a:p>
        </p:txBody>
      </p:sp>
      <p:sp>
        <p:nvSpPr>
          <p:cNvPr id="9" name="Rectangle 8"/>
          <p:cNvSpPr/>
          <p:nvPr/>
        </p:nvSpPr>
        <p:spPr>
          <a:xfrm>
            <a:off x="2149863" y="4227246"/>
            <a:ext cx="2209061" cy="1951607"/>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latin typeface="Arial" pitchFamily="34" charset="0"/>
                <a:cs typeface="Arial" pitchFamily="34" charset="0"/>
              </a:rPr>
              <a:t>M = 5</a:t>
            </a:r>
          </a:p>
          <a:p>
            <a:pPr>
              <a:defRPr/>
            </a:pPr>
            <a:r>
              <a:rPr lang="en-US" dirty="0">
                <a:latin typeface="Arial" pitchFamily="34" charset="0"/>
                <a:cs typeface="Arial" pitchFamily="34" charset="0"/>
              </a:rPr>
              <a:t>5     5     5     5     1</a:t>
            </a:r>
          </a:p>
          <a:p>
            <a:pPr>
              <a:defRPr/>
            </a:pPr>
            <a:r>
              <a:rPr lang="en-US" dirty="0">
                <a:latin typeface="Arial" pitchFamily="34" charset="0"/>
                <a:cs typeface="Arial" pitchFamily="34" charset="0"/>
              </a:rPr>
              <a:t>4     4     4     4     1</a:t>
            </a:r>
          </a:p>
          <a:p>
            <a:pPr>
              <a:defRPr/>
            </a:pPr>
            <a:r>
              <a:rPr lang="en-US" dirty="0">
                <a:latin typeface="Arial" pitchFamily="34" charset="0"/>
                <a:cs typeface="Arial" pitchFamily="34" charset="0"/>
              </a:rPr>
              <a:t>4     4     4     4     1</a:t>
            </a:r>
          </a:p>
          <a:p>
            <a:pPr>
              <a:defRPr/>
            </a:pPr>
            <a:r>
              <a:rPr lang="en-US" dirty="0">
                <a:latin typeface="Arial" pitchFamily="34" charset="0"/>
                <a:cs typeface="Arial" pitchFamily="34" charset="0"/>
              </a:rPr>
              <a:t>2     2     2     2     1</a:t>
            </a:r>
          </a:p>
          <a:p>
            <a:pPr>
              <a:defRPr/>
            </a:pPr>
            <a:r>
              <a:rPr lang="en-US" dirty="0">
                <a:latin typeface="Arial" pitchFamily="34" charset="0"/>
                <a:cs typeface="Arial" pitchFamily="34" charset="0"/>
              </a:rPr>
              <a:t>1     1     1     1     1</a:t>
            </a:r>
          </a:p>
        </p:txBody>
      </p:sp>
      <p:sp>
        <p:nvSpPr>
          <p:cNvPr id="10" name="Rectangle 9"/>
          <p:cNvSpPr/>
          <p:nvPr/>
        </p:nvSpPr>
        <p:spPr>
          <a:xfrm>
            <a:off x="4424026" y="3767089"/>
            <a:ext cx="3468211" cy="2411766"/>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defRPr/>
            </a:pPr>
            <a:r>
              <a:rPr lang="en-US" dirty="0">
                <a:latin typeface="Arial" pitchFamily="34" charset="0"/>
                <a:cs typeface="Arial" pitchFamily="34" charset="0"/>
              </a:rPr>
              <a:t>M = 7</a:t>
            </a:r>
          </a:p>
          <a:p>
            <a:pPr>
              <a:defRPr/>
            </a:pPr>
            <a:r>
              <a:rPr lang="en-US" dirty="0">
                <a:latin typeface="Arial" pitchFamily="34" charset="0"/>
                <a:cs typeface="Arial" pitchFamily="34" charset="0"/>
              </a:rPr>
              <a:t>     7     7     7     7     7     7     1</a:t>
            </a:r>
          </a:p>
          <a:p>
            <a:pPr>
              <a:defRPr/>
            </a:pPr>
            <a:r>
              <a:rPr lang="en-US" dirty="0">
                <a:latin typeface="Arial" pitchFamily="34" charset="0"/>
                <a:cs typeface="Arial" pitchFamily="34" charset="0"/>
              </a:rPr>
              <a:t>     3     3     3     3     3     3     1</a:t>
            </a:r>
          </a:p>
          <a:p>
            <a:pPr>
              <a:defRPr/>
            </a:pPr>
            <a:r>
              <a:rPr lang="en-US" dirty="0">
                <a:latin typeface="Arial" pitchFamily="34" charset="0"/>
                <a:cs typeface="Arial" pitchFamily="34" charset="0"/>
              </a:rPr>
              <a:t>     6     6     6     6     6     6     1</a:t>
            </a:r>
          </a:p>
          <a:p>
            <a:pPr>
              <a:defRPr/>
            </a:pPr>
            <a:r>
              <a:rPr lang="en-US" dirty="0">
                <a:latin typeface="Arial" pitchFamily="34" charset="0"/>
                <a:cs typeface="Arial" pitchFamily="34" charset="0"/>
              </a:rPr>
              <a:t>     3     3     3     3     3     3     1</a:t>
            </a:r>
          </a:p>
          <a:p>
            <a:pPr>
              <a:defRPr/>
            </a:pPr>
            <a:r>
              <a:rPr lang="en-US" dirty="0">
                <a:latin typeface="Arial" pitchFamily="34" charset="0"/>
                <a:cs typeface="Arial" pitchFamily="34" charset="0"/>
              </a:rPr>
              <a:t>     6     6     6     6     6     6     1</a:t>
            </a:r>
          </a:p>
          <a:p>
            <a:pPr>
              <a:defRPr/>
            </a:pPr>
            <a:r>
              <a:rPr lang="en-US" dirty="0">
                <a:latin typeface="Arial" pitchFamily="34" charset="0"/>
                <a:cs typeface="Arial" pitchFamily="34" charset="0"/>
              </a:rPr>
              <a:t>     2     2     2     2     2     2     1</a:t>
            </a:r>
          </a:p>
          <a:p>
            <a:pPr>
              <a:defRPr/>
            </a:pPr>
            <a:r>
              <a:rPr lang="en-US" dirty="0">
                <a:latin typeface="Arial" pitchFamily="34" charset="0"/>
                <a:cs typeface="Arial" pitchFamily="34" charset="0"/>
              </a:rPr>
              <a:t>     1     1     1     1     1     1     1</a:t>
            </a:r>
          </a:p>
        </p:txBody>
      </p:sp>
      <p:sp>
        <p:nvSpPr>
          <p:cNvPr id="12" name="Rectangle 11"/>
          <p:cNvSpPr/>
          <p:nvPr/>
        </p:nvSpPr>
        <p:spPr>
          <a:xfrm>
            <a:off x="914400" y="2671763"/>
            <a:ext cx="3205163" cy="1366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zh-CN">
                <a:solidFill>
                  <a:schemeClr val="tx1"/>
                </a:solidFill>
                <a:latin typeface="Arial" charset="0"/>
                <a:cs typeface="Arial" charset="0"/>
              </a:rPr>
              <a:t>M (A, B) &amp; (x</a:t>
            </a:r>
            <a:r>
              <a:rPr lang="en-US" altLang="zh-CN" baseline="-25000">
                <a:solidFill>
                  <a:schemeClr val="tx1"/>
                </a:solidFill>
                <a:latin typeface="Arial" charset="0"/>
                <a:cs typeface="Arial" charset="0"/>
              </a:rPr>
              <a:t>n</a:t>
            </a:r>
            <a:r>
              <a:rPr lang="en-US" altLang="zh-CN">
                <a:solidFill>
                  <a:schemeClr val="tx1"/>
                </a:solidFill>
                <a:latin typeface="Arial" charset="0"/>
                <a:cs typeface="Arial" charset="0"/>
              </a:rPr>
              <a:t> = 0)</a:t>
            </a:r>
          </a:p>
          <a:p>
            <a:pPr>
              <a:defRPr/>
            </a:pPr>
            <a:r>
              <a:rPr lang="en-US" altLang="zh-CN">
                <a:solidFill>
                  <a:schemeClr val="tx1"/>
                </a:solidFill>
                <a:latin typeface="Arial" charset="0"/>
                <a:cs typeface="Arial" charset="0"/>
              </a:rPr>
              <a:t>(1, 1) (1, 2) … (1, M-1) (1, 0)</a:t>
            </a:r>
          </a:p>
          <a:p>
            <a:pPr>
              <a:defRPr/>
            </a:pPr>
            <a:r>
              <a:rPr lang="en-US" altLang="zh-CN">
                <a:solidFill>
                  <a:schemeClr val="tx1"/>
                </a:solidFill>
                <a:latin typeface="Arial" charset="0"/>
                <a:cs typeface="Arial" charset="0"/>
              </a:rPr>
              <a:t>(2, 1) (2, 2) … (2, M-1) (2, 0)</a:t>
            </a:r>
          </a:p>
          <a:p>
            <a:pPr>
              <a:defRPr/>
            </a:pPr>
            <a:r>
              <a:rPr lang="en-US" altLang="zh-CN">
                <a:solidFill>
                  <a:schemeClr val="tx1"/>
                </a:solidFill>
                <a:latin typeface="Arial" charset="0"/>
                <a:cs typeface="Arial"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865188" y="771525"/>
            <a:ext cx="7467600" cy="1143000"/>
          </a:xfrm>
        </p:spPr>
        <p:txBody>
          <a:bodyPr/>
          <a:lstStyle/>
          <a:p>
            <a:pPr eaLnBrk="1" fontAlgn="auto" hangingPunct="1">
              <a:spcAft>
                <a:spcPts val="0"/>
              </a:spcAft>
              <a:defRPr/>
            </a:pPr>
            <a:r>
              <a:rPr lang="en-US" dirty="0" smtClean="0"/>
              <a:t>Outline</a:t>
            </a:r>
          </a:p>
        </p:txBody>
      </p:sp>
      <p:sp>
        <p:nvSpPr>
          <p:cNvPr id="14338" name="Rectangle 3"/>
          <p:cNvSpPr>
            <a:spLocks noGrp="1" noChangeArrowheads="1"/>
          </p:cNvSpPr>
          <p:nvPr>
            <p:ph sz="quarter" idx="1"/>
          </p:nvPr>
        </p:nvSpPr>
        <p:spPr>
          <a:xfrm>
            <a:off x="776288" y="2373313"/>
            <a:ext cx="7467600" cy="2465387"/>
          </a:xfrm>
        </p:spPr>
        <p:txBody>
          <a:bodyPr/>
          <a:lstStyle/>
          <a:p>
            <a:pPr marL="514350" indent="-514350" eaLnBrk="1" hangingPunct="1">
              <a:buFont typeface="Century Schoolbook"/>
              <a:buAutoNum type="arabicPeriod"/>
            </a:pPr>
            <a:r>
              <a:rPr lang="en-US" altLang="zh-CN" smtClean="0"/>
              <a:t>Computer Generated Random Numbers</a:t>
            </a:r>
          </a:p>
          <a:p>
            <a:pPr marL="514350" indent="-514350" eaLnBrk="1" hangingPunct="1">
              <a:buFont typeface="Century Schoolbook"/>
              <a:buAutoNum type="arabicPeriod"/>
            </a:pPr>
            <a:r>
              <a:rPr lang="en-US" altLang="zh-CN" smtClean="0"/>
              <a:t>The Van Der Corput Numbers</a:t>
            </a:r>
          </a:p>
          <a:p>
            <a:pPr marL="514350" indent="-514350" eaLnBrk="1" hangingPunct="1">
              <a:buFont typeface="Century Schoolbook"/>
              <a:buAutoNum type="arabicPeriod"/>
            </a:pPr>
            <a:r>
              <a:rPr lang="en-US" altLang="zh-CN" smtClean="0"/>
              <a:t>The Halton Numbers</a:t>
            </a:r>
          </a:p>
          <a:p>
            <a:pPr marL="514350" indent="-514350" eaLnBrk="1" hangingPunct="1">
              <a:buFont typeface="Century Schoolbook"/>
              <a:buAutoNum type="arabicPeriod"/>
            </a:pPr>
            <a:r>
              <a:rPr lang="en-US" altLang="zh-CN" smtClean="0"/>
              <a:t>Discrepancy</a:t>
            </a:r>
          </a:p>
          <a:p>
            <a:pPr marL="514350" indent="-514350" eaLnBrk="1" hangingPunct="1">
              <a:buFont typeface="Century Schoolbook"/>
              <a:buAutoNum type="arabicPeriod"/>
            </a:pPr>
            <a:r>
              <a:rPr lang="en-US" altLang="zh-CN" smtClean="0"/>
              <a:t>Linear Congruence Generator</a:t>
            </a:r>
          </a:p>
          <a:p>
            <a:pPr marL="514350" indent="-514350" eaLnBrk="1" hangingPunct="1">
              <a:buFont typeface="Century Schoolbook"/>
              <a:buAutoNum type="arabicPeriod"/>
            </a:pPr>
            <a:endParaRPr lang="en-US" altLang="zh-CN"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sz="quarter" idx="1"/>
          </p:nvPr>
        </p:nvSpPr>
        <p:spPr>
          <a:xfrm>
            <a:off x="485775" y="574675"/>
            <a:ext cx="6713538" cy="784225"/>
          </a:xfrm>
        </p:spPr>
        <p:txBody>
          <a:bodyPr/>
          <a:lstStyle/>
          <a:p>
            <a:pPr eaLnBrk="1" hangingPunct="1">
              <a:lnSpc>
                <a:spcPct val="80000"/>
              </a:lnSpc>
              <a:buFontTx/>
              <a:buNone/>
            </a:pPr>
            <a:r>
              <a:rPr lang="en-US" altLang="zh-CN" sz="3600" b="1" smtClean="0">
                <a:latin typeface="Liberation Serif"/>
              </a:rPr>
              <a:t>“Random” Numbers</a:t>
            </a:r>
            <a:endParaRPr lang="en-US" altLang="zh-CN" sz="3600" b="1" smtClean="0"/>
          </a:p>
        </p:txBody>
      </p:sp>
      <p:sp>
        <p:nvSpPr>
          <p:cNvPr id="15362" name="Rectangle 7"/>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sp>
        <p:nvSpPr>
          <p:cNvPr id="15363" name="Rectangle 9"/>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sp>
        <p:nvSpPr>
          <p:cNvPr id="15364" name="Rectangle 11"/>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sp>
        <p:nvSpPr>
          <p:cNvPr id="15365" name="Rectangle 13"/>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sp>
        <p:nvSpPr>
          <p:cNvPr id="15366" name="Rectangle 15"/>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sp>
        <p:nvSpPr>
          <p:cNvPr id="15367" name="Rectangle 17"/>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sp>
        <p:nvSpPr>
          <p:cNvPr id="15368" name="Rectangle 21"/>
          <p:cNvSpPr>
            <a:spLocks noChangeArrowheads="1"/>
          </p:cNvSpPr>
          <p:nvPr/>
        </p:nvSpPr>
        <p:spPr bwMode="auto">
          <a:xfrm>
            <a:off x="0" y="1409700"/>
            <a:ext cx="9144000" cy="0"/>
          </a:xfrm>
          <a:prstGeom prst="rect">
            <a:avLst/>
          </a:prstGeom>
          <a:noFill/>
          <a:ln w="9525">
            <a:noFill/>
            <a:miter lim="800000"/>
            <a:headEnd/>
            <a:tailEnd/>
          </a:ln>
        </p:spPr>
        <p:txBody>
          <a:bodyPr wrap="none" anchor="ctr">
            <a:spAutoFit/>
          </a:bodyPr>
          <a:lstStyle/>
          <a:p>
            <a:endParaRPr lang="zh-CN" altLang="zh-CN"/>
          </a:p>
        </p:txBody>
      </p:sp>
      <p:pic>
        <p:nvPicPr>
          <p:cNvPr id="15369" name="Picture 20" descr="Screenshot"/>
          <p:cNvPicPr>
            <a:picLocks noChangeAspect="1" noChangeArrowheads="1"/>
          </p:cNvPicPr>
          <p:nvPr/>
        </p:nvPicPr>
        <p:blipFill>
          <a:blip r:embed="rId2"/>
          <a:srcRect l="10397" t="15619" r="8333" b="8894"/>
          <a:stretch>
            <a:fillRect/>
          </a:stretch>
        </p:blipFill>
        <p:spPr bwMode="auto">
          <a:xfrm>
            <a:off x="2586038" y="1062038"/>
            <a:ext cx="3971925" cy="4038600"/>
          </a:xfrm>
          <a:prstGeom prst="rect">
            <a:avLst/>
          </a:prstGeom>
          <a:noFill/>
          <a:ln w="9525">
            <a:noFill/>
            <a:miter lim="800000"/>
            <a:headEnd/>
            <a:tailEnd/>
          </a:ln>
        </p:spPr>
      </p:pic>
      <p:sp>
        <p:nvSpPr>
          <p:cNvPr id="4108" name="Oval 22"/>
          <p:cNvSpPr>
            <a:spLocks noChangeArrowheads="1"/>
          </p:cNvSpPr>
          <p:nvPr/>
        </p:nvSpPr>
        <p:spPr bwMode="auto">
          <a:xfrm>
            <a:off x="2720975" y="1147763"/>
            <a:ext cx="3748088" cy="3778250"/>
          </a:xfrm>
          <a:prstGeom prst="ellipse">
            <a:avLst/>
          </a:prstGeom>
          <a:noFill/>
          <a:ln w="31750">
            <a:solidFill>
              <a:srgbClr val="7030A0"/>
            </a:solidFill>
            <a:round/>
            <a:headEnd/>
            <a:tailEnd/>
          </a:ln>
        </p:spPr>
        <p:txBody>
          <a:bodyPr/>
          <a:lstStyle/>
          <a:p>
            <a:endParaRPr lang="zh-CN" altLang="zh-CN"/>
          </a:p>
        </p:txBody>
      </p:sp>
      <p:sp>
        <p:nvSpPr>
          <p:cNvPr id="15371" name="Rectangle 24"/>
          <p:cNvSpPr>
            <a:spLocks noChangeArrowheads="1"/>
          </p:cNvSpPr>
          <p:nvPr/>
        </p:nvSpPr>
        <p:spPr bwMode="auto">
          <a:xfrm>
            <a:off x="1076325" y="5505450"/>
            <a:ext cx="6789738" cy="1201738"/>
          </a:xfrm>
          <a:prstGeom prst="rect">
            <a:avLst/>
          </a:prstGeom>
          <a:noFill/>
          <a:ln w="9525">
            <a:noFill/>
            <a:miter lim="800000"/>
            <a:headEnd/>
            <a:tailEnd/>
          </a:ln>
        </p:spPr>
        <p:txBody>
          <a:bodyPr anchor="ctr">
            <a:spAutoFit/>
          </a:bodyPr>
          <a:lstStyle/>
          <a:p>
            <a:r>
              <a:rPr lang="en-US" altLang="zh-CN">
                <a:latin typeface="Times New Roman" pitchFamily="18" charset="0"/>
                <a:ea typeface="MS Mincho" pitchFamily="49" charset="-128"/>
                <a:cs typeface="Times New Roman" pitchFamily="18" charset="0"/>
              </a:rPr>
              <a:t>100 Random Numbers Generated by MATLAB</a:t>
            </a:r>
            <a:endParaRPr lang="en-US" altLang="zh-CN">
              <a:ea typeface="MS Mincho" pitchFamily="49" charset="-128"/>
              <a:cs typeface="Times New Roman" pitchFamily="18" charset="0"/>
            </a:endParaRPr>
          </a:p>
          <a:p>
            <a:pPr eaLnBrk="0" hangingPunct="0"/>
            <a:r>
              <a:rPr lang="en-US" altLang="zh-CN">
                <a:latin typeface="Times New Roman" pitchFamily="18" charset="0"/>
                <a:ea typeface="MS Mincho" pitchFamily="49" charset="-128"/>
                <a:cs typeface="Times New Roman" pitchFamily="18" charset="0"/>
              </a:rPr>
              <a:t>Number of dots in the circle: 74</a:t>
            </a:r>
            <a:endParaRPr lang="en-US" altLang="zh-CN">
              <a:ea typeface="MS Mincho" pitchFamily="49" charset="-128"/>
              <a:cs typeface="Times New Roman" pitchFamily="18" charset="0"/>
            </a:endParaRPr>
          </a:p>
          <a:p>
            <a:pPr eaLnBrk="0" hangingPunct="0"/>
            <a:r>
              <a:rPr lang="en-US" altLang="zh-CN">
                <a:latin typeface="Times New Roman" pitchFamily="18" charset="0"/>
                <a:ea typeface="MS Mincho" pitchFamily="49" charset="-128"/>
                <a:cs typeface="Times New Roman" pitchFamily="18" charset="0"/>
              </a:rPr>
              <a:t>Area estimated: 0.74	Real area: 0.7854</a:t>
            </a:r>
            <a:endParaRPr lang="en-US" altLang="zh-CN">
              <a:ea typeface="MS Mincho" pitchFamily="49" charset="-128"/>
              <a:cs typeface="Times New Roman" pitchFamily="18" charset="0"/>
            </a:endParaRPr>
          </a:p>
          <a:p>
            <a:pPr eaLnBrk="0" hangingPunct="0"/>
            <a:r>
              <a:rPr lang="en-US" altLang="zh-CN" b="1">
                <a:latin typeface="Times New Roman" pitchFamily="18" charset="0"/>
                <a:ea typeface="MS Mincho" pitchFamily="49" charset="-128"/>
                <a:cs typeface="Times New Roman" pitchFamily="18" charset="0"/>
              </a:rPr>
              <a:t>Ratio between the two values: 0.9422		 %Error: 5.78%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08"/>
                                        </p:tgtEl>
                                        <p:attrNameLst>
                                          <p:attrName>style.visibility</p:attrName>
                                        </p:attrNameLst>
                                      </p:cBhvr>
                                      <p:to>
                                        <p:strVal val="visible"/>
                                      </p:to>
                                    </p:set>
                                    <p:animEffect transition="in" filter="wipe(down)">
                                      <p:cBhvr>
                                        <p:cTn id="7" dur="5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p:cNvSpPr>
            <a:spLocks noChangeArrowheads="1"/>
          </p:cNvSpPr>
          <p:nvPr/>
        </p:nvSpPr>
        <p:spPr bwMode="auto">
          <a:xfrm>
            <a:off x="0" y="1404938"/>
            <a:ext cx="9144000" cy="0"/>
          </a:xfrm>
          <a:prstGeom prst="rect">
            <a:avLst/>
          </a:prstGeom>
          <a:noFill/>
          <a:ln w="9525">
            <a:noFill/>
            <a:miter lim="800000"/>
            <a:headEnd/>
            <a:tailEnd/>
          </a:ln>
        </p:spPr>
        <p:txBody>
          <a:bodyPr wrap="none" anchor="ctr">
            <a:spAutoFit/>
          </a:bodyPr>
          <a:lstStyle/>
          <a:p>
            <a:endParaRPr lang="zh-CN" altLang="zh-CN"/>
          </a:p>
        </p:txBody>
      </p:sp>
      <p:sp>
        <p:nvSpPr>
          <p:cNvPr id="16386" name="Rectangle 7"/>
          <p:cNvSpPr>
            <a:spLocks noChangeArrowheads="1"/>
          </p:cNvSpPr>
          <p:nvPr/>
        </p:nvSpPr>
        <p:spPr bwMode="auto">
          <a:xfrm>
            <a:off x="0" y="1404938"/>
            <a:ext cx="9144000" cy="0"/>
          </a:xfrm>
          <a:prstGeom prst="rect">
            <a:avLst/>
          </a:prstGeom>
          <a:noFill/>
          <a:ln w="9525">
            <a:noFill/>
            <a:miter lim="800000"/>
            <a:headEnd/>
            <a:tailEnd/>
          </a:ln>
        </p:spPr>
        <p:txBody>
          <a:bodyPr wrap="none" anchor="ctr">
            <a:spAutoFit/>
          </a:bodyPr>
          <a:lstStyle/>
          <a:p>
            <a:endParaRPr lang="zh-CN" altLang="zh-CN"/>
          </a:p>
        </p:txBody>
      </p:sp>
      <p:pic>
        <p:nvPicPr>
          <p:cNvPr id="16387" name="Picture 6" descr="Screenshot-1"/>
          <p:cNvPicPr>
            <a:picLocks noChangeAspect="1" noChangeArrowheads="1"/>
          </p:cNvPicPr>
          <p:nvPr/>
        </p:nvPicPr>
        <p:blipFill>
          <a:blip r:embed="rId2"/>
          <a:srcRect l="8333" t="15619" r="8492" b="8243"/>
          <a:stretch>
            <a:fillRect/>
          </a:stretch>
        </p:blipFill>
        <p:spPr bwMode="auto">
          <a:xfrm>
            <a:off x="2255838" y="723900"/>
            <a:ext cx="4086225" cy="4048125"/>
          </a:xfrm>
          <a:prstGeom prst="rect">
            <a:avLst/>
          </a:prstGeom>
          <a:noFill/>
          <a:ln w="9525">
            <a:noFill/>
            <a:miter lim="800000"/>
            <a:headEnd/>
            <a:tailEnd/>
          </a:ln>
        </p:spPr>
      </p:pic>
      <p:sp>
        <p:nvSpPr>
          <p:cNvPr id="16388" name="Rectangle 12"/>
          <p:cNvSpPr>
            <a:spLocks noChangeArrowheads="1"/>
          </p:cNvSpPr>
          <p:nvPr/>
        </p:nvSpPr>
        <p:spPr bwMode="auto">
          <a:xfrm>
            <a:off x="1806575" y="5103813"/>
            <a:ext cx="4641850" cy="1200150"/>
          </a:xfrm>
          <a:prstGeom prst="rect">
            <a:avLst/>
          </a:prstGeom>
          <a:noFill/>
          <a:ln w="9525">
            <a:noFill/>
            <a:miter lim="800000"/>
            <a:headEnd/>
            <a:tailEnd/>
          </a:ln>
        </p:spPr>
        <p:txBody>
          <a:bodyPr wrap="none" anchor="ctr">
            <a:spAutoFit/>
          </a:bodyPr>
          <a:lstStyle/>
          <a:p>
            <a:r>
              <a:rPr lang="en-US" altLang="zh-CN">
                <a:latin typeface="Times New Roman" pitchFamily="18" charset="0"/>
                <a:ea typeface="MS Mincho" pitchFamily="49" charset="-128"/>
                <a:cs typeface="Times New Roman" pitchFamily="18" charset="0"/>
              </a:rPr>
              <a:t>1000 Random Numbers generated by MATLAB</a:t>
            </a:r>
          </a:p>
          <a:p>
            <a:r>
              <a:rPr lang="en-US" altLang="zh-CN">
                <a:latin typeface="Times New Roman" pitchFamily="18" charset="0"/>
                <a:ea typeface="MS Mincho" pitchFamily="49" charset="-128"/>
                <a:cs typeface="Times New Roman" pitchFamily="18" charset="0"/>
              </a:rPr>
              <a:t>Number of dots in the circle: 802</a:t>
            </a:r>
            <a:endParaRPr lang="en-US" altLang="zh-CN">
              <a:ea typeface="MS Mincho" pitchFamily="49" charset="-128"/>
              <a:cs typeface="Times New Roman" pitchFamily="18" charset="0"/>
            </a:endParaRPr>
          </a:p>
          <a:p>
            <a:pPr eaLnBrk="0" hangingPunct="0"/>
            <a:r>
              <a:rPr lang="en-US" altLang="zh-CN">
                <a:latin typeface="Times New Roman" pitchFamily="18" charset="0"/>
                <a:ea typeface="MS Mincho" pitchFamily="49" charset="-128"/>
                <a:cs typeface="Times New Roman" pitchFamily="18" charset="0"/>
              </a:rPr>
              <a:t>Area estimated:0.802	Real area: 0.7854</a:t>
            </a:r>
            <a:endParaRPr lang="en-US" altLang="zh-CN">
              <a:ea typeface="MS Mincho" pitchFamily="49" charset="-128"/>
              <a:cs typeface="Times New Roman" pitchFamily="18" charset="0"/>
            </a:endParaRPr>
          </a:p>
          <a:p>
            <a:pPr eaLnBrk="0" hangingPunct="0"/>
            <a:r>
              <a:rPr lang="en-US" altLang="zh-CN">
                <a:latin typeface="Times New Roman" pitchFamily="18" charset="0"/>
                <a:ea typeface="MS Mincho" pitchFamily="49" charset="-128"/>
                <a:cs typeface="Times New Roman" pitchFamily="18" charset="0"/>
              </a:rPr>
              <a:t>Ratio: 1.0211</a:t>
            </a:r>
            <a:r>
              <a:rPr lang="en-US" altLang="zh-CN">
                <a:ea typeface="MS Mincho" pitchFamily="49" charset="-128"/>
                <a:cs typeface="Times New Roman" pitchFamily="18" charset="0"/>
              </a:rPr>
              <a:t>		%Error: 2.11%</a:t>
            </a:r>
          </a:p>
        </p:txBody>
      </p:sp>
      <p:sp>
        <p:nvSpPr>
          <p:cNvPr id="8" name="Oval 22"/>
          <p:cNvSpPr>
            <a:spLocks noChangeArrowheads="1"/>
          </p:cNvSpPr>
          <p:nvPr/>
        </p:nvSpPr>
        <p:spPr bwMode="auto">
          <a:xfrm>
            <a:off x="2525713" y="801688"/>
            <a:ext cx="3748087" cy="3778250"/>
          </a:xfrm>
          <a:prstGeom prst="ellipse">
            <a:avLst/>
          </a:prstGeom>
          <a:noFill/>
          <a:ln w="31750">
            <a:solidFill>
              <a:srgbClr val="7030A0"/>
            </a:solidFill>
            <a:round/>
            <a:headEnd/>
            <a:tailEnd/>
          </a:ln>
        </p:spPr>
        <p:txBody>
          <a:bodyPr/>
          <a:lstStyle/>
          <a:p>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ChangeArrowheads="1"/>
          </p:cNvSpPr>
          <p:nvPr/>
        </p:nvSpPr>
        <p:spPr bwMode="auto">
          <a:xfrm>
            <a:off x="0" y="1395413"/>
            <a:ext cx="9144000" cy="0"/>
          </a:xfrm>
          <a:prstGeom prst="rect">
            <a:avLst/>
          </a:prstGeom>
          <a:noFill/>
          <a:ln w="9525">
            <a:noFill/>
            <a:miter lim="800000"/>
            <a:headEnd/>
            <a:tailEnd/>
          </a:ln>
        </p:spPr>
        <p:txBody>
          <a:bodyPr wrap="none" anchor="ctr">
            <a:spAutoFit/>
          </a:bodyPr>
          <a:lstStyle/>
          <a:p>
            <a:endParaRPr lang="zh-CN" altLang="zh-CN"/>
          </a:p>
        </p:txBody>
      </p:sp>
      <p:sp>
        <p:nvSpPr>
          <p:cNvPr id="17410" name="Rectangle 7"/>
          <p:cNvSpPr>
            <a:spLocks noChangeArrowheads="1"/>
          </p:cNvSpPr>
          <p:nvPr/>
        </p:nvSpPr>
        <p:spPr bwMode="auto">
          <a:xfrm>
            <a:off x="0" y="1395413"/>
            <a:ext cx="9144000" cy="0"/>
          </a:xfrm>
          <a:prstGeom prst="rect">
            <a:avLst/>
          </a:prstGeom>
          <a:noFill/>
          <a:ln w="9525">
            <a:noFill/>
            <a:miter lim="800000"/>
            <a:headEnd/>
            <a:tailEnd/>
          </a:ln>
        </p:spPr>
        <p:txBody>
          <a:bodyPr wrap="none" anchor="ctr">
            <a:spAutoFit/>
          </a:bodyPr>
          <a:lstStyle/>
          <a:p>
            <a:endParaRPr lang="zh-CN" altLang="zh-CN"/>
          </a:p>
        </p:txBody>
      </p:sp>
      <p:pic>
        <p:nvPicPr>
          <p:cNvPr id="17411" name="Picture 6" descr="Screenshot-2"/>
          <p:cNvPicPr>
            <a:picLocks noChangeAspect="1" noChangeArrowheads="1"/>
          </p:cNvPicPr>
          <p:nvPr/>
        </p:nvPicPr>
        <p:blipFill>
          <a:blip r:embed="rId2"/>
          <a:srcRect l="9166" t="14534" r="6795" b="8894"/>
          <a:stretch>
            <a:fillRect/>
          </a:stretch>
        </p:blipFill>
        <p:spPr bwMode="auto">
          <a:xfrm>
            <a:off x="2193925" y="430213"/>
            <a:ext cx="4171950" cy="4067175"/>
          </a:xfrm>
          <a:prstGeom prst="rect">
            <a:avLst/>
          </a:prstGeom>
          <a:noFill/>
          <a:ln w="9525">
            <a:noFill/>
            <a:miter lim="800000"/>
            <a:headEnd/>
            <a:tailEnd/>
          </a:ln>
        </p:spPr>
      </p:pic>
      <p:sp>
        <p:nvSpPr>
          <p:cNvPr id="17412" name="Rectangle 11"/>
          <p:cNvSpPr>
            <a:spLocks noChangeArrowheads="1"/>
          </p:cNvSpPr>
          <p:nvPr/>
        </p:nvSpPr>
        <p:spPr bwMode="auto">
          <a:xfrm>
            <a:off x="2017713" y="4875213"/>
            <a:ext cx="4964112" cy="1477962"/>
          </a:xfrm>
          <a:prstGeom prst="rect">
            <a:avLst/>
          </a:prstGeom>
          <a:noFill/>
          <a:ln w="9525">
            <a:noFill/>
            <a:miter lim="800000"/>
            <a:headEnd/>
            <a:tailEnd/>
          </a:ln>
        </p:spPr>
        <p:txBody>
          <a:bodyPr wrap="none" anchor="ctr">
            <a:spAutoFit/>
          </a:bodyPr>
          <a:lstStyle/>
          <a:p>
            <a:r>
              <a:rPr lang="en-US" altLang="zh-CN">
                <a:latin typeface="Times New Roman" pitchFamily="18" charset="0"/>
                <a:ea typeface="MS Mincho" pitchFamily="49" charset="-128"/>
                <a:cs typeface="Times New Roman" pitchFamily="18" charset="0"/>
              </a:rPr>
              <a:t>Random Numbers generated by MATLAB: 10000</a:t>
            </a:r>
          </a:p>
          <a:p>
            <a:r>
              <a:rPr lang="en-US" altLang="zh-CN">
                <a:latin typeface="Times New Roman" pitchFamily="18" charset="0"/>
                <a:ea typeface="MS Mincho" pitchFamily="49" charset="-128"/>
                <a:cs typeface="Times New Roman" pitchFamily="18" charset="0"/>
              </a:rPr>
              <a:t>Number of dots in the circle: 7828</a:t>
            </a:r>
            <a:endParaRPr lang="en-US" altLang="zh-CN">
              <a:ea typeface="MS Mincho" pitchFamily="49" charset="-128"/>
              <a:cs typeface="Times New Roman" pitchFamily="18" charset="0"/>
            </a:endParaRPr>
          </a:p>
          <a:p>
            <a:pPr eaLnBrk="0" hangingPunct="0"/>
            <a:r>
              <a:rPr lang="en-US" altLang="zh-CN">
                <a:latin typeface="Times New Roman" pitchFamily="18" charset="0"/>
                <a:ea typeface="MS Mincho" pitchFamily="49" charset="-128"/>
                <a:cs typeface="Times New Roman" pitchFamily="18" charset="0"/>
              </a:rPr>
              <a:t>Area estimated: 0.7828	 Real area: 0.7854</a:t>
            </a:r>
            <a:endParaRPr lang="en-US" altLang="zh-CN">
              <a:ea typeface="MS Mincho" pitchFamily="49" charset="-128"/>
              <a:cs typeface="Times New Roman" pitchFamily="18" charset="0"/>
            </a:endParaRPr>
          </a:p>
          <a:p>
            <a:pPr eaLnBrk="0" hangingPunct="0"/>
            <a:r>
              <a:rPr lang="en-US" altLang="zh-CN">
                <a:latin typeface="Times New Roman" pitchFamily="18" charset="0"/>
                <a:ea typeface="MS Mincho" pitchFamily="49" charset="-128"/>
                <a:cs typeface="Times New Roman" pitchFamily="18" charset="0"/>
              </a:rPr>
              <a:t>Ratio: 0.9967 		 %Error: 0.33%</a:t>
            </a:r>
            <a:endParaRPr lang="en-US" altLang="zh-CN">
              <a:ea typeface="MS Mincho" pitchFamily="49" charset="-128"/>
              <a:cs typeface="Times New Roman" pitchFamily="18" charset="0"/>
            </a:endParaRPr>
          </a:p>
          <a:p>
            <a:pPr eaLnBrk="0" hangingPunct="0"/>
            <a:endParaRPr lang="en-US" altLang="zh-CN">
              <a:ea typeface="MS Mincho" pitchFamily="49" charset="-128"/>
              <a:cs typeface="Times New Roman" pitchFamily="18" charset="0"/>
            </a:endParaRPr>
          </a:p>
        </p:txBody>
      </p:sp>
      <p:sp>
        <p:nvSpPr>
          <p:cNvPr id="8" name="Oval 22"/>
          <p:cNvSpPr>
            <a:spLocks noChangeArrowheads="1"/>
          </p:cNvSpPr>
          <p:nvPr/>
        </p:nvSpPr>
        <p:spPr bwMode="auto">
          <a:xfrm>
            <a:off x="2409825" y="544513"/>
            <a:ext cx="3805238" cy="3778250"/>
          </a:xfrm>
          <a:prstGeom prst="ellipse">
            <a:avLst/>
          </a:prstGeom>
          <a:noFill/>
          <a:ln w="31750">
            <a:solidFill>
              <a:srgbClr val="7030A0"/>
            </a:solidFill>
            <a:round/>
            <a:headEnd/>
            <a:tailEnd/>
          </a:ln>
        </p:spPr>
        <p:txBody>
          <a:bodyPr/>
          <a:lstStyle/>
          <a:p>
            <a:endParaRPr lang="zh-CN"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9738" y="1527175"/>
            <a:ext cx="8229600" cy="1143000"/>
          </a:xfrm>
        </p:spPr>
        <p:txBody>
          <a:bodyPr/>
          <a:lstStyle/>
          <a:p>
            <a:pPr eaLnBrk="1" fontAlgn="auto" hangingPunct="1">
              <a:spcAft>
                <a:spcPts val="0"/>
              </a:spcAft>
              <a:defRPr/>
            </a:pPr>
            <a:r>
              <a:rPr lang="en-US" sz="2800" dirty="0" smtClean="0"/>
              <a:t>Conclusion</a:t>
            </a:r>
          </a:p>
        </p:txBody>
      </p:sp>
      <p:sp>
        <p:nvSpPr>
          <p:cNvPr id="18434" name="Rectangle 3"/>
          <p:cNvSpPr>
            <a:spLocks noGrp="1" noChangeArrowheads="1"/>
          </p:cNvSpPr>
          <p:nvPr>
            <p:ph sz="quarter" idx="1"/>
          </p:nvPr>
        </p:nvSpPr>
        <p:spPr>
          <a:xfrm>
            <a:off x="447675" y="2905125"/>
            <a:ext cx="8229600" cy="1355725"/>
          </a:xfrm>
        </p:spPr>
        <p:txBody>
          <a:bodyPr/>
          <a:lstStyle/>
          <a:p>
            <a:pPr eaLnBrk="1" hangingPunct="1">
              <a:buFontTx/>
              <a:buNone/>
            </a:pPr>
            <a:r>
              <a:rPr lang="en-US" altLang="zh-CN" smtClean="0"/>
              <a:t> 	The estimation is precise to the 1000</a:t>
            </a:r>
            <a:r>
              <a:rPr lang="en-US" altLang="zh-CN" baseline="30000" smtClean="0"/>
              <a:t>th</a:t>
            </a:r>
            <a:r>
              <a:rPr lang="en-US" altLang="zh-CN" smtClean="0"/>
              <a:t> place, however, these numbers are not random, and the graphs show clustered dots not equally distributed.</a:t>
            </a:r>
            <a:endParaRPr lang="en-US" altLang="zh-CN" smtClean="0">
              <a:solidFill>
                <a:srgbClr val="000000"/>
              </a:solidFill>
              <a:latin typeface="Times New Roman" pitchFamily="18" charset="0"/>
              <a:ea typeface="MS Mincho" pitchFamily="49" charset="-128"/>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dirty="0" smtClean="0"/>
              <a:t>Van </a:t>
            </a:r>
            <a:r>
              <a:rPr lang="en-US" dirty="0" err="1" smtClean="0"/>
              <a:t>der</a:t>
            </a:r>
            <a:r>
              <a:rPr lang="en-US" dirty="0" smtClean="0"/>
              <a:t> </a:t>
            </a:r>
            <a:r>
              <a:rPr lang="en-US" dirty="0" err="1" smtClean="0"/>
              <a:t>Corput</a:t>
            </a:r>
            <a:r>
              <a:rPr lang="en-US" dirty="0" smtClean="0"/>
              <a:t> sequence</a:t>
            </a:r>
          </a:p>
        </p:txBody>
      </p:sp>
      <p:sp>
        <p:nvSpPr>
          <p:cNvPr id="8195" name="Rectangle 3"/>
          <p:cNvSpPr>
            <a:spLocks noGrp="1" noChangeArrowheads="1"/>
          </p:cNvSpPr>
          <p:nvPr>
            <p:ph sz="quarter" idx="1"/>
          </p:nvPr>
        </p:nvSpPr>
        <p:spPr>
          <a:xfrm>
            <a:off x="1060450" y="1778000"/>
            <a:ext cx="7070725" cy="3043238"/>
          </a:xfrm>
        </p:spPr>
        <p:txBody>
          <a:bodyPr>
            <a:normAutofit fontScale="92500" lnSpcReduction="10000"/>
          </a:bodyPr>
          <a:lstStyle/>
          <a:p>
            <a:pPr marL="274320" indent="-274320" eaLnBrk="1" fontAlgn="auto" hangingPunct="1">
              <a:spcAft>
                <a:spcPts val="0"/>
              </a:spcAft>
              <a:buFont typeface="Wingdings"/>
              <a:buChar char=""/>
              <a:defRPr/>
            </a:pPr>
            <a:r>
              <a:rPr lang="en-US" sz="2800" dirty="0" smtClean="0"/>
              <a:t>A van </a:t>
            </a:r>
            <a:r>
              <a:rPr lang="en-US" sz="2800" dirty="0" err="1" smtClean="0"/>
              <a:t>der</a:t>
            </a:r>
            <a:r>
              <a:rPr lang="en-US" sz="2800" dirty="0" smtClean="0"/>
              <a:t> </a:t>
            </a:r>
            <a:r>
              <a:rPr lang="en-US" sz="2800" dirty="0" err="1" smtClean="0"/>
              <a:t>Corput</a:t>
            </a:r>
            <a:r>
              <a:rPr lang="en-US" sz="2800" dirty="0" smtClean="0"/>
              <a:t> sequence is a low-discrepancy sequence over the unit interval first published in 1935 by the Dutch mathematician J. G. van </a:t>
            </a:r>
            <a:r>
              <a:rPr lang="en-US" sz="2800" dirty="0" err="1" smtClean="0"/>
              <a:t>der</a:t>
            </a:r>
            <a:r>
              <a:rPr lang="en-US" sz="2800" dirty="0" smtClean="0"/>
              <a:t> </a:t>
            </a:r>
            <a:r>
              <a:rPr lang="en-US" sz="2800" dirty="0" err="1" smtClean="0"/>
              <a:t>Corput</a:t>
            </a:r>
            <a:r>
              <a:rPr lang="en-US" sz="2800" dirty="0" smtClean="0"/>
              <a:t>. It is constructed by reversing the base n representation of the sequence of natural numbers (1, 2, 3, …). *</a:t>
            </a:r>
          </a:p>
        </p:txBody>
      </p:sp>
      <p:sp>
        <p:nvSpPr>
          <p:cNvPr id="19459" name="TextBox 3"/>
          <p:cNvSpPr txBox="1">
            <a:spLocks noChangeArrowheads="1"/>
          </p:cNvSpPr>
          <p:nvPr/>
        </p:nvSpPr>
        <p:spPr bwMode="auto">
          <a:xfrm>
            <a:off x="541338" y="5637213"/>
            <a:ext cx="7475537" cy="369887"/>
          </a:xfrm>
          <a:prstGeom prst="rect">
            <a:avLst/>
          </a:prstGeom>
          <a:noFill/>
          <a:ln w="9525">
            <a:noFill/>
            <a:miter lim="800000"/>
            <a:headEnd/>
            <a:tailEnd/>
          </a:ln>
        </p:spPr>
        <p:txBody>
          <a:bodyPr>
            <a:spAutoFit/>
          </a:bodyPr>
          <a:lstStyle/>
          <a:p>
            <a:pPr algn="ctr"/>
            <a:r>
              <a:rPr lang="en-US" altLang="zh-CN"/>
              <a:t>* </a:t>
            </a:r>
            <a:r>
              <a:rPr lang="en-US" altLang="zh-CN">
                <a:hlinkClick r:id="rId2"/>
              </a:rPr>
              <a:t>http://en.wikipedia.org/wiki/Van_der_Corput_sequence</a:t>
            </a:r>
            <a:r>
              <a:rPr lang="en-US" altLang="zh-CN"/>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sz="quarter" idx="1"/>
          </p:nvPr>
        </p:nvSpPr>
        <p:spPr>
          <a:xfrm>
            <a:off x="1166813" y="2124075"/>
            <a:ext cx="6183312" cy="3344863"/>
          </a:xfrm>
        </p:spPr>
        <p:txBody>
          <a:bodyPr/>
          <a:lstStyle/>
          <a:p>
            <a:pPr eaLnBrk="1" hangingPunct="1"/>
            <a:r>
              <a:rPr lang="en-US" altLang="zh-CN" smtClean="0"/>
              <a:t>Example:13</a:t>
            </a:r>
          </a:p>
          <a:p>
            <a:pPr eaLnBrk="1" hangingPunct="1">
              <a:buFont typeface="Wingdings" pitchFamily="2" charset="2"/>
              <a:buNone/>
            </a:pPr>
            <a:endParaRPr lang="en-US" altLang="zh-CN" smtClean="0">
              <a:sym typeface="Wingdings" pitchFamily="2" charset="2"/>
            </a:endParaRPr>
          </a:p>
          <a:p>
            <a:pPr eaLnBrk="1" hangingPunct="1">
              <a:buFont typeface="Wingdings" pitchFamily="2" charset="2"/>
              <a:buChar char="à"/>
            </a:pPr>
            <a:r>
              <a:rPr lang="en-US" altLang="zh-CN" smtClean="0">
                <a:sym typeface="Wingdings" pitchFamily="2" charset="2"/>
              </a:rPr>
              <a:t> In Base n (where n = 2): 1101</a:t>
            </a:r>
          </a:p>
          <a:p>
            <a:pPr eaLnBrk="1" hangingPunct="1">
              <a:buFont typeface="Wingdings" pitchFamily="2" charset="2"/>
              <a:buChar char="à"/>
            </a:pPr>
            <a:r>
              <a:rPr lang="en-US" altLang="zh-CN" smtClean="0">
                <a:sym typeface="Wingdings" pitchFamily="2" charset="2"/>
              </a:rPr>
              <a:t>Reverse + Decimal: 0.1011</a:t>
            </a:r>
          </a:p>
          <a:p>
            <a:pPr eaLnBrk="1" hangingPunct="1">
              <a:buFont typeface="Wingdings" pitchFamily="2" charset="2"/>
              <a:buChar char="à"/>
            </a:pPr>
            <a:r>
              <a:rPr lang="en-US" altLang="zh-CN" smtClean="0"/>
              <a:t> 0.1011 (Base 2) = 0.8125</a:t>
            </a:r>
          </a:p>
          <a:p>
            <a:pPr algn="ctr" eaLnBrk="1" hangingPunct="1">
              <a:buFont typeface="Wingdings" pitchFamily="2" charset="2"/>
              <a:buNone/>
            </a:pPr>
            <a:endParaRPr lang="en-US" altLang="zh-CN" smtClean="0"/>
          </a:p>
          <a:p>
            <a:pPr algn="ctr" eaLnBrk="1" hangingPunct="1">
              <a:buFont typeface="Wingdings" pitchFamily="2" charset="2"/>
              <a:buNone/>
            </a:pPr>
            <a:r>
              <a:rPr lang="en-US" altLang="zh-CN" smtClean="0"/>
              <a:t>13 </a:t>
            </a:r>
            <a:r>
              <a:rPr lang="en-US" altLang="zh-CN" smtClean="0">
                <a:sym typeface="Wingdings" pitchFamily="2" charset="2"/>
              </a:rPr>
              <a:t></a:t>
            </a:r>
            <a:r>
              <a:rPr lang="en-US" altLang="zh-CN" smtClean="0"/>
              <a:t> 0.8125</a:t>
            </a:r>
          </a:p>
        </p:txBody>
      </p:sp>
      <p:sp>
        <p:nvSpPr>
          <p:cNvPr id="4" name="Rectangle 2"/>
          <p:cNvSpPr txBox="1">
            <a:spLocks noChangeArrowheads="1"/>
          </p:cNvSpPr>
          <p:nvPr/>
        </p:nvSpPr>
        <p:spPr bwMode="auto">
          <a:xfrm>
            <a:off x="609600" y="427038"/>
            <a:ext cx="8229600" cy="1143000"/>
          </a:xfrm>
          <a:prstGeom prst="rect">
            <a:avLst/>
          </a:prstGeom>
          <a:noFill/>
          <a:ln w="9525">
            <a:noFill/>
            <a:miter lim="800000"/>
            <a:headEnd/>
            <a:tailEnd/>
          </a:ln>
        </p:spPr>
        <p:txBody>
          <a:bodyPr anchor="ctr"/>
          <a:lstStyle/>
          <a:p>
            <a:pPr algn="ctr">
              <a:defRPr/>
            </a:pPr>
            <a:r>
              <a:rPr lang="en-US" sz="4400" kern="0" dirty="0">
                <a:solidFill>
                  <a:schemeClr val="tx2"/>
                </a:solidFill>
                <a:latin typeface="+mj-lt"/>
                <a:ea typeface="+mj-ea"/>
                <a:cs typeface="+mj-cs"/>
              </a:rPr>
              <a:t>Van </a:t>
            </a:r>
            <a:r>
              <a:rPr lang="en-US" sz="4400" kern="0" dirty="0" err="1">
                <a:solidFill>
                  <a:schemeClr val="tx2"/>
                </a:solidFill>
                <a:latin typeface="+mj-lt"/>
                <a:ea typeface="+mj-ea"/>
                <a:cs typeface="+mj-cs"/>
              </a:rPr>
              <a:t>der</a:t>
            </a:r>
            <a:r>
              <a:rPr lang="en-US" sz="4400" kern="0" dirty="0">
                <a:solidFill>
                  <a:schemeClr val="tx2"/>
                </a:solidFill>
                <a:latin typeface="+mj-lt"/>
                <a:ea typeface="+mj-ea"/>
                <a:cs typeface="+mj-cs"/>
              </a:rPr>
              <a:t> </a:t>
            </a:r>
            <a:r>
              <a:rPr lang="en-US" sz="4400" kern="0" dirty="0" err="1">
                <a:solidFill>
                  <a:schemeClr val="tx2"/>
                </a:solidFill>
                <a:latin typeface="+mj-lt"/>
                <a:ea typeface="+mj-ea"/>
                <a:cs typeface="+mj-cs"/>
              </a:rPr>
              <a:t>Corput</a:t>
            </a:r>
            <a:r>
              <a:rPr lang="en-US" sz="4400" kern="0" dirty="0">
                <a:solidFill>
                  <a:schemeClr val="tx2"/>
                </a:solidFill>
                <a:latin typeface="+mj-lt"/>
                <a:ea typeface="+mj-ea"/>
                <a:cs typeface="+mj-cs"/>
              </a:rPr>
              <a:t> sequence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sz="quarter" idx="1"/>
          </p:nvPr>
        </p:nvSpPr>
        <p:spPr>
          <a:xfrm>
            <a:off x="484188" y="623888"/>
            <a:ext cx="7962900" cy="5457825"/>
          </a:xfrm>
        </p:spPr>
        <p:txBody>
          <a:bodyPr/>
          <a:lstStyle/>
          <a:p>
            <a:pPr marL="0" eaLnBrk="1" hangingPunct="1">
              <a:lnSpc>
                <a:spcPct val="80000"/>
              </a:lnSpc>
              <a:spcBef>
                <a:spcPct val="0"/>
              </a:spcBef>
              <a:buFontTx/>
              <a:buNone/>
            </a:pPr>
            <a:r>
              <a:rPr lang="en-US" altLang="zh-CN" smtClean="0">
                <a:latin typeface="Times New Roman" pitchFamily="18" charset="0"/>
                <a:ea typeface="MS Mincho" pitchFamily="49" charset="-128"/>
              </a:rPr>
              <a:t>#2)</a:t>
            </a:r>
            <a:r>
              <a:rPr lang="en-US" altLang="zh-CN" sz="1800" smtClean="0">
                <a:solidFill>
                  <a:srgbClr val="000000"/>
                </a:solidFill>
                <a:latin typeface="Courier New" pitchFamily="49" charset="0"/>
                <a:ea typeface="MS Mincho" pitchFamily="49" charset="-128"/>
              </a:rPr>
              <a:t> First 100 Van Der Corput Number Generated in Base two</a:t>
            </a:r>
            <a:endParaRPr lang="en-US" altLang="zh-CN" smtClean="0">
              <a:latin typeface="Times New Roman" pitchFamily="18" charset="0"/>
              <a:ea typeface="MS Mincho" pitchFamily="49" charset="-128"/>
            </a:endParaRPr>
          </a:p>
          <a:p>
            <a:pPr marL="0" eaLnBrk="1" hangingPunct="1">
              <a:lnSpc>
                <a:spcPct val="80000"/>
              </a:lnSpc>
              <a:spcBef>
                <a:spcPct val="0"/>
              </a:spcBef>
              <a:buFontTx/>
              <a:buNone/>
            </a:pPr>
            <a:endParaRPr lang="en-US" altLang="zh-CN" sz="1800" smtClean="0">
              <a:solidFill>
                <a:srgbClr val="000000"/>
              </a:solidFill>
              <a:latin typeface="Courier New" pitchFamily="49" charset="0"/>
              <a:ea typeface="MS Mincho" pitchFamily="49" charset="-128"/>
            </a:endParaRPr>
          </a:p>
          <a:p>
            <a:pPr marL="0" eaLnBrk="1" hangingPunct="1">
              <a:lnSpc>
                <a:spcPct val="80000"/>
              </a:lnSpc>
              <a:spcBef>
                <a:spcPct val="0"/>
              </a:spcBef>
              <a:buFontTx/>
              <a:buNone/>
            </a:pPr>
            <a:endParaRPr lang="en-US" altLang="zh-CN" sz="1800" smtClean="0">
              <a:solidFill>
                <a:srgbClr val="000000"/>
              </a:solidFill>
              <a:latin typeface="Courier New" pitchFamily="49" charset="0"/>
              <a:ea typeface="MS Mincho" pitchFamily="49" charset="-128"/>
            </a:endParaRPr>
          </a:p>
          <a:p>
            <a:pPr marL="0" eaLnBrk="1" hangingPunct="1">
              <a:lnSpc>
                <a:spcPct val="80000"/>
              </a:lnSpc>
              <a:spcBef>
                <a:spcPct val="0"/>
              </a:spcBef>
              <a:buFontTx/>
              <a:buNone/>
            </a:pPr>
            <a:r>
              <a:rPr lang="en-US" altLang="zh-CN" sz="1800" smtClean="0">
                <a:solidFill>
                  <a:srgbClr val="000000"/>
                </a:solidFill>
                <a:latin typeface="Courier New" pitchFamily="49" charset="0"/>
                <a:ea typeface="MS Mincho" pitchFamily="49" charset="-128"/>
              </a:rPr>
              <a:t>0.0,       0.5,       0.25,      0.75,      0.125, </a:t>
            </a:r>
          </a:p>
          <a:p>
            <a:pPr marL="0" eaLnBrk="1" hangingPunct="1">
              <a:lnSpc>
                <a:spcPct val="80000"/>
              </a:lnSpc>
              <a:spcBef>
                <a:spcPct val="0"/>
              </a:spcBef>
              <a:buFontTx/>
              <a:buNone/>
            </a:pPr>
            <a:r>
              <a:rPr lang="en-US" altLang="zh-CN" sz="1800" smtClean="0">
                <a:solidFill>
                  <a:srgbClr val="000000"/>
                </a:solidFill>
                <a:latin typeface="Courier New" pitchFamily="49" charset="0"/>
                <a:ea typeface="MS Mincho" pitchFamily="49" charset="-128"/>
              </a:rPr>
              <a:t>0.625,     0.375,     0.875,     0.0625,    0.5625, 0.3125,    0.8125,    0.1875,    0.6875,    0.4375, 0.9375,    0.03125,   0.53125,   0.28125,   0.78125, 0.15625,   0.65625,   0.40625,   0.90625,   0.09375, 0.59375,   0.34375,   0.84375,   0.21875,   0.71875, 0.46875,   0.96875,   0.015625,  0.515625,  0.265625, 0.765625,  0.140625,  0.640625,  0.390625,  0.890625, 0.078125,  0.578125,  0.328125,  0.828125,  0.203125, 0.703125,  0.453125,  0.953125,  0.046875,  0.546875, 0.296875,  0.796875,  0.171875,  0.671875,  0.421875, 0.921875,  0.109375,  0.609375,  0.359375,  0.859375, 0.234375,  0.734375,  0.484375,  0.984375,  0.0078125, 0.5078125, 0.2578125, 0.7578125, 0.1328125, 0.6328125, 0.3828125, 0.8828125, 0.0703125, 0.5703125, 0.3203125, 0.8203125, 0.1953125, 0.6953125, 0.4453125, 0.9453125, 0.0390625, 0.5390625, 0.2890625, 0.7890625, 0.1640625, 0.6640625, 0.4140625, 0.9140625, 0.1015625, 0.6015625, 0.3515625, 0.8515625, 0.2265625, 0.7265625, 0.4765625, 0.9765625, 0.0234375, 0.5234375, 0.2734375, 0.7734375</a:t>
            </a:r>
            <a:endParaRPr lang="en-US" altLang="zh-CN" smtClean="0">
              <a:latin typeface="Times New Roman" pitchFamily="18" charset="0"/>
              <a:ea typeface="MS Mincho" pitchFamily="49"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292</TotalTime>
  <Words>816</Words>
  <Application>Microsoft Office PowerPoint</Application>
  <PresentationFormat>On-screen Show (4:3)</PresentationFormat>
  <Paragraphs>102</Paragraphs>
  <Slides>19</Slides>
  <Notes>0</Notes>
  <HiddenSlides>0</HiddenSlides>
  <MMClips>0</MMClips>
  <ScaleCrop>false</ScaleCrop>
  <HeadingPairs>
    <vt:vector size="6" baseType="variant">
      <vt:variant>
        <vt:lpstr>Fonts Used</vt:lpstr>
      </vt:variant>
      <vt:variant>
        <vt:i4>11</vt:i4>
      </vt:variant>
      <vt:variant>
        <vt:lpstr>Design Template</vt:lpstr>
      </vt:variant>
      <vt:variant>
        <vt:i4>5</vt:i4>
      </vt:variant>
      <vt:variant>
        <vt:lpstr>Slide Titles</vt:lpstr>
      </vt:variant>
      <vt:variant>
        <vt:i4>19</vt:i4>
      </vt:variant>
    </vt:vector>
  </HeadingPairs>
  <TitlesOfParts>
    <vt:vector size="35" baseType="lpstr">
      <vt:lpstr>Arial</vt:lpstr>
      <vt:lpstr>Century Schoolbook</vt:lpstr>
      <vt:lpstr>Wingdings</vt:lpstr>
      <vt:lpstr>Wingdings 2</vt:lpstr>
      <vt:lpstr>Calibri</vt:lpstr>
      <vt:lpstr>SimSun</vt:lpstr>
      <vt:lpstr>Liberation Serif</vt:lpstr>
      <vt:lpstr>Times New Roman</vt:lpstr>
      <vt:lpstr>MS Mincho</vt:lpstr>
      <vt:lpstr>Courier New</vt:lpstr>
      <vt:lpstr>ＭＳ Ｐゴシック</vt:lpstr>
      <vt:lpstr>Oriel</vt:lpstr>
      <vt:lpstr>Oriel</vt:lpstr>
      <vt:lpstr>Oriel</vt:lpstr>
      <vt:lpstr>Oriel</vt:lpstr>
      <vt:lpstr>Oriel</vt:lpstr>
      <vt:lpstr>QUASIRANDOM SEQUENCES  AND DISCREPANCY</vt:lpstr>
      <vt:lpstr>OUTLINE</vt:lpstr>
      <vt:lpstr>Slide 3</vt:lpstr>
      <vt:lpstr>Slide 4</vt:lpstr>
      <vt:lpstr>Slide 5</vt:lpstr>
      <vt:lpstr>CONCLUSION</vt:lpstr>
      <vt:lpstr>VAN DER CORPUT SEQUENCE</vt:lpstr>
      <vt:lpstr>Slide 8</vt:lpstr>
      <vt:lpstr>Slide 9</vt:lpstr>
      <vt:lpstr>Slide 10</vt:lpstr>
      <vt:lpstr>Slide 11</vt:lpstr>
      <vt:lpstr>VAN DER CORPUT SEQUENCE BASE 2 (1-50) VS. BASE 2 (51-100)</vt:lpstr>
      <vt:lpstr>THE HALTON SEQUENCE</vt:lpstr>
      <vt:lpstr>Slide 14</vt:lpstr>
      <vt:lpstr>Slide 15</vt:lpstr>
      <vt:lpstr>CONCLUSION</vt:lpstr>
      <vt:lpstr>CALCULATING DISCREPANCY</vt:lpstr>
      <vt:lpstr>CALCULATING DISCREPANCY</vt:lpstr>
      <vt:lpstr>Slide 19</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jhuang</dc:creator>
  <cp:lastModifiedBy>Princeton Affiliate</cp:lastModifiedBy>
  <cp:revision>48</cp:revision>
  <dcterms:created xsi:type="dcterms:W3CDTF">2009-06-17T19:36:35Z</dcterms:created>
  <dcterms:modified xsi:type="dcterms:W3CDTF">2009-07-02T17:00:09Z</dcterms:modified>
</cp:coreProperties>
</file>