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2" r:id="rId4"/>
    <p:sldId id="273" r:id="rId5"/>
    <p:sldId id="274" r:id="rId6"/>
    <p:sldId id="275" r:id="rId7"/>
    <p:sldId id="271"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0000FF"/>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335" autoAdjust="0"/>
  </p:normalViewPr>
  <p:slideViewPr>
    <p:cSldViewPr snapToGrid="0" snapToObjects="1">
      <p:cViewPr varScale="1">
        <p:scale>
          <a:sx n="80" d="100"/>
          <a:sy n="80" d="100"/>
        </p:scale>
        <p:origin x="-90"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D64733-02C3-C74E-AB8E-AF667342729C}" type="datetimeFigureOut">
              <a:rPr lang="en-US" smtClean="0"/>
              <a:t>11/12/2011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4038474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64733-02C3-C74E-AB8E-AF667342729C}" type="datetimeFigureOut">
              <a:rPr lang="en-US" smtClean="0"/>
              <a:t>11/12/2011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243034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64733-02C3-C74E-AB8E-AF667342729C}" type="datetimeFigureOut">
              <a:rPr lang="en-US" smtClean="0"/>
              <a:t>11/12/2011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3176966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64733-02C3-C74E-AB8E-AF667342729C}" type="datetimeFigureOut">
              <a:rPr lang="en-US" smtClean="0"/>
              <a:t>11/12/2011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3383923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D64733-02C3-C74E-AB8E-AF667342729C}" type="datetimeFigureOut">
              <a:rPr lang="en-US" smtClean="0"/>
              <a:t>11/12/2011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1928405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D64733-02C3-C74E-AB8E-AF667342729C}" type="datetimeFigureOut">
              <a:rPr lang="en-US" smtClean="0"/>
              <a:t>11/12/2011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763324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D64733-02C3-C74E-AB8E-AF667342729C}" type="datetimeFigureOut">
              <a:rPr lang="en-US" smtClean="0"/>
              <a:t>11/12/2011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3552494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D64733-02C3-C74E-AB8E-AF667342729C}" type="datetimeFigureOut">
              <a:rPr lang="en-US" smtClean="0"/>
              <a:t>11/12/2011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181972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D64733-02C3-C74E-AB8E-AF667342729C}" type="datetimeFigureOut">
              <a:rPr lang="en-US" smtClean="0"/>
              <a:t>11/12/2011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2821320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D64733-02C3-C74E-AB8E-AF667342729C}" type="datetimeFigureOut">
              <a:rPr lang="en-US" smtClean="0"/>
              <a:t>11/12/2011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215156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D64733-02C3-C74E-AB8E-AF667342729C}" type="datetimeFigureOut">
              <a:rPr lang="en-US" smtClean="0"/>
              <a:t>11/12/2011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19892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64733-02C3-C74E-AB8E-AF667342729C}" type="datetimeFigureOut">
              <a:rPr lang="en-US" smtClean="0"/>
              <a:t>11/12/2011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8557F-26D8-AC45-AD5B-4C7828401A31}" type="slidenum">
              <a:rPr lang="en-US" smtClean="0"/>
              <a:t>‹#›</a:t>
            </a:fld>
            <a:endParaRPr lang="en-US" dirty="0"/>
          </a:p>
        </p:txBody>
      </p:sp>
    </p:spTree>
    <p:extLst>
      <p:ext uri="{BB962C8B-B14F-4D97-AF65-F5344CB8AC3E}">
        <p14:creationId xmlns:p14="http://schemas.microsoft.com/office/powerpoint/2010/main" val="1811861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401753"/>
          </a:xfrm>
          <a:prstGeom prst="rect">
            <a:avLst/>
          </a:prstGeom>
        </p:spPr>
        <p:txBody>
          <a:bodyPr wrap="square">
            <a:spAutoFit/>
          </a:bodyPr>
          <a:lstStyle/>
          <a:p>
            <a:pPr algn="ctr"/>
            <a:r>
              <a:rPr lang="en-US" sz="2200" b="1" dirty="0">
                <a:latin typeface="Courier New"/>
                <a:cs typeface="Courier New"/>
              </a:rPr>
              <a:t>Ideal Money and the Motivation of Savings </a:t>
            </a:r>
            <a:endParaRPr lang="en-US" sz="2200" b="1" dirty="0" smtClean="0">
              <a:latin typeface="Courier New"/>
              <a:cs typeface="Courier New"/>
            </a:endParaRPr>
          </a:p>
          <a:p>
            <a:pPr algn="ctr"/>
            <a:r>
              <a:rPr lang="en-US" sz="2200" b="1" dirty="0" smtClean="0">
                <a:latin typeface="Courier New"/>
                <a:cs typeface="Courier New"/>
              </a:rPr>
              <a:t>and </a:t>
            </a:r>
            <a:r>
              <a:rPr lang="en-US" sz="2200" b="1" dirty="0">
                <a:latin typeface="Courier New"/>
                <a:cs typeface="Courier New"/>
              </a:rPr>
              <a:t>Thrift</a:t>
            </a:r>
            <a:endParaRPr lang="en-US" sz="2200" dirty="0">
              <a:latin typeface="Courier New"/>
              <a:cs typeface="Courier New"/>
            </a:endParaRPr>
          </a:p>
          <a:p>
            <a:pPr algn="ctr"/>
            <a:r>
              <a:rPr lang="en-US" sz="2200" b="1" dirty="0">
                <a:latin typeface="Courier New"/>
                <a:cs typeface="Courier New"/>
              </a:rPr>
              <a:t> </a:t>
            </a:r>
            <a:endParaRPr lang="en-US" sz="2200" dirty="0">
              <a:latin typeface="Courier New"/>
              <a:cs typeface="Courier New"/>
            </a:endParaRPr>
          </a:p>
          <a:p>
            <a:pPr algn="ctr"/>
            <a:r>
              <a:rPr lang="en-US" sz="2000" b="1" dirty="0">
                <a:latin typeface="Courier New"/>
                <a:cs typeface="Courier New"/>
              </a:rPr>
              <a:t>Introduction</a:t>
            </a:r>
            <a:endParaRPr lang="en-US" sz="2000" dirty="0">
              <a:latin typeface="Courier New"/>
              <a:cs typeface="Courier New"/>
            </a:endParaRPr>
          </a:p>
          <a:p>
            <a:r>
              <a:rPr lang="en-US" dirty="0">
                <a:latin typeface="Courier New"/>
                <a:cs typeface="Courier New"/>
              </a:rPr>
              <a:t>                              </a:t>
            </a:r>
          </a:p>
          <a:p>
            <a:r>
              <a:rPr lang="en-US" dirty="0">
                <a:latin typeface="Courier New"/>
                <a:cs typeface="Courier New"/>
              </a:rPr>
              <a:t>    </a:t>
            </a:r>
            <a:r>
              <a:rPr lang="en-US" b="1" dirty="0" smtClean="0">
                <a:latin typeface="Courier New"/>
                <a:cs typeface="Courier New"/>
              </a:rPr>
              <a:t>I </a:t>
            </a:r>
            <a:r>
              <a:rPr lang="en-US" b="1" dirty="0">
                <a:latin typeface="Courier New"/>
                <a:cs typeface="Courier New"/>
              </a:rPr>
              <a:t>have been talking, at meetings, about my ideas on the topic of Ideal </a:t>
            </a:r>
            <a:r>
              <a:rPr lang="en-US" b="1" dirty="0" smtClean="0">
                <a:latin typeface="Courier New"/>
                <a:cs typeface="Courier New"/>
              </a:rPr>
              <a:t>Money</a:t>
            </a:r>
            <a:r>
              <a:rPr lang="en-US" dirty="0" smtClean="0">
                <a:latin typeface="Courier New"/>
                <a:cs typeface="Courier New"/>
              </a:rPr>
              <a:t> </a:t>
            </a:r>
            <a:r>
              <a:rPr lang="en-US" b="1" dirty="0" smtClean="0">
                <a:latin typeface="Courier New"/>
                <a:cs typeface="Courier New"/>
              </a:rPr>
              <a:t>for </a:t>
            </a:r>
            <a:r>
              <a:rPr lang="en-US" b="1" dirty="0">
                <a:latin typeface="Courier New"/>
                <a:cs typeface="Courier New"/>
              </a:rPr>
              <a:t>a few years now while the world, by coincidence, has passed through and </a:t>
            </a:r>
            <a:r>
              <a:rPr lang="en-US" b="1" dirty="0" smtClean="0">
                <a:latin typeface="Courier New"/>
                <a:cs typeface="Courier New"/>
              </a:rPr>
              <a:t>into</a:t>
            </a:r>
            <a:r>
              <a:rPr lang="en-US" dirty="0" smtClean="0">
                <a:latin typeface="Courier New"/>
                <a:cs typeface="Courier New"/>
              </a:rPr>
              <a:t> </a:t>
            </a:r>
            <a:r>
              <a:rPr lang="en-US" b="1" dirty="0" smtClean="0">
                <a:latin typeface="Courier New"/>
                <a:cs typeface="Courier New"/>
              </a:rPr>
              <a:t>some financial/econ-omic </a:t>
            </a:r>
            <a:r>
              <a:rPr lang="en-US" b="1" dirty="0">
                <a:latin typeface="Courier New"/>
                <a:cs typeface="Courier New"/>
              </a:rPr>
              <a:t>crises that have been quite interrelated to the </a:t>
            </a:r>
            <a:r>
              <a:rPr lang="en-US" b="1" dirty="0" smtClean="0">
                <a:latin typeface="Courier New"/>
                <a:cs typeface="Courier New"/>
              </a:rPr>
              <a:t>systems</a:t>
            </a:r>
            <a:r>
              <a:rPr lang="en-US" dirty="0" smtClean="0">
                <a:latin typeface="Courier New"/>
                <a:cs typeface="Courier New"/>
              </a:rPr>
              <a:t> </a:t>
            </a:r>
            <a:r>
              <a:rPr lang="en-US" b="1" dirty="0" smtClean="0">
                <a:latin typeface="Courier New"/>
                <a:cs typeface="Courier New"/>
              </a:rPr>
              <a:t>or </a:t>
            </a:r>
            <a:r>
              <a:rPr lang="en-US" b="1" dirty="0">
                <a:latin typeface="Courier New"/>
                <a:cs typeface="Courier New"/>
              </a:rPr>
              <a:t>varieties of money that have been recently in use.</a:t>
            </a:r>
            <a:endParaRPr lang="en-US" dirty="0">
              <a:latin typeface="Courier New"/>
              <a:cs typeface="Courier New"/>
            </a:endParaRPr>
          </a:p>
          <a:p>
            <a:r>
              <a:rPr lang="en-US" dirty="0">
                <a:latin typeface="Courier New"/>
                <a:cs typeface="Courier New"/>
              </a:rPr>
              <a:t>    </a:t>
            </a:r>
            <a:r>
              <a:rPr lang="en-US" b="1" dirty="0">
                <a:latin typeface="Courier New"/>
                <a:cs typeface="Courier New"/>
              </a:rPr>
              <a:t>For example, most recently, the difficulties that derived from the national debt of Greece, which is currently defined in terms of euros whereas it had been, earlier, defined in terms of drachmas; these difficulties have led to extreme “bail out” actions and to global fears and reactions.</a:t>
            </a:r>
            <a:endParaRPr lang="en-US" dirty="0">
              <a:latin typeface="Courier New"/>
              <a:cs typeface="Courier New"/>
            </a:endParaRPr>
          </a:p>
          <a:p>
            <a:r>
              <a:rPr lang="en-US" dirty="0">
                <a:latin typeface="Courier New"/>
                <a:cs typeface="Courier New"/>
              </a:rPr>
              <a:t>    </a:t>
            </a:r>
            <a:r>
              <a:rPr lang="en-US" b="1" dirty="0">
                <a:latin typeface="Courier New"/>
                <a:cs typeface="Courier New"/>
              </a:rPr>
              <a:t>And earlier the “panic of 2008”, which was quite severe and somehow very reminiscent of the American “panic of 1907”, seemed to derive from causal factors in the USA which linked with the traditional array of efforts provided by federal support and/or subsidies for the building </a:t>
            </a:r>
            <a:r>
              <a:rPr lang="en-US" b="1" dirty="0" smtClean="0">
                <a:latin typeface="Courier New"/>
                <a:cs typeface="Courier New"/>
              </a:rPr>
              <a:t>of </a:t>
            </a:r>
            <a:r>
              <a:rPr lang="en-US" b="1" dirty="0">
                <a:latin typeface="Courier New"/>
                <a:cs typeface="Courier New"/>
              </a:rPr>
              <a:t>single-family homes. </a:t>
            </a:r>
            <a:endParaRPr lang="en-US" dirty="0">
              <a:latin typeface="Courier New"/>
              <a:cs typeface="Courier New"/>
            </a:endParaRPr>
          </a:p>
          <a:p>
            <a:r>
              <a:rPr lang="en-US" dirty="0">
                <a:latin typeface="Courier New"/>
                <a:cs typeface="Courier New"/>
              </a:rPr>
              <a:t>    </a:t>
            </a:r>
            <a:r>
              <a:rPr lang="en-US" b="1" dirty="0">
                <a:latin typeface="Courier New"/>
                <a:cs typeface="Courier New"/>
              </a:rPr>
              <a:t>(So there, somehow, came into being a flood of “sub-</a:t>
            </a:r>
            <a:r>
              <a:rPr lang="en-US" b="1" dirty="0" smtClean="0">
                <a:latin typeface="Courier New"/>
                <a:cs typeface="Courier New"/>
              </a:rPr>
              <a:t>prime</a:t>
            </a:r>
            <a:endParaRPr lang="en-US" dirty="0">
              <a:latin typeface="Courier New"/>
              <a:cs typeface="Courier New"/>
            </a:endParaRPr>
          </a:p>
        </p:txBody>
      </p:sp>
    </p:spTree>
    <p:extLst>
      <p:ext uri="{BB962C8B-B14F-4D97-AF65-F5344CB8AC3E}">
        <p14:creationId xmlns:p14="http://schemas.microsoft.com/office/powerpoint/2010/main" val="923560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247864"/>
          </a:xfrm>
          <a:prstGeom prst="rect">
            <a:avLst/>
          </a:prstGeom>
        </p:spPr>
        <p:txBody>
          <a:bodyPr wrap="square">
            <a:spAutoFit/>
          </a:bodyPr>
          <a:lstStyle/>
          <a:p>
            <a:r>
              <a:rPr lang="en-US" b="1" dirty="0">
                <a:latin typeface="Courier New"/>
                <a:cs typeface="Courier New"/>
              </a:rPr>
              <a:t>derived from relaxation of earlier versions of strong regulatory standards, the result ultimately was that the  FSLIC (which had borne the great weight of bailouts) was simply abolished and all of its remaining insureds were put under the umbrella of the FDIC (which had previously also insured the institutions called “savings banks” besides      of its main function of insuring small or modest sized  deposit accounts in retail commercial banks))</a:t>
            </a:r>
            <a:r>
              <a:rPr lang="en-US" b="1" dirty="0" smtClean="0">
                <a:latin typeface="Courier New"/>
                <a:cs typeface="Courier New"/>
              </a:rPr>
              <a:t>.</a:t>
            </a:r>
          </a:p>
          <a:p>
            <a:r>
              <a:rPr lang="en-US" b="1" dirty="0">
                <a:latin typeface="Courier New"/>
                <a:cs typeface="Courier New"/>
              </a:rPr>
              <a:t> </a:t>
            </a:r>
            <a:r>
              <a:rPr lang="en-US" b="1" dirty="0" smtClean="0">
                <a:latin typeface="Courier New"/>
                <a:cs typeface="Courier New"/>
              </a:rPr>
              <a:t>   Before </a:t>
            </a:r>
            <a:r>
              <a:rPr lang="en-US" b="1" dirty="0">
                <a:latin typeface="Courier New"/>
                <a:cs typeface="Courier New"/>
              </a:rPr>
              <a:t>being effectively terminated, the “S&amp;L’s” in the USA were perhaps</a:t>
            </a:r>
            <a:r>
              <a:rPr lang="en-US" dirty="0">
                <a:latin typeface="Courier New"/>
                <a:cs typeface="Courier New"/>
              </a:rPr>
              <a:t> </a:t>
            </a:r>
            <a:r>
              <a:rPr lang="en-US" b="1" dirty="0">
                <a:latin typeface="Courier New"/>
                <a:cs typeface="Courier New"/>
              </a:rPr>
              <a:t>comparable to “Icesave” and that comparison suggests also how their investments</a:t>
            </a:r>
            <a:r>
              <a:rPr lang="en-US" dirty="0">
                <a:latin typeface="Courier New"/>
                <a:cs typeface="Courier New"/>
              </a:rPr>
              <a:t> </a:t>
            </a:r>
            <a:r>
              <a:rPr lang="en-US" b="1" dirty="0">
                <a:latin typeface="Courier New"/>
                <a:cs typeface="Courier New"/>
              </a:rPr>
              <a:t>may have had weaknesses with regard to risk probabilities. So, under </a:t>
            </a:r>
            <a:r>
              <a:rPr lang="en-US" b="1" dirty="0" smtClean="0">
                <a:latin typeface="Courier New"/>
                <a:cs typeface="Courier New"/>
              </a:rPr>
              <a:t>extreme</a:t>
            </a:r>
            <a:r>
              <a:rPr lang="en-US" dirty="0">
                <a:latin typeface="Courier New"/>
                <a:cs typeface="Courier New"/>
              </a:rPr>
              <a:t> </a:t>
            </a:r>
            <a:r>
              <a:rPr lang="en-US" b="1" dirty="0" smtClean="0">
                <a:latin typeface="Courier New"/>
                <a:cs typeface="Courier New"/>
              </a:rPr>
              <a:t>varia-tions </a:t>
            </a:r>
            <a:r>
              <a:rPr lang="en-US" b="1" dirty="0">
                <a:latin typeface="Courier New"/>
                <a:cs typeface="Courier New"/>
              </a:rPr>
              <a:t>in the general economic/financial climate, they were </a:t>
            </a:r>
            <a:r>
              <a:rPr lang="en-US" b="1" dirty="0" smtClean="0">
                <a:latin typeface="Courier New"/>
                <a:cs typeface="Courier New"/>
              </a:rPr>
              <a:t> not </a:t>
            </a:r>
            <a:r>
              <a:rPr lang="en-US" b="1" dirty="0">
                <a:latin typeface="Courier New"/>
                <a:cs typeface="Courier New"/>
              </a:rPr>
              <a:t>able to</a:t>
            </a:r>
            <a:r>
              <a:rPr lang="en-US" dirty="0">
                <a:latin typeface="Courier New"/>
                <a:cs typeface="Courier New"/>
              </a:rPr>
              <a:t> </a:t>
            </a:r>
            <a:r>
              <a:rPr lang="en-US" b="1" dirty="0">
                <a:latin typeface="Courier New"/>
                <a:cs typeface="Courier New"/>
              </a:rPr>
              <a:t>survive (although their customers were generally comfortably protected by</a:t>
            </a:r>
            <a:r>
              <a:rPr lang="en-US" dirty="0">
                <a:latin typeface="Courier New"/>
                <a:cs typeface="Courier New"/>
              </a:rPr>
              <a:t> </a:t>
            </a:r>
            <a:r>
              <a:rPr lang="en-US" b="1" dirty="0">
                <a:latin typeface="Courier New"/>
                <a:cs typeface="Courier New"/>
              </a:rPr>
              <a:t>the FSLIC insurance program).</a:t>
            </a:r>
            <a:endParaRPr lang="en-US" dirty="0">
              <a:latin typeface="Courier New"/>
              <a:cs typeface="Courier New"/>
            </a:endParaRPr>
          </a:p>
          <a:p>
            <a:r>
              <a:rPr lang="en-US" b="1" dirty="0">
                <a:latin typeface="Courier New"/>
                <a:cs typeface="Courier New"/>
              </a:rPr>
              <a:t> </a:t>
            </a:r>
            <a:endParaRPr lang="en-US" dirty="0">
              <a:latin typeface="Courier New"/>
              <a:cs typeface="Courier New"/>
            </a:endParaRPr>
          </a:p>
          <a:p>
            <a:pPr algn="ctr"/>
            <a:r>
              <a:rPr lang="en-US" sz="2000" b="1" dirty="0">
                <a:latin typeface="Courier New"/>
                <a:cs typeface="Courier New"/>
              </a:rPr>
              <a:t>Conditions for the Attractiveness of Savings Accounts</a:t>
            </a:r>
            <a:endParaRPr lang="en-US" sz="2000" dirty="0">
              <a:latin typeface="Courier New"/>
              <a:cs typeface="Courier New"/>
            </a:endParaRPr>
          </a:p>
          <a:p>
            <a:r>
              <a:rPr lang="en-US" sz="2000" b="1" dirty="0">
                <a:latin typeface="Courier New"/>
                <a:cs typeface="Courier New"/>
              </a:rPr>
              <a:t> </a:t>
            </a:r>
            <a:endParaRPr lang="en-US" sz="2000" dirty="0">
              <a:latin typeface="Courier New"/>
              <a:cs typeface="Courier New"/>
            </a:endParaRPr>
          </a:p>
          <a:p>
            <a:r>
              <a:rPr lang="en-US" b="1" dirty="0">
                <a:latin typeface="Courier New"/>
                <a:cs typeface="Courier New"/>
              </a:rPr>
              <a:t>    An individual of the species “homo oeconomicus”, blessed, we presume, with the facility of “rational expectations”, can be imagined in the situation of needing to decide on whether to put money into a “savings account” or perhaps</a:t>
            </a:r>
            <a:r>
              <a:rPr lang="en-US" dirty="0">
                <a:latin typeface="Courier New"/>
                <a:cs typeface="Courier New"/>
              </a:rPr>
              <a:t> </a:t>
            </a:r>
            <a:r>
              <a:rPr lang="en-US" b="1" dirty="0">
                <a:latin typeface="Courier New"/>
                <a:cs typeface="Courier New"/>
              </a:rPr>
              <a:t>to </a:t>
            </a:r>
            <a:r>
              <a:rPr lang="en-US" b="1" dirty="0" smtClean="0">
                <a:latin typeface="Courier New"/>
                <a:cs typeface="Courier New"/>
              </a:rPr>
              <a:t>follow</a:t>
            </a:r>
            <a:endParaRPr lang="en-US" dirty="0">
              <a:latin typeface="Courier New"/>
              <a:cs typeface="Courier New"/>
            </a:endParaRPr>
          </a:p>
        </p:txBody>
      </p:sp>
    </p:spTree>
    <p:extLst>
      <p:ext uri="{BB962C8B-B14F-4D97-AF65-F5344CB8AC3E}">
        <p14:creationId xmlns:p14="http://schemas.microsoft.com/office/powerpoint/2010/main" val="838268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463309"/>
          </a:xfrm>
          <a:prstGeom prst="rect">
            <a:avLst/>
          </a:prstGeom>
        </p:spPr>
        <p:txBody>
          <a:bodyPr wrap="square">
            <a:spAutoFit/>
          </a:bodyPr>
          <a:lstStyle/>
          <a:p>
            <a:r>
              <a:rPr lang="en-US" b="1" dirty="0">
                <a:latin typeface="Courier New"/>
                <a:cs typeface="Courier New"/>
              </a:rPr>
              <a:t>some other strategy with his money, over a period of time.</a:t>
            </a:r>
          </a:p>
          <a:p>
            <a:r>
              <a:rPr lang="en-US" b="1" dirty="0">
                <a:latin typeface="Courier New"/>
                <a:cs typeface="Courier New"/>
              </a:rPr>
              <a:t>	It is not widely advertised by American financial or banking institutions,</a:t>
            </a:r>
            <a:r>
              <a:rPr lang="en-US" dirty="0">
                <a:latin typeface="Courier New"/>
                <a:cs typeface="Courier New"/>
              </a:rPr>
              <a:t> </a:t>
            </a:r>
            <a:r>
              <a:rPr lang="en-US" b="1" dirty="0">
                <a:latin typeface="Courier New"/>
                <a:cs typeface="Courier New"/>
              </a:rPr>
              <a:t>but the rate of interest that they would pay on deposit or “money market”</a:t>
            </a:r>
            <a:r>
              <a:rPr lang="en-US" dirty="0">
                <a:latin typeface="Courier New"/>
                <a:cs typeface="Courier New"/>
              </a:rPr>
              <a:t> </a:t>
            </a:r>
            <a:r>
              <a:rPr lang="en-US" b="1" dirty="0">
                <a:latin typeface="Courier New"/>
                <a:cs typeface="Courier New"/>
              </a:rPr>
              <a:t>accounts might be lower than the rational expectation for the rate of inflation</a:t>
            </a:r>
            <a:r>
              <a:rPr lang="en-US" dirty="0">
                <a:latin typeface="Courier New"/>
                <a:cs typeface="Courier New"/>
              </a:rPr>
              <a:t> </a:t>
            </a:r>
            <a:r>
              <a:rPr lang="en-US" b="1" dirty="0">
                <a:latin typeface="Courier New"/>
                <a:cs typeface="Courier New"/>
              </a:rPr>
              <a:t>relevant for the national currency.</a:t>
            </a:r>
          </a:p>
          <a:p>
            <a:r>
              <a:rPr lang="en-US" b="1" dirty="0">
                <a:latin typeface="Courier New"/>
                <a:cs typeface="Courier New"/>
              </a:rPr>
              <a:t>	So should the “economic person” rationally decide </a:t>
            </a:r>
            <a:r>
              <a:rPr lang="en-US" b="1" dirty="0" smtClean="0">
                <a:latin typeface="Courier New"/>
                <a:cs typeface="Courier New"/>
              </a:rPr>
              <a:t>to </a:t>
            </a:r>
            <a:r>
              <a:rPr lang="en-US" b="1" dirty="0">
                <a:latin typeface="Courier New"/>
                <a:cs typeface="Courier New"/>
              </a:rPr>
              <a:t>“save”, using such a channel for the depositing of his </a:t>
            </a:r>
          </a:p>
          <a:p>
            <a:r>
              <a:rPr lang="en-US" b="1" dirty="0" smtClean="0">
                <a:latin typeface="Courier New"/>
                <a:cs typeface="Courier New"/>
              </a:rPr>
              <a:t>money</a:t>
            </a:r>
            <a:r>
              <a:rPr lang="en-US" b="1" dirty="0">
                <a:latin typeface="Courier New"/>
                <a:cs typeface="Courier New"/>
              </a:rPr>
              <a:t>, </a:t>
            </a:r>
            <a:r>
              <a:rPr lang="en-US" b="1" dirty="0" smtClean="0">
                <a:latin typeface="Courier New"/>
                <a:cs typeface="Courier New"/>
              </a:rPr>
              <a:t>or</a:t>
            </a:r>
            <a:r>
              <a:rPr lang="en-US" b="1" dirty="0">
                <a:latin typeface="Courier New"/>
                <a:cs typeface="Courier New"/>
              </a:rPr>
              <a:t>, perhaps, should that person decide to go early </a:t>
            </a:r>
            <a:endParaRPr lang="en-US" b="1" dirty="0" smtClean="0">
              <a:latin typeface="Courier New"/>
              <a:cs typeface="Courier New"/>
            </a:endParaRPr>
          </a:p>
          <a:p>
            <a:r>
              <a:rPr lang="en-US" b="1" dirty="0" smtClean="0">
                <a:latin typeface="Courier New"/>
                <a:cs typeface="Courier New"/>
              </a:rPr>
              <a:t>into a </a:t>
            </a:r>
            <a:r>
              <a:rPr lang="en-US" b="1" dirty="0">
                <a:latin typeface="Courier New"/>
                <a:cs typeface="Courier New"/>
              </a:rPr>
              <a:t>housing purchase for which he/she might need to borrow </a:t>
            </a:r>
            <a:r>
              <a:rPr lang="en-US" b="1" dirty="0" smtClean="0">
                <a:latin typeface="Courier New"/>
                <a:cs typeface="Courier New"/>
              </a:rPr>
              <a:t>money</a:t>
            </a:r>
            <a:r>
              <a:rPr lang="en-US" b="1" dirty="0">
                <a:latin typeface="Courier New"/>
                <a:cs typeface="Courier New"/>
              </a:rPr>
              <a:t>, perhaps under the conditions applicable to “sub-prime” borrowers?</a:t>
            </a:r>
            <a:endParaRPr lang="en-US" dirty="0">
              <a:latin typeface="Courier New"/>
              <a:cs typeface="Courier New"/>
            </a:endParaRPr>
          </a:p>
          <a:p>
            <a:r>
              <a:rPr lang="en-US" b="1" dirty="0">
                <a:latin typeface="Courier New"/>
                <a:cs typeface="Courier New"/>
              </a:rPr>
              <a:t>    It is obviously not simply “thrifty”, but under conditions of uncertainty</a:t>
            </a:r>
            <a:r>
              <a:rPr lang="en-US" dirty="0">
                <a:latin typeface="Courier New"/>
                <a:cs typeface="Courier New"/>
              </a:rPr>
              <a:t> </a:t>
            </a:r>
            <a:r>
              <a:rPr lang="en-US" b="1" dirty="0">
                <a:latin typeface="Courier New"/>
                <a:cs typeface="Courier New"/>
              </a:rPr>
              <a:t>about the continuing value of the national currency it could, indeed, be the</a:t>
            </a:r>
            <a:r>
              <a:rPr lang="en-US" dirty="0">
                <a:latin typeface="Courier New"/>
                <a:cs typeface="Courier New"/>
              </a:rPr>
              <a:t> </a:t>
            </a:r>
            <a:r>
              <a:rPr lang="en-US" b="1" dirty="0">
                <a:latin typeface="Courier New"/>
                <a:cs typeface="Courier New"/>
              </a:rPr>
              <a:t>more rational choice to go earlier into the house purchase rather than to wait</a:t>
            </a:r>
            <a:r>
              <a:rPr lang="en-US" dirty="0">
                <a:latin typeface="Courier New"/>
                <a:cs typeface="Courier New"/>
              </a:rPr>
              <a:t> </a:t>
            </a:r>
            <a:r>
              <a:rPr lang="en-US" b="1" dirty="0">
                <a:latin typeface="Courier New"/>
                <a:cs typeface="Courier New"/>
              </a:rPr>
              <a:t>to develop a stronger basis, by saving money over a time period, before reaching</a:t>
            </a:r>
            <a:r>
              <a:rPr lang="en-US" dirty="0">
                <a:latin typeface="Courier New"/>
                <a:cs typeface="Courier New"/>
              </a:rPr>
              <a:t> </a:t>
            </a:r>
            <a:r>
              <a:rPr lang="en-US" b="1" dirty="0">
                <a:latin typeface="Courier New"/>
                <a:cs typeface="Courier New"/>
              </a:rPr>
              <a:t>the time to make a “down payment” on a mortgage financed house purchase. </a:t>
            </a:r>
            <a:endParaRPr lang="en-US" dirty="0">
              <a:latin typeface="Courier New"/>
              <a:cs typeface="Courier New"/>
            </a:endParaRPr>
          </a:p>
          <a:p>
            <a:r>
              <a:rPr lang="en-US" b="1" dirty="0">
                <a:latin typeface="Courier New"/>
                <a:cs typeface="Courier New"/>
              </a:rPr>
              <a:t>    But under the conditions generally obtaining, for </a:t>
            </a:r>
            <a:endParaRPr lang="en-US" b="1" dirty="0" smtClean="0">
              <a:latin typeface="Courier New"/>
              <a:cs typeface="Courier New"/>
            </a:endParaRPr>
          </a:p>
          <a:p>
            <a:r>
              <a:rPr lang="en-US" b="1" dirty="0" smtClean="0">
                <a:latin typeface="Courier New"/>
                <a:cs typeface="Courier New"/>
              </a:rPr>
              <a:t>the </a:t>
            </a:r>
            <a:r>
              <a:rPr lang="en-US" b="1" dirty="0">
                <a:latin typeface="Courier New"/>
                <a:cs typeface="Courier New"/>
              </a:rPr>
              <a:t>US dollar and for</a:t>
            </a:r>
            <a:r>
              <a:rPr lang="en-US" dirty="0">
                <a:latin typeface="Courier New"/>
                <a:cs typeface="Courier New"/>
              </a:rPr>
              <a:t> </a:t>
            </a:r>
            <a:r>
              <a:rPr lang="en-US" b="1" dirty="0">
                <a:latin typeface="Courier New"/>
                <a:cs typeface="Courier New"/>
              </a:rPr>
              <a:t>the British pound, at the time period, say, </a:t>
            </a:r>
            <a:r>
              <a:rPr lang="en-US" b="1" dirty="0" smtClean="0">
                <a:latin typeface="Courier New"/>
                <a:cs typeface="Courier New"/>
              </a:rPr>
              <a:t>of </a:t>
            </a:r>
            <a:r>
              <a:rPr lang="en-US" b="1" dirty="0">
                <a:latin typeface="Courier New"/>
                <a:cs typeface="Courier New"/>
              </a:rPr>
              <a:t>1870 through 1910, there were</a:t>
            </a:r>
            <a:r>
              <a:rPr lang="en-US" dirty="0">
                <a:latin typeface="Courier New"/>
                <a:cs typeface="Courier New"/>
              </a:rPr>
              <a:t> </a:t>
            </a:r>
            <a:r>
              <a:rPr lang="en-US" b="1" dirty="0">
                <a:latin typeface="Courier New"/>
                <a:cs typeface="Courier New"/>
              </a:rPr>
              <a:t>modest interest rates available for savers (or savings account depositors </a:t>
            </a:r>
            <a:r>
              <a:rPr lang="en-US" b="1" dirty="0" smtClean="0">
                <a:latin typeface="Courier New"/>
                <a:cs typeface="Courier New"/>
              </a:rPr>
              <a:t>of</a:t>
            </a:r>
            <a:endParaRPr lang="en-US" dirty="0">
              <a:latin typeface="Courier New"/>
              <a:cs typeface="Courier New"/>
            </a:endParaRPr>
          </a:p>
        </p:txBody>
      </p:sp>
    </p:spTree>
    <p:extLst>
      <p:ext uri="{BB962C8B-B14F-4D97-AF65-F5344CB8AC3E}">
        <p14:creationId xmlns:p14="http://schemas.microsoft.com/office/powerpoint/2010/main" val="700791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463309"/>
          </a:xfrm>
          <a:prstGeom prst="rect">
            <a:avLst/>
          </a:prstGeom>
        </p:spPr>
        <p:txBody>
          <a:bodyPr wrap="square">
            <a:spAutoFit/>
          </a:bodyPr>
          <a:lstStyle/>
          <a:p>
            <a:r>
              <a:rPr lang="en-US" b="1" dirty="0">
                <a:latin typeface="Courier New"/>
                <a:cs typeface="Courier New"/>
              </a:rPr>
              <a:t>w</a:t>
            </a:r>
            <a:r>
              <a:rPr lang="en-US" b="1" dirty="0" smtClean="0">
                <a:latin typeface="Courier New"/>
                <a:cs typeface="Courier New"/>
              </a:rPr>
              <a:t>hatever</a:t>
            </a:r>
            <a:r>
              <a:rPr lang="en-US" dirty="0" smtClean="0">
                <a:latin typeface="Courier New"/>
                <a:cs typeface="Courier New"/>
              </a:rPr>
              <a:t> </a:t>
            </a:r>
            <a:r>
              <a:rPr lang="en-US" b="1" dirty="0" smtClean="0">
                <a:latin typeface="Courier New"/>
                <a:cs typeface="Courier New"/>
              </a:rPr>
              <a:t>motivation</a:t>
            </a:r>
            <a:r>
              <a:rPr lang="en-US" b="1" dirty="0">
                <a:latin typeface="Courier New"/>
                <a:cs typeface="Courier New"/>
              </a:rPr>
              <a:t>) in Savings and Loan Associations or in other institutions</a:t>
            </a:r>
            <a:r>
              <a:rPr lang="en-US" dirty="0">
                <a:latin typeface="Courier New"/>
                <a:cs typeface="Courier New"/>
              </a:rPr>
              <a:t> </a:t>
            </a:r>
            <a:r>
              <a:rPr lang="en-US" b="1" dirty="0">
                <a:latin typeface="Courier New"/>
                <a:cs typeface="Courier New"/>
              </a:rPr>
              <a:t>offering comparable deposit accounts AND this in the context of the general</a:t>
            </a:r>
            <a:r>
              <a:rPr lang="en-US" dirty="0">
                <a:latin typeface="Courier New"/>
                <a:cs typeface="Courier New"/>
              </a:rPr>
              <a:t> </a:t>
            </a:r>
            <a:r>
              <a:rPr lang="en-US" b="1" dirty="0">
                <a:latin typeface="Courier New"/>
                <a:cs typeface="Courier New"/>
              </a:rPr>
              <a:t>absence of inflation (because of the dollar and the pound then both standing</a:t>
            </a:r>
            <a:r>
              <a:rPr lang="en-US" dirty="0">
                <a:latin typeface="Courier New"/>
                <a:cs typeface="Courier New"/>
              </a:rPr>
              <a:t> </a:t>
            </a:r>
            <a:r>
              <a:rPr lang="en-US" b="1" dirty="0">
                <a:latin typeface="Courier New"/>
                <a:cs typeface="Courier New"/>
              </a:rPr>
              <a:t>in a standardized fixed price relationship to the “troy ounce” of gold).</a:t>
            </a:r>
          </a:p>
          <a:p>
            <a:r>
              <a:rPr lang="en-US" b="1" dirty="0">
                <a:latin typeface="Courier New"/>
                <a:cs typeface="Courier New"/>
              </a:rPr>
              <a:t>	</a:t>
            </a:r>
            <a:r>
              <a:rPr lang="en-US" b="1" dirty="0"/>
              <a:t> </a:t>
            </a:r>
            <a:r>
              <a:rPr lang="en-US" b="1" dirty="0">
                <a:latin typeface="Courier New"/>
                <a:cs typeface="Courier New"/>
              </a:rPr>
              <a:t>But of course we can note that in those days, although depositors could</a:t>
            </a:r>
            <a:r>
              <a:rPr lang="en-US" dirty="0">
                <a:latin typeface="Courier New"/>
                <a:cs typeface="Courier New"/>
              </a:rPr>
              <a:t> </a:t>
            </a:r>
            <a:r>
              <a:rPr lang="en-US" b="1" dirty="0">
                <a:latin typeface="Courier New"/>
                <a:cs typeface="Courier New"/>
              </a:rPr>
              <a:t>earn a genuine increment of interest on  their savings deposits there was</a:t>
            </a:r>
            <a:r>
              <a:rPr lang="en-US" dirty="0">
                <a:latin typeface="Courier New"/>
                <a:cs typeface="Courier New"/>
              </a:rPr>
              <a:t>	</a:t>
            </a:r>
            <a:r>
              <a:rPr lang="en-US" b="1" dirty="0">
                <a:latin typeface="Courier New"/>
                <a:cs typeface="Courier New"/>
              </a:rPr>
              <a:t>generally no provision </a:t>
            </a:r>
            <a:r>
              <a:rPr lang="en-US" b="1" dirty="0" smtClean="0">
                <a:latin typeface="Courier New"/>
                <a:cs typeface="Courier New"/>
              </a:rPr>
              <a:t>for </a:t>
            </a:r>
            <a:r>
              <a:rPr lang="en-US" b="1" dirty="0">
                <a:latin typeface="Courier New"/>
                <a:cs typeface="Courier New"/>
              </a:rPr>
              <a:t>an insurance coverage for the possibility, like</a:t>
            </a:r>
            <a:r>
              <a:rPr lang="en-US" dirty="0">
                <a:latin typeface="Courier New"/>
                <a:cs typeface="Courier New"/>
              </a:rPr>
              <a:t> </a:t>
            </a:r>
            <a:r>
              <a:rPr lang="en-US" b="1" dirty="0">
                <a:latin typeface="Courier New"/>
                <a:cs typeface="Courier New"/>
              </a:rPr>
              <a:t>recently with “Icesave”, that the calculations of the institution might </a:t>
            </a:r>
          </a:p>
          <a:p>
            <a:r>
              <a:rPr lang="en-US" b="1" dirty="0">
                <a:latin typeface="Courier New"/>
                <a:cs typeface="Courier New"/>
              </a:rPr>
              <a:t>not</a:t>
            </a:r>
            <a:r>
              <a:rPr lang="en-US" dirty="0">
                <a:latin typeface="Courier New"/>
                <a:cs typeface="Courier New"/>
              </a:rPr>
              <a:t> </a:t>
            </a:r>
            <a:r>
              <a:rPr lang="en-US" b="1" dirty="0">
                <a:latin typeface="Courier New"/>
                <a:cs typeface="Courier New"/>
              </a:rPr>
              <a:t>be perfectly far-seeing. It was, perhaps, a time when one needed to know</a:t>
            </a:r>
            <a:r>
              <a:rPr lang="en-US" dirty="0">
                <a:latin typeface="Courier New"/>
                <a:cs typeface="Courier New"/>
              </a:rPr>
              <a:t> </a:t>
            </a:r>
            <a:r>
              <a:rPr lang="en-US" b="1" dirty="0">
                <a:latin typeface="Courier New"/>
                <a:cs typeface="Courier New"/>
              </a:rPr>
              <a:t>something, effectively, about both the moral character and the financial wisdom</a:t>
            </a:r>
            <a:r>
              <a:rPr lang="en-US" dirty="0">
                <a:latin typeface="Courier New"/>
                <a:cs typeface="Courier New"/>
              </a:rPr>
              <a:t> </a:t>
            </a:r>
            <a:r>
              <a:rPr lang="en-US" b="1" dirty="0">
                <a:latin typeface="Courier New"/>
                <a:cs typeface="Courier New"/>
              </a:rPr>
              <a:t>of one’s banker.</a:t>
            </a:r>
          </a:p>
          <a:p>
            <a:r>
              <a:rPr lang="en-US" b="1" dirty="0">
                <a:latin typeface="Courier New"/>
                <a:cs typeface="Courier New"/>
              </a:rPr>
              <a:t>	It seems that there have been times, historically, when there would be “good</a:t>
            </a:r>
            <a:r>
              <a:rPr lang="en-US" dirty="0">
                <a:latin typeface="Courier New"/>
                <a:cs typeface="Courier New"/>
              </a:rPr>
              <a:t> </a:t>
            </a:r>
            <a:r>
              <a:rPr lang="en-US" b="1" dirty="0" smtClean="0">
                <a:latin typeface="Courier New"/>
                <a:cs typeface="Courier New"/>
              </a:rPr>
              <a:t>bankers</a:t>
            </a:r>
            <a:r>
              <a:rPr lang="en-US" b="1" dirty="0">
                <a:latin typeface="Courier New"/>
                <a:cs typeface="Courier New"/>
              </a:rPr>
              <a:t>”, like maybe a Rothschild, or </a:t>
            </a:r>
          </a:p>
          <a:p>
            <a:r>
              <a:rPr lang="en-US" b="1" dirty="0">
                <a:latin typeface="Courier New"/>
                <a:cs typeface="Courier New"/>
              </a:rPr>
              <a:t>a Morgan, or a Giannini, and recently or </a:t>
            </a:r>
            <a:r>
              <a:rPr lang="en-US" b="1" dirty="0" smtClean="0">
                <a:latin typeface="Courier New"/>
                <a:cs typeface="Courier New"/>
              </a:rPr>
              <a:t>now, </a:t>
            </a:r>
            <a:r>
              <a:rPr lang="en-US" b="1" dirty="0">
                <a:latin typeface="Courier New"/>
                <a:cs typeface="Courier New"/>
              </a:rPr>
              <a:t>we seem, compar-atively, to have been in the era of bank executives who win,</a:t>
            </a:r>
            <a:r>
              <a:rPr lang="en-US" dirty="0">
                <a:latin typeface="Courier New"/>
                <a:cs typeface="Courier New"/>
              </a:rPr>
              <a:t> </a:t>
            </a:r>
          </a:p>
          <a:p>
            <a:r>
              <a:rPr lang="en-US" b="1" dirty="0">
                <a:latin typeface="Courier New"/>
                <a:cs typeface="Courier New"/>
              </a:rPr>
              <a:t>as players, if their employer does not fail during their time as employees, and</a:t>
            </a:r>
            <a:r>
              <a:rPr lang="en-US" dirty="0">
                <a:latin typeface="Courier New"/>
                <a:cs typeface="Courier New"/>
              </a:rPr>
              <a:t> </a:t>
            </a:r>
            <a:r>
              <a:rPr lang="en-US" b="1" dirty="0">
                <a:latin typeface="Courier New"/>
                <a:cs typeface="Courier New"/>
              </a:rPr>
              <a:t>lose, as players, if the bank fails and is absorbed through something like the</a:t>
            </a:r>
            <a:r>
              <a:rPr lang="en-US" dirty="0">
                <a:latin typeface="Courier New"/>
                <a:cs typeface="Courier New"/>
              </a:rPr>
              <a:t> </a:t>
            </a:r>
            <a:r>
              <a:rPr lang="en-US" b="1" dirty="0">
                <a:latin typeface="Courier New"/>
                <a:cs typeface="Courier New"/>
              </a:rPr>
              <a:t>American FDIC, but then  do not really LOSE BIG (with need to pay damages) by</a:t>
            </a:r>
            <a:r>
              <a:rPr lang="en-US" dirty="0">
                <a:latin typeface="Courier New"/>
                <a:cs typeface="Courier New"/>
              </a:rPr>
              <a:t> </a:t>
            </a:r>
            <a:r>
              <a:rPr lang="en-US" b="1" dirty="0">
                <a:latin typeface="Courier New"/>
                <a:cs typeface="Courier New"/>
              </a:rPr>
              <a:t>having simply the status of employees of a corporation. (In the USA </a:t>
            </a:r>
          </a:p>
        </p:txBody>
      </p:sp>
    </p:spTree>
    <p:extLst>
      <p:ext uri="{BB962C8B-B14F-4D97-AF65-F5344CB8AC3E}">
        <p14:creationId xmlns:p14="http://schemas.microsoft.com/office/powerpoint/2010/main" val="3839069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771086"/>
          </a:xfrm>
          <a:prstGeom prst="rect">
            <a:avLst/>
          </a:prstGeom>
        </p:spPr>
        <p:txBody>
          <a:bodyPr wrap="square">
            <a:spAutoFit/>
          </a:bodyPr>
          <a:lstStyle/>
          <a:p>
            <a:r>
              <a:rPr lang="en-US" b="1" dirty="0">
                <a:latin typeface="Courier New"/>
                <a:cs typeface="Courier New"/>
              </a:rPr>
              <a:t>a bank that</a:t>
            </a:r>
            <a:r>
              <a:rPr lang="en-US" dirty="0">
                <a:latin typeface="Courier New"/>
                <a:cs typeface="Courier New"/>
              </a:rPr>
              <a:t> </a:t>
            </a:r>
            <a:r>
              <a:rPr lang="en-US" b="1" dirty="0">
                <a:latin typeface="Courier New"/>
                <a:cs typeface="Courier New"/>
              </a:rPr>
              <a:t>is not a corporation is very rare; an example </a:t>
            </a:r>
            <a:endParaRPr lang="en-US" b="1" dirty="0" smtClean="0">
              <a:latin typeface="Courier New"/>
              <a:cs typeface="Courier New"/>
            </a:endParaRPr>
          </a:p>
          <a:p>
            <a:r>
              <a:rPr lang="en-US" b="1" dirty="0">
                <a:latin typeface="Courier New"/>
                <a:cs typeface="Courier New"/>
              </a:rPr>
              <a:t>o</a:t>
            </a:r>
            <a:r>
              <a:rPr lang="en-US" b="1" dirty="0" smtClean="0">
                <a:latin typeface="Courier New"/>
                <a:cs typeface="Courier New"/>
              </a:rPr>
              <a:t>f</a:t>
            </a:r>
            <a:r>
              <a:rPr lang="en-US" dirty="0" smtClean="0">
                <a:latin typeface="Courier New"/>
                <a:cs typeface="Courier New"/>
              </a:rPr>
              <a:t> </a:t>
            </a:r>
            <a:r>
              <a:rPr lang="en-US" b="1" dirty="0" smtClean="0">
                <a:latin typeface="Courier New"/>
                <a:cs typeface="Courier New"/>
              </a:rPr>
              <a:t>that </a:t>
            </a:r>
            <a:r>
              <a:rPr lang="en-US" b="1" dirty="0">
                <a:latin typeface="Courier New"/>
                <a:cs typeface="Courier New"/>
              </a:rPr>
              <a:t>is Brown Brothers Harriman</a:t>
            </a:r>
            <a:r>
              <a:rPr lang="en-US" dirty="0">
                <a:latin typeface="Courier New"/>
                <a:cs typeface="Courier New"/>
              </a:rPr>
              <a:t> </a:t>
            </a:r>
            <a:r>
              <a:rPr lang="en-US" b="1" dirty="0">
                <a:latin typeface="Courier New"/>
                <a:cs typeface="Courier New"/>
              </a:rPr>
              <a:t>and Company.)</a:t>
            </a:r>
          </a:p>
          <a:p>
            <a:endParaRPr lang="en-US" b="1" dirty="0">
              <a:latin typeface="Courier New"/>
              <a:cs typeface="Courier New"/>
            </a:endParaRPr>
          </a:p>
          <a:p>
            <a:pPr algn="ctr"/>
            <a:r>
              <a:rPr lang="en-US" sz="2000" b="1" dirty="0">
                <a:latin typeface="Courier New"/>
                <a:cs typeface="Courier New"/>
              </a:rPr>
              <a:t>Contracts and Justice</a:t>
            </a:r>
            <a:endParaRPr lang="en-US" sz="2000" dirty="0">
              <a:latin typeface="Courier New"/>
              <a:cs typeface="Courier New"/>
            </a:endParaRPr>
          </a:p>
          <a:p>
            <a:r>
              <a:rPr lang="en-US" b="1" dirty="0">
                <a:latin typeface="Courier New"/>
                <a:cs typeface="Courier New"/>
              </a:rPr>
              <a:t> </a:t>
            </a:r>
            <a:endParaRPr lang="en-US" dirty="0">
              <a:latin typeface="Courier New"/>
              <a:cs typeface="Courier New"/>
            </a:endParaRPr>
          </a:p>
          <a:p>
            <a:r>
              <a:rPr lang="en-US" b="1" dirty="0">
                <a:latin typeface="Courier New"/>
                <a:cs typeface="Courier New"/>
              </a:rPr>
              <a:t>    In Game Theory there is generally the concept </a:t>
            </a:r>
            <a:r>
              <a:rPr lang="en-US" b="1" dirty="0" smtClean="0">
                <a:latin typeface="Courier New"/>
                <a:cs typeface="Courier New"/>
              </a:rPr>
              <a:t>of “pay-offs”, </a:t>
            </a:r>
            <a:r>
              <a:rPr lang="en-US" b="1" dirty="0">
                <a:latin typeface="Courier New"/>
                <a:cs typeface="Courier New"/>
              </a:rPr>
              <a:t>if the game</a:t>
            </a:r>
            <a:r>
              <a:rPr lang="en-US" dirty="0">
                <a:latin typeface="Courier New"/>
                <a:cs typeface="Courier New"/>
              </a:rPr>
              <a:t> </a:t>
            </a:r>
            <a:r>
              <a:rPr lang="en-US" b="1" dirty="0">
                <a:latin typeface="Courier New"/>
                <a:cs typeface="Courier New"/>
              </a:rPr>
              <a:t>is not simply a game of win or </a:t>
            </a:r>
            <a:r>
              <a:rPr lang="en-US" b="1" dirty="0" smtClean="0">
                <a:latin typeface="Courier New"/>
                <a:cs typeface="Courier New"/>
              </a:rPr>
              <a:t>lose (</a:t>
            </a:r>
            <a:r>
              <a:rPr lang="en-US" b="1" dirty="0">
                <a:latin typeface="Courier New"/>
                <a:cs typeface="Courier New"/>
              </a:rPr>
              <a:t>or win, lose, or draw). The game may be</a:t>
            </a:r>
            <a:r>
              <a:rPr lang="en-US" dirty="0">
                <a:latin typeface="Courier New"/>
                <a:cs typeface="Courier New"/>
              </a:rPr>
              <a:t> </a:t>
            </a:r>
            <a:r>
              <a:rPr lang="en-US" b="1" dirty="0">
                <a:latin typeface="Courier New"/>
                <a:cs typeface="Courier New"/>
              </a:rPr>
              <a:t>concerned with actions all to be taken like at the same time so </a:t>
            </a:r>
            <a:r>
              <a:rPr lang="en-US" b="1" dirty="0" smtClean="0">
                <a:latin typeface="Courier New"/>
                <a:cs typeface="Courier New"/>
              </a:rPr>
              <a:t>that </a:t>
            </a:r>
            <a:r>
              <a:rPr lang="en-US" b="1" dirty="0">
                <a:latin typeface="Courier New"/>
                <a:cs typeface="Courier New"/>
              </a:rPr>
              <a:t>the utility measure for defining the payoffs could be </a:t>
            </a:r>
            <a:r>
              <a:rPr lang="en-US" b="1" dirty="0" smtClean="0">
                <a:latin typeface="Courier New"/>
                <a:cs typeface="Courier New"/>
              </a:rPr>
              <a:t>taken to </a:t>
            </a:r>
            <a:r>
              <a:rPr lang="en-US" b="1" dirty="0">
                <a:latin typeface="Courier New"/>
                <a:cs typeface="Courier New"/>
              </a:rPr>
              <a:t>be any practical</a:t>
            </a:r>
            <a:r>
              <a:rPr lang="en-US" dirty="0">
                <a:latin typeface="Courier New"/>
                <a:cs typeface="Courier New"/>
              </a:rPr>
              <a:t> </a:t>
            </a:r>
            <a:r>
              <a:rPr lang="en-US" b="1" dirty="0">
                <a:latin typeface="Courier New"/>
                <a:cs typeface="Courier New"/>
              </a:rPr>
              <a:t>currency with good divisibility and measurability properties at the relevant</a:t>
            </a:r>
            <a:r>
              <a:rPr lang="en-US" dirty="0">
                <a:latin typeface="Courier New"/>
                <a:cs typeface="Courier New"/>
              </a:rPr>
              <a:t> </a:t>
            </a:r>
            <a:r>
              <a:rPr lang="en-US" b="1" dirty="0">
                <a:latin typeface="Courier New"/>
                <a:cs typeface="Courier New"/>
              </a:rPr>
              <a:t>instant of time.</a:t>
            </a:r>
          </a:p>
          <a:p>
            <a:r>
              <a:rPr lang="en-US" b="1" dirty="0">
                <a:latin typeface="Courier New"/>
                <a:cs typeface="Courier New"/>
              </a:rPr>
              <a:t>	But also there can be quite analogous game situations with the time for</a:t>
            </a:r>
            <a:r>
              <a:rPr lang="en-US" dirty="0">
                <a:latin typeface="Courier New"/>
                <a:cs typeface="Courier New"/>
              </a:rPr>
              <a:t> </a:t>
            </a:r>
            <a:r>
              <a:rPr lang="en-US" b="1" dirty="0">
                <a:latin typeface="Courier New"/>
                <a:cs typeface="Courier New"/>
              </a:rPr>
              <a:t>the game actions extending over, comparatively, </a:t>
            </a:r>
          </a:p>
          <a:p>
            <a:r>
              <a:rPr lang="en-US" b="1" dirty="0">
                <a:latin typeface="Courier New"/>
                <a:cs typeface="Courier New"/>
              </a:rPr>
              <a:t>a long period of time. In the</a:t>
            </a:r>
            <a:r>
              <a:rPr lang="en-US" dirty="0">
                <a:latin typeface="Courier New"/>
                <a:cs typeface="Courier New"/>
              </a:rPr>
              <a:t> </a:t>
            </a:r>
            <a:r>
              <a:rPr lang="en-US" b="1" dirty="0">
                <a:latin typeface="Courier New"/>
                <a:cs typeface="Courier New"/>
              </a:rPr>
              <a:t>USA there is frequently news about a basketball player (or another variety</a:t>
            </a:r>
            <a:r>
              <a:rPr lang="en-US" dirty="0">
                <a:latin typeface="Courier New"/>
                <a:cs typeface="Courier New"/>
              </a:rPr>
              <a:t> </a:t>
            </a:r>
            <a:r>
              <a:rPr lang="en-US" b="1" dirty="0">
                <a:latin typeface="Courier New"/>
                <a:cs typeface="Courier New"/>
              </a:rPr>
              <a:t>of professional athlete) who is signing on (typically assisted by an agent)</a:t>
            </a:r>
            <a:endParaRPr lang="en-US" dirty="0">
              <a:latin typeface="Courier New"/>
              <a:cs typeface="Courier New"/>
            </a:endParaRPr>
          </a:p>
          <a:p>
            <a:r>
              <a:rPr lang="en-US" b="1" dirty="0">
                <a:latin typeface="Courier New"/>
                <a:cs typeface="Courier New"/>
              </a:rPr>
              <a:t>to serve for a period of some years on the athletic team “owned” by some</a:t>
            </a:r>
            <a:r>
              <a:rPr lang="en-US" dirty="0">
                <a:latin typeface="Courier New"/>
                <a:cs typeface="Courier New"/>
              </a:rPr>
              <a:t> </a:t>
            </a:r>
            <a:r>
              <a:rPr lang="en-US" b="1" dirty="0">
                <a:latin typeface="Courier New"/>
                <a:cs typeface="Courier New"/>
              </a:rPr>
              <a:t>sports entrepreneur.</a:t>
            </a:r>
          </a:p>
          <a:p>
            <a:r>
              <a:rPr lang="en-US" b="1" dirty="0">
                <a:latin typeface="Courier New"/>
                <a:cs typeface="Courier New"/>
              </a:rPr>
              <a:t>    The interesting thing is that, as the time period for all </a:t>
            </a:r>
          </a:p>
          <a:p>
            <a:r>
              <a:rPr lang="en-US" b="1" dirty="0">
                <a:latin typeface="Courier New"/>
                <a:cs typeface="Courier New"/>
              </a:rPr>
              <a:t>the performances</a:t>
            </a:r>
            <a:r>
              <a:rPr lang="en-US" dirty="0">
                <a:latin typeface="Courier New"/>
                <a:cs typeface="Courier New"/>
              </a:rPr>
              <a:t> </a:t>
            </a:r>
            <a:r>
              <a:rPr lang="en-US" b="1" dirty="0">
                <a:latin typeface="Courier New"/>
                <a:cs typeface="Courier New"/>
              </a:rPr>
              <a:t>of the athletic services contract becomes more extended, the contract becomes</a:t>
            </a:r>
            <a:r>
              <a:rPr lang="en-US" dirty="0">
                <a:latin typeface="Courier New"/>
                <a:cs typeface="Courier New"/>
              </a:rPr>
              <a:t> </a:t>
            </a:r>
            <a:r>
              <a:rPr lang="en-US" b="1" dirty="0">
                <a:latin typeface="Courier New"/>
                <a:cs typeface="Courier New"/>
              </a:rPr>
              <a:t>more comparable to mortgage loan contracts in relation to how the quality of </a:t>
            </a:r>
          </a:p>
          <a:p>
            <a:r>
              <a:rPr lang="en-US" b="1" dirty="0">
                <a:latin typeface="Courier New"/>
                <a:cs typeface="Courier New"/>
              </a:rPr>
              <a:t>the currency unit of the terms of the contract will relate </a:t>
            </a:r>
          </a:p>
        </p:txBody>
      </p:sp>
    </p:spTree>
    <p:extLst>
      <p:ext uri="{BB962C8B-B14F-4D97-AF65-F5344CB8AC3E}">
        <p14:creationId xmlns:p14="http://schemas.microsoft.com/office/powerpoint/2010/main" val="2049376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7848302"/>
          </a:xfrm>
          <a:prstGeom prst="rect">
            <a:avLst/>
          </a:prstGeom>
        </p:spPr>
        <p:txBody>
          <a:bodyPr wrap="square">
            <a:spAutoFit/>
          </a:bodyPr>
          <a:lstStyle/>
          <a:p>
            <a:r>
              <a:rPr lang="en-US" b="1" dirty="0">
                <a:latin typeface="Courier New"/>
                <a:cs typeface="Courier New"/>
              </a:rPr>
              <a:t>to the demands</a:t>
            </a:r>
            <a:r>
              <a:rPr lang="en-US" dirty="0">
                <a:latin typeface="Courier New"/>
                <a:cs typeface="Courier New"/>
              </a:rPr>
              <a:t> </a:t>
            </a:r>
            <a:r>
              <a:rPr lang="en-US" b="1" dirty="0">
                <a:latin typeface="Courier New"/>
                <a:cs typeface="Courier New"/>
              </a:rPr>
              <a:t>expressed in the contract.</a:t>
            </a:r>
            <a:endParaRPr lang="en-US" dirty="0">
              <a:latin typeface="Courier New"/>
              <a:cs typeface="Courier New"/>
            </a:endParaRPr>
          </a:p>
          <a:p>
            <a:r>
              <a:rPr lang="en-US" b="1" dirty="0">
                <a:latin typeface="Courier New"/>
                <a:cs typeface="Courier New"/>
              </a:rPr>
              <a:t>    In the area of mortgages the phenomenon of the uncertainty about the amount</a:t>
            </a:r>
            <a:r>
              <a:rPr lang="en-US" dirty="0">
                <a:latin typeface="Courier New"/>
                <a:cs typeface="Courier New"/>
              </a:rPr>
              <a:t> </a:t>
            </a:r>
            <a:r>
              <a:rPr lang="en-US" b="1" dirty="0">
                <a:latin typeface="Courier New"/>
                <a:cs typeface="Courier New"/>
              </a:rPr>
              <a:t>of inflation to be expected has led to various adaptations, for example the</a:t>
            </a:r>
            <a:r>
              <a:rPr lang="en-US" dirty="0">
                <a:latin typeface="Courier New"/>
                <a:cs typeface="Courier New"/>
              </a:rPr>
              <a:t> </a:t>
            </a:r>
            <a:r>
              <a:rPr lang="en-US" b="1" dirty="0">
                <a:latin typeface="Courier New"/>
                <a:cs typeface="Courier New"/>
              </a:rPr>
              <a:t>frequent use of “ARM” mortgages where the interest rate collected varies with</a:t>
            </a:r>
            <a:endParaRPr lang="en-US" dirty="0">
              <a:latin typeface="Courier New"/>
              <a:cs typeface="Courier New"/>
            </a:endParaRPr>
          </a:p>
          <a:p>
            <a:r>
              <a:rPr lang="en-US" b="1" dirty="0">
                <a:latin typeface="Courier New"/>
                <a:cs typeface="Courier New"/>
              </a:rPr>
              <a:t>the current pattern of interest rates in some market. </a:t>
            </a:r>
            <a:endParaRPr lang="en-US" dirty="0">
              <a:latin typeface="Courier New"/>
              <a:cs typeface="Courier New"/>
            </a:endParaRPr>
          </a:p>
          <a:p>
            <a:r>
              <a:rPr lang="en-US" b="1" dirty="0">
                <a:latin typeface="Courier New"/>
                <a:cs typeface="Courier New"/>
              </a:rPr>
              <a:t>    So we can see that, for contracts relevant to the studies, in particular,</a:t>
            </a:r>
            <a:r>
              <a:rPr lang="en-US" dirty="0">
                <a:latin typeface="Courier New"/>
                <a:cs typeface="Courier New"/>
              </a:rPr>
              <a:t> </a:t>
            </a:r>
            <a:r>
              <a:rPr lang="en-US" b="1" dirty="0">
                <a:latin typeface="Courier New"/>
                <a:cs typeface="Courier New"/>
              </a:rPr>
              <a:t>of a school or department of “</a:t>
            </a:r>
            <a:r>
              <a:rPr lang="en-US" b="1" dirty="0" smtClean="0">
                <a:latin typeface="Courier New"/>
                <a:cs typeface="Courier New"/>
              </a:rPr>
              <a:t>Business Admin-istration</a:t>
            </a:r>
            <a:r>
              <a:rPr lang="en-US" b="1" dirty="0">
                <a:latin typeface="Courier New"/>
                <a:cs typeface="Courier New"/>
              </a:rPr>
              <a:t>”, it is as if there is</a:t>
            </a:r>
            <a:r>
              <a:rPr lang="en-US" dirty="0">
                <a:latin typeface="Courier New"/>
                <a:cs typeface="Courier New"/>
              </a:rPr>
              <a:t> </a:t>
            </a:r>
            <a:r>
              <a:rPr lang="en-US" b="1" dirty="0">
                <a:latin typeface="Courier New"/>
                <a:cs typeface="Courier New"/>
              </a:rPr>
              <a:t>another player in the game </a:t>
            </a:r>
            <a:endParaRPr lang="en-US" b="1" dirty="0" smtClean="0">
              <a:latin typeface="Courier New"/>
              <a:cs typeface="Courier New"/>
            </a:endParaRPr>
          </a:p>
          <a:p>
            <a:r>
              <a:rPr lang="en-US" b="1" dirty="0" smtClean="0">
                <a:latin typeface="Courier New"/>
                <a:cs typeface="Courier New"/>
              </a:rPr>
              <a:t>of </a:t>
            </a:r>
            <a:r>
              <a:rPr lang="en-US" b="1" dirty="0">
                <a:latin typeface="Courier New"/>
                <a:cs typeface="Courier New"/>
              </a:rPr>
              <a:t>the contract signers and this player is the</a:t>
            </a:r>
            <a:r>
              <a:rPr lang="en-US" dirty="0">
                <a:latin typeface="Courier New"/>
                <a:cs typeface="Courier New"/>
              </a:rPr>
              <a:t> </a:t>
            </a:r>
            <a:r>
              <a:rPr lang="en-US" b="1" dirty="0">
                <a:latin typeface="Courier New"/>
                <a:cs typeface="Courier New"/>
              </a:rPr>
              <a:t>Sovereign who provides the medium of currency in terms of which the contract</a:t>
            </a:r>
            <a:r>
              <a:rPr lang="en-US" dirty="0">
                <a:latin typeface="Courier New"/>
                <a:cs typeface="Courier New"/>
              </a:rPr>
              <a:t> </a:t>
            </a:r>
            <a:r>
              <a:rPr lang="en-US" b="1" dirty="0">
                <a:latin typeface="Courier New"/>
                <a:cs typeface="Courier New"/>
              </a:rPr>
              <a:t>is to be expressed.</a:t>
            </a:r>
          </a:p>
          <a:p>
            <a:r>
              <a:rPr lang="en-US" b="1" dirty="0">
                <a:latin typeface="Courier New"/>
                <a:cs typeface="Courier New"/>
              </a:rPr>
              <a:t>    Well, my basic point is simply that as the currency </a:t>
            </a:r>
            <a:endParaRPr lang="en-US" b="1" dirty="0" smtClean="0">
              <a:latin typeface="Courier New"/>
              <a:cs typeface="Courier New"/>
            </a:endParaRPr>
          </a:p>
          <a:p>
            <a:r>
              <a:rPr lang="en-US" b="1" dirty="0">
                <a:latin typeface="Courier New"/>
                <a:cs typeface="Courier New"/>
              </a:rPr>
              <a:t>o</a:t>
            </a:r>
            <a:r>
              <a:rPr lang="en-US" b="1" dirty="0" smtClean="0">
                <a:latin typeface="Courier New"/>
                <a:cs typeface="Courier New"/>
              </a:rPr>
              <a:t>f the </a:t>
            </a:r>
            <a:r>
              <a:rPr lang="en-US" b="1" dirty="0">
                <a:latin typeface="Courier New"/>
                <a:cs typeface="Courier New"/>
              </a:rPr>
              <a:t>Sovereign tends</a:t>
            </a:r>
            <a:r>
              <a:rPr lang="en-US" dirty="0">
                <a:latin typeface="Courier New"/>
                <a:cs typeface="Courier New"/>
              </a:rPr>
              <a:t> </a:t>
            </a:r>
            <a:r>
              <a:rPr lang="en-US" b="1" dirty="0">
                <a:latin typeface="Courier New"/>
                <a:cs typeface="Courier New"/>
              </a:rPr>
              <a:t>to have less stability and less reliability </a:t>
            </a:r>
            <a:r>
              <a:rPr lang="en-US" b="1" dirty="0" smtClean="0">
                <a:latin typeface="Courier New"/>
                <a:cs typeface="Courier New"/>
              </a:rPr>
              <a:t>of </a:t>
            </a:r>
            <a:r>
              <a:rPr lang="en-US" b="1" dirty="0">
                <a:latin typeface="Courier New"/>
                <a:cs typeface="Courier New"/>
              </a:rPr>
              <a:t>its value then the circumstances</a:t>
            </a:r>
            <a:r>
              <a:rPr lang="en-US" dirty="0">
                <a:latin typeface="Courier New"/>
                <a:cs typeface="Courier New"/>
              </a:rPr>
              <a:t> </a:t>
            </a:r>
            <a:r>
              <a:rPr lang="en-US" b="1" dirty="0">
                <a:latin typeface="Courier New"/>
                <a:cs typeface="Courier New"/>
              </a:rPr>
              <a:t>affecting </a:t>
            </a:r>
            <a:endParaRPr lang="en-US" b="1" dirty="0" smtClean="0">
              <a:latin typeface="Courier New"/>
              <a:cs typeface="Courier New"/>
            </a:endParaRPr>
          </a:p>
          <a:p>
            <a:r>
              <a:rPr lang="en-US" b="1" dirty="0" smtClean="0">
                <a:latin typeface="Courier New"/>
                <a:cs typeface="Courier New"/>
              </a:rPr>
              <a:t>the </a:t>
            </a:r>
            <a:r>
              <a:rPr lang="en-US" b="1" dirty="0">
                <a:latin typeface="Courier New"/>
                <a:cs typeface="Courier New"/>
              </a:rPr>
              <a:t>formation </a:t>
            </a:r>
            <a:r>
              <a:rPr lang="en-US" b="1" dirty="0" smtClean="0">
                <a:latin typeface="Courier New"/>
                <a:cs typeface="Courier New"/>
              </a:rPr>
              <a:t>of </a:t>
            </a:r>
            <a:r>
              <a:rPr lang="en-US" b="1" dirty="0">
                <a:latin typeface="Courier New"/>
                <a:cs typeface="Courier New"/>
              </a:rPr>
              <a:t>business-relevant contracts become quite perturbed.</a:t>
            </a:r>
            <a:endParaRPr lang="en-US" dirty="0">
              <a:latin typeface="Courier New"/>
              <a:cs typeface="Courier New"/>
            </a:endParaRPr>
          </a:p>
          <a:p>
            <a:r>
              <a:rPr lang="en-US" b="1" dirty="0">
                <a:latin typeface="Courier New"/>
                <a:cs typeface="Courier New"/>
              </a:rPr>
              <a:t>    It seems that inflation affecting currencies is GENERALLY or NORMALLY with</a:t>
            </a:r>
            <a:r>
              <a:rPr lang="en-US" dirty="0">
                <a:latin typeface="Courier New"/>
                <a:cs typeface="Courier New"/>
              </a:rPr>
              <a:t> </a:t>
            </a:r>
            <a:r>
              <a:rPr lang="en-US" b="1" dirty="0">
                <a:latin typeface="Courier New"/>
                <a:cs typeface="Courier New"/>
              </a:rPr>
              <a:t>some associated unpredictability, although it would be POSSIBLE, for example,</a:t>
            </a:r>
            <a:r>
              <a:rPr lang="en-US" dirty="0">
                <a:latin typeface="Courier New"/>
                <a:cs typeface="Courier New"/>
              </a:rPr>
              <a:t> </a:t>
            </a:r>
            <a:r>
              <a:rPr lang="en-US" b="1" dirty="0">
                <a:latin typeface="Courier New"/>
                <a:cs typeface="Courier New"/>
              </a:rPr>
              <a:t>for the Swedish krona to have a 1% “targeted” inflation rate in terms of</a:t>
            </a:r>
            <a:r>
              <a:rPr lang="en-US" dirty="0">
                <a:latin typeface="Courier New"/>
                <a:cs typeface="Courier New"/>
              </a:rPr>
              <a:t> </a:t>
            </a:r>
            <a:r>
              <a:rPr lang="en-US" b="1" dirty="0">
                <a:latin typeface="Courier New"/>
                <a:cs typeface="Courier New"/>
              </a:rPr>
              <a:t>comparison with  the Swiss franc although this is NOT what we would rationally</a:t>
            </a:r>
            <a:endParaRPr lang="en-US" dirty="0">
              <a:latin typeface="Courier New"/>
              <a:cs typeface="Courier New"/>
            </a:endParaRPr>
          </a:p>
          <a:p>
            <a:r>
              <a:rPr lang="en-US" b="1" dirty="0">
                <a:latin typeface="Courier New"/>
                <a:cs typeface="Courier New"/>
              </a:rPr>
              <a:t>expect, because of various political and other considerations!</a:t>
            </a:r>
            <a:endParaRPr lang="en-US" dirty="0">
              <a:latin typeface="Courier New"/>
              <a:cs typeface="Courier New"/>
            </a:endParaRPr>
          </a:p>
          <a:p>
            <a:r>
              <a:rPr lang="en-US" b="1" dirty="0">
                <a:latin typeface="Courier New"/>
                <a:cs typeface="Courier New"/>
              </a:rPr>
              <a:t>    My recommendation to economists generally and to </a:t>
            </a:r>
            <a:r>
              <a:rPr lang="en-US" b="1" dirty="0" smtClean="0">
                <a:latin typeface="Courier New"/>
                <a:cs typeface="Courier New"/>
              </a:rPr>
              <a:t>planners</a:t>
            </a:r>
            <a:endParaRPr lang="en-US" dirty="0">
              <a:latin typeface="Courier New"/>
              <a:cs typeface="Courier New"/>
            </a:endParaRPr>
          </a:p>
          <a:p>
            <a:endParaRPr lang="en-US" dirty="0">
              <a:latin typeface="Courier New"/>
              <a:cs typeface="Courier New"/>
            </a:endParaRPr>
          </a:p>
          <a:p>
            <a:endParaRPr lang="en-US" dirty="0">
              <a:latin typeface="Courier New"/>
              <a:cs typeface="Courier New"/>
            </a:endParaRPr>
          </a:p>
          <a:p>
            <a:r>
              <a:rPr lang="en-US" b="1" dirty="0">
                <a:latin typeface="Courier New"/>
                <a:cs typeface="Courier New"/>
              </a:rPr>
              <a:t> </a:t>
            </a:r>
            <a:endParaRPr lang="en-US" dirty="0">
              <a:latin typeface="Courier New"/>
              <a:cs typeface="Courier New"/>
            </a:endParaRPr>
          </a:p>
        </p:txBody>
      </p:sp>
    </p:spTree>
    <p:extLst>
      <p:ext uri="{BB962C8B-B14F-4D97-AF65-F5344CB8AC3E}">
        <p14:creationId xmlns:p14="http://schemas.microsoft.com/office/powerpoint/2010/main" val="3690508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979" y="179668"/>
            <a:ext cx="8697732" cy="6494087"/>
          </a:xfrm>
          <a:prstGeom prst="rect">
            <a:avLst/>
          </a:prstGeom>
        </p:spPr>
        <p:txBody>
          <a:bodyPr wrap="square">
            <a:spAutoFit/>
          </a:bodyPr>
          <a:lstStyle/>
          <a:p>
            <a:r>
              <a:rPr lang="en-US" b="1" dirty="0">
                <a:latin typeface="Courier New"/>
                <a:cs typeface="Courier New"/>
              </a:rPr>
              <a:t>who may influence</a:t>
            </a:r>
            <a:r>
              <a:rPr lang="en-US" dirty="0">
                <a:latin typeface="Courier New"/>
                <a:cs typeface="Courier New"/>
              </a:rPr>
              <a:t> </a:t>
            </a:r>
            <a:r>
              <a:rPr lang="en-US" b="1" dirty="0">
                <a:latin typeface="Courier New"/>
                <a:cs typeface="Courier New"/>
              </a:rPr>
              <a:t>the economic and business rules operating within or among states is to consider</a:t>
            </a:r>
            <a:r>
              <a:rPr lang="en-US" dirty="0">
                <a:latin typeface="Courier New"/>
                <a:cs typeface="Courier New"/>
              </a:rPr>
              <a:t> </a:t>
            </a:r>
            <a:r>
              <a:rPr lang="en-US" b="1" dirty="0">
                <a:latin typeface="Courier New"/>
                <a:cs typeface="Courier New"/>
              </a:rPr>
              <a:t>the value of economic and business conditions where it is possible to deal well </a:t>
            </a:r>
            <a:r>
              <a:rPr lang="en-US" dirty="0">
                <a:latin typeface="Courier New"/>
                <a:cs typeface="Courier New"/>
              </a:rPr>
              <a:t> </a:t>
            </a:r>
            <a:r>
              <a:rPr lang="en-US" b="1" dirty="0">
                <a:latin typeface="Courier New"/>
                <a:cs typeface="Courier New"/>
              </a:rPr>
              <a:t>with longer term contracts. Such contracts, for example, have notably been of</a:t>
            </a:r>
            <a:r>
              <a:rPr lang="en-US" dirty="0">
                <a:latin typeface="Courier New"/>
                <a:cs typeface="Courier New"/>
              </a:rPr>
              <a:t> </a:t>
            </a:r>
            <a:r>
              <a:rPr lang="en-US" b="1" dirty="0">
                <a:latin typeface="Courier New"/>
                <a:cs typeface="Courier New"/>
              </a:rPr>
              <a:t>use in the past with public works projects. </a:t>
            </a:r>
            <a:endParaRPr lang="en-US" b="1" dirty="0" smtClean="0">
              <a:latin typeface="Courier New"/>
              <a:cs typeface="Courier New"/>
            </a:endParaRPr>
          </a:p>
          <a:p>
            <a:endParaRPr lang="en-US" b="1" dirty="0">
              <a:latin typeface="Courier New"/>
              <a:cs typeface="Courier New"/>
            </a:endParaRPr>
          </a:p>
          <a:p>
            <a:pPr algn="ctr"/>
            <a:r>
              <a:rPr lang="en-US" sz="2000" b="1" dirty="0">
                <a:latin typeface="Courier New"/>
                <a:cs typeface="Courier New"/>
              </a:rPr>
              <a:t>National Money and Provincial Money</a:t>
            </a:r>
            <a:endParaRPr lang="en-US" sz="2000" dirty="0">
              <a:latin typeface="Courier New"/>
              <a:cs typeface="Courier New"/>
            </a:endParaRPr>
          </a:p>
          <a:p>
            <a:r>
              <a:rPr lang="en-US" b="1" dirty="0">
                <a:latin typeface="Courier New"/>
                <a:cs typeface="Courier New"/>
              </a:rPr>
              <a:t> </a:t>
            </a:r>
            <a:endParaRPr lang="en-US" dirty="0">
              <a:latin typeface="Courier New"/>
              <a:cs typeface="Courier New"/>
            </a:endParaRPr>
          </a:p>
          <a:p>
            <a:r>
              <a:rPr lang="en-US" b="1" dirty="0">
                <a:latin typeface="Courier New"/>
                <a:cs typeface="Courier New"/>
              </a:rPr>
              <a:t>   If the money used in the central capital areas of a nation </a:t>
            </a:r>
          </a:p>
          <a:p>
            <a:r>
              <a:rPr lang="en-US" b="1" dirty="0">
                <a:latin typeface="Courier New"/>
                <a:cs typeface="Courier New"/>
              </a:rPr>
              <a:t>is also used in</a:t>
            </a:r>
            <a:r>
              <a:rPr lang="en-US" dirty="0">
                <a:latin typeface="Courier New"/>
                <a:cs typeface="Courier New"/>
              </a:rPr>
              <a:t> </a:t>
            </a:r>
            <a:r>
              <a:rPr lang="en-US" b="1" dirty="0">
                <a:latin typeface="Courier New"/>
                <a:cs typeface="Courier New"/>
              </a:rPr>
              <a:t>the provinces and if the provinces also have governments and local taxes then</a:t>
            </a:r>
            <a:r>
              <a:rPr lang="en-US" dirty="0">
                <a:latin typeface="Courier New"/>
                <a:cs typeface="Courier New"/>
              </a:rPr>
              <a:t> </a:t>
            </a:r>
            <a:r>
              <a:rPr lang="en-US" b="1" dirty="0">
                <a:latin typeface="Courier New"/>
                <a:cs typeface="Courier New"/>
              </a:rPr>
              <a:t>the quality of the money ordained by the Sovereign on the national level will affect the conditions for trade and investment, etc. in any province. For</a:t>
            </a:r>
            <a:r>
              <a:rPr lang="en-US" dirty="0">
                <a:latin typeface="Courier New"/>
                <a:cs typeface="Courier New"/>
              </a:rPr>
              <a:t> </a:t>
            </a:r>
            <a:r>
              <a:rPr lang="en-US" b="1" dirty="0">
                <a:latin typeface="Courier New"/>
                <a:cs typeface="Courier New"/>
              </a:rPr>
              <a:t>example we could think of the UK and of Scotland as the province. If, say,</a:t>
            </a:r>
            <a:r>
              <a:rPr lang="en-US" dirty="0">
                <a:latin typeface="Courier New"/>
                <a:cs typeface="Courier New"/>
              </a:rPr>
              <a:t> </a:t>
            </a:r>
            <a:r>
              <a:rPr lang="en-US" b="1" dirty="0">
                <a:latin typeface="Courier New"/>
                <a:cs typeface="Courier New"/>
              </a:rPr>
              <a:t>a Scot named Adam Smith has a temporary surplus of earned income over expenses then what can he do with this surplus that is both cautious and wise?</a:t>
            </a:r>
            <a:endParaRPr lang="en-US" dirty="0">
              <a:latin typeface="Courier New"/>
              <a:cs typeface="Courier New"/>
            </a:endParaRPr>
          </a:p>
          <a:p>
            <a:r>
              <a:rPr lang="en-US" b="1" dirty="0">
                <a:latin typeface="Courier New"/>
                <a:cs typeface="Courier New"/>
              </a:rPr>
              <a:t>    Mr. Smith must logically have some concern over the conjectural probabilities regarding the value of the currency he would </a:t>
            </a:r>
            <a:r>
              <a:rPr lang="en-US" b="1" dirty="0" smtClean="0">
                <a:latin typeface="Courier New"/>
                <a:cs typeface="Courier New"/>
              </a:rPr>
              <a:t>use (which </a:t>
            </a:r>
            <a:r>
              <a:rPr lang="en-US" b="1" dirty="0">
                <a:latin typeface="Courier New"/>
                <a:cs typeface="Courier New"/>
              </a:rPr>
              <a:t>we can presume</a:t>
            </a:r>
            <a:r>
              <a:rPr lang="en-US" dirty="0">
                <a:latin typeface="Courier New"/>
                <a:cs typeface="Courier New"/>
              </a:rPr>
              <a:t> </a:t>
            </a:r>
            <a:r>
              <a:rPr lang="en-US" b="1" dirty="0">
                <a:latin typeface="Courier New"/>
                <a:cs typeface="Courier New"/>
              </a:rPr>
              <a:t>to have the same value per unit as that used in </a:t>
            </a:r>
            <a:r>
              <a:rPr lang="en-US" b="1" dirty="0" smtClean="0">
                <a:latin typeface="Courier New"/>
                <a:cs typeface="Courier New"/>
              </a:rPr>
              <a:t>London).</a:t>
            </a:r>
            <a:endParaRPr lang="en-US" dirty="0">
              <a:latin typeface="Courier New"/>
              <a:cs typeface="Courier New"/>
            </a:endParaRPr>
          </a:p>
          <a:p>
            <a:r>
              <a:rPr lang="en-US" b="1" dirty="0">
                <a:latin typeface="Courier New"/>
                <a:cs typeface="Courier New"/>
              </a:rPr>
              <a:t>    In Switzerland the analogous provinces are the “cantons”. And these cantons</a:t>
            </a:r>
            <a:r>
              <a:rPr lang="en-US" dirty="0">
                <a:latin typeface="Courier New"/>
                <a:cs typeface="Courier New"/>
              </a:rPr>
              <a:t> </a:t>
            </a:r>
            <a:r>
              <a:rPr lang="en-US" b="1" dirty="0">
                <a:latin typeface="Courier New"/>
                <a:cs typeface="Courier New"/>
              </a:rPr>
              <a:t>typically may have a cantonal bank </a:t>
            </a:r>
            <a:r>
              <a:rPr lang="en-US" b="1" dirty="0" smtClean="0">
                <a:latin typeface="Courier New"/>
                <a:cs typeface="Courier New"/>
              </a:rPr>
              <a:t>which</a:t>
            </a:r>
            <a:endParaRPr lang="en-US" dirty="0" smtClean="0">
              <a:latin typeface="Courier New"/>
              <a:cs typeface="Courier New"/>
            </a:endParaRPr>
          </a:p>
        </p:txBody>
      </p:sp>
    </p:spTree>
    <p:extLst>
      <p:ext uri="{BB962C8B-B14F-4D97-AF65-F5344CB8AC3E}">
        <p14:creationId xmlns:p14="http://schemas.microsoft.com/office/powerpoint/2010/main" val="3727411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207604"/>
            <a:ext cx="8697732" cy="6924973"/>
          </a:xfrm>
          <a:prstGeom prst="rect">
            <a:avLst/>
          </a:prstGeom>
        </p:spPr>
        <p:txBody>
          <a:bodyPr wrap="square">
            <a:spAutoFit/>
          </a:bodyPr>
          <a:lstStyle/>
          <a:p>
            <a:r>
              <a:rPr lang="en-US" sz="2000" b="1" dirty="0">
                <a:latin typeface="Courier New"/>
                <a:cs typeface="Courier New"/>
              </a:rPr>
              <a:t>is, in a sense, comparable to an office</a:t>
            </a:r>
            <a:r>
              <a:rPr lang="en-US" sz="2000" dirty="0">
                <a:latin typeface="Courier New"/>
                <a:cs typeface="Courier New"/>
              </a:rPr>
              <a:t> </a:t>
            </a:r>
            <a:r>
              <a:rPr lang="en-US" sz="2000" b="1" dirty="0">
                <a:latin typeface="Courier New"/>
                <a:cs typeface="Courier New"/>
              </a:rPr>
              <a:t>of a postal savings system. But each cantonal bank is under local control </a:t>
            </a:r>
            <a:r>
              <a:rPr lang="en-US" sz="2000" b="1" dirty="0" smtClean="0">
                <a:latin typeface="Courier New"/>
                <a:cs typeface="Courier New"/>
              </a:rPr>
              <a:t>and</a:t>
            </a:r>
            <a:r>
              <a:rPr lang="en-US" sz="2000" dirty="0" smtClean="0">
                <a:latin typeface="Courier New"/>
                <a:cs typeface="Courier New"/>
              </a:rPr>
              <a:t> </a:t>
            </a:r>
            <a:r>
              <a:rPr lang="en-US" sz="2000" b="1" dirty="0" smtClean="0">
                <a:latin typeface="Courier New"/>
                <a:cs typeface="Courier New"/>
              </a:rPr>
              <a:t>administration</a:t>
            </a:r>
            <a:r>
              <a:rPr lang="en-US" sz="2000" b="1" dirty="0">
                <a:latin typeface="Courier New"/>
                <a:cs typeface="Courier New"/>
              </a:rPr>
              <a:t>.</a:t>
            </a:r>
          </a:p>
          <a:p>
            <a:r>
              <a:rPr lang="en-US" sz="2000" b="1" dirty="0">
                <a:latin typeface="Courier New"/>
                <a:cs typeface="Courier New"/>
              </a:rPr>
              <a:t>	A depositor in such a provincial bank MIGHT be able to </a:t>
            </a:r>
            <a:r>
              <a:rPr lang="en-US" sz="2000" b="1" dirty="0" smtClean="0">
                <a:latin typeface="Courier New"/>
                <a:cs typeface="Courier New"/>
              </a:rPr>
              <a:t>save </a:t>
            </a:r>
            <a:r>
              <a:rPr lang="en-US" sz="2000" b="1" dirty="0">
                <a:latin typeface="Courier New"/>
                <a:cs typeface="Courier New"/>
              </a:rPr>
              <a:t>a little money</a:t>
            </a:r>
            <a:r>
              <a:rPr lang="en-US" sz="2000" dirty="0">
                <a:latin typeface="Courier New"/>
                <a:cs typeface="Courier New"/>
              </a:rPr>
              <a:t> </a:t>
            </a:r>
            <a:r>
              <a:rPr lang="en-US" sz="2000" b="1" dirty="0">
                <a:latin typeface="Courier New"/>
                <a:cs typeface="Courier New"/>
              </a:rPr>
              <a:t>with a modest level of </a:t>
            </a:r>
            <a:r>
              <a:rPr lang="en-US" sz="2000" b="1" dirty="0" smtClean="0">
                <a:latin typeface="Courier New"/>
                <a:cs typeface="Courier New"/>
              </a:rPr>
              <a:t>effi- ciency</a:t>
            </a:r>
            <a:r>
              <a:rPr lang="en-US" sz="2000" b="1" dirty="0">
                <a:latin typeface="Courier New"/>
                <a:cs typeface="Courier New"/>
              </a:rPr>
              <a:t>, </a:t>
            </a:r>
            <a:r>
              <a:rPr lang="en-US" sz="2000" b="1" dirty="0" smtClean="0">
                <a:latin typeface="Courier New"/>
                <a:cs typeface="Courier New"/>
              </a:rPr>
              <a:t>but </a:t>
            </a:r>
            <a:r>
              <a:rPr lang="en-US" sz="2000" b="1" dirty="0">
                <a:latin typeface="Courier New"/>
                <a:cs typeface="Courier New"/>
              </a:rPr>
              <a:t>ONLY if the characteristics of the money</a:t>
            </a:r>
            <a:r>
              <a:rPr lang="en-US" sz="2000" dirty="0">
                <a:latin typeface="Courier New"/>
                <a:cs typeface="Courier New"/>
              </a:rPr>
              <a:t> </a:t>
            </a:r>
            <a:r>
              <a:rPr lang="en-US" sz="2000" b="1" dirty="0">
                <a:latin typeface="Courier New"/>
                <a:cs typeface="Courier New"/>
              </a:rPr>
              <a:t>standard which is used to define his/her account are favorable.</a:t>
            </a:r>
          </a:p>
          <a:p>
            <a:r>
              <a:rPr lang="en-US" sz="2000" b="1" dirty="0">
                <a:latin typeface="Courier New"/>
                <a:cs typeface="Courier New"/>
              </a:rPr>
              <a:t>	Thus we can see how the cantons of Switzerland themselves, as economic entities, have an interest in the qualities </a:t>
            </a:r>
            <a:r>
              <a:rPr lang="en-US" sz="2000" b="1" dirty="0" smtClean="0">
                <a:latin typeface="Courier New"/>
                <a:cs typeface="Courier New"/>
              </a:rPr>
              <a:t>of </a:t>
            </a:r>
            <a:r>
              <a:rPr lang="en-US" sz="2000" b="1" dirty="0">
                <a:latin typeface="Courier New"/>
                <a:cs typeface="Courier New"/>
              </a:rPr>
              <a:t>the exchange medium that is</a:t>
            </a:r>
            <a:r>
              <a:rPr lang="en-US" sz="2000" dirty="0">
                <a:latin typeface="Courier New"/>
                <a:cs typeface="Courier New"/>
              </a:rPr>
              <a:t> </a:t>
            </a:r>
            <a:r>
              <a:rPr lang="en-US" sz="2000" b="1" dirty="0">
                <a:latin typeface="Courier New"/>
                <a:cs typeface="Courier New"/>
              </a:rPr>
              <a:t>provided by the Sovereign (</a:t>
            </a:r>
            <a:r>
              <a:rPr lang="en-US" sz="2000" b="1" dirty="0" smtClean="0">
                <a:latin typeface="Courier New"/>
                <a:cs typeface="Courier New"/>
              </a:rPr>
              <a:t>Confederation). </a:t>
            </a:r>
            <a:r>
              <a:rPr lang="en-US" sz="2000" b="1" dirty="0">
                <a:latin typeface="Courier New"/>
                <a:cs typeface="Courier New"/>
              </a:rPr>
              <a:t>And similarly in Edinburgh there</a:t>
            </a:r>
            <a:r>
              <a:rPr lang="en-US" sz="2000" dirty="0">
                <a:latin typeface="Courier New"/>
                <a:cs typeface="Courier New"/>
              </a:rPr>
              <a:t> </a:t>
            </a:r>
            <a:r>
              <a:rPr lang="en-US" sz="2000" b="1" dirty="0">
                <a:latin typeface="Courier New"/>
                <a:cs typeface="Courier New"/>
              </a:rPr>
              <a:t>is the possibility of locally founded concerns about the pound.</a:t>
            </a:r>
            <a:endParaRPr lang="en-US" sz="2000" dirty="0">
              <a:latin typeface="Courier New"/>
              <a:cs typeface="Courier New"/>
            </a:endParaRPr>
          </a:p>
          <a:p>
            <a:r>
              <a:rPr lang="en-US" sz="2000" b="1" dirty="0">
                <a:latin typeface="Courier New"/>
                <a:cs typeface="Courier New"/>
              </a:rPr>
              <a:t>   In relation to these considerations I suggest that, in general, if the </a:t>
            </a:r>
            <a:r>
              <a:rPr lang="en-US" sz="2000" b="1" dirty="0" smtClean="0">
                <a:latin typeface="Courier New"/>
                <a:cs typeface="Courier New"/>
              </a:rPr>
              <a:t>money </a:t>
            </a:r>
            <a:r>
              <a:rPr lang="en-US" sz="2000" b="1" dirty="0">
                <a:latin typeface="Courier New"/>
                <a:cs typeface="Courier New"/>
              </a:rPr>
              <a:t>that must be used by a set </a:t>
            </a:r>
            <a:r>
              <a:rPr lang="en-US" sz="2000" b="1" dirty="0" smtClean="0">
                <a:latin typeface="Courier New"/>
                <a:cs typeface="Courier New"/>
              </a:rPr>
              <a:t>of </a:t>
            </a:r>
            <a:r>
              <a:rPr lang="en-US" sz="2000" b="1" dirty="0">
                <a:latin typeface="Courier New"/>
                <a:cs typeface="Courier New"/>
              </a:rPr>
              <a:t>provinces of an aggregative state is of </a:t>
            </a:r>
            <a:r>
              <a:rPr lang="en-US" sz="2000" b="1" dirty="0" smtClean="0">
                <a:latin typeface="Courier New"/>
                <a:cs typeface="Courier New"/>
              </a:rPr>
              <a:t>a comparatively </a:t>
            </a:r>
            <a:r>
              <a:rPr lang="en-US" sz="2000" b="1" dirty="0">
                <a:latin typeface="Courier New"/>
                <a:cs typeface="Courier New"/>
              </a:rPr>
              <a:t>higher level of quality then that this circumstance </a:t>
            </a:r>
            <a:endParaRPr lang="en-US" sz="2000" b="1" dirty="0" smtClean="0">
              <a:latin typeface="Courier New"/>
              <a:cs typeface="Courier New"/>
            </a:endParaRPr>
          </a:p>
          <a:p>
            <a:r>
              <a:rPr lang="en-US" sz="2000" b="1" dirty="0" smtClean="0">
                <a:latin typeface="Courier New"/>
                <a:cs typeface="Courier New"/>
              </a:rPr>
              <a:t>can </a:t>
            </a:r>
            <a:r>
              <a:rPr lang="en-US" sz="2000" b="1" dirty="0">
                <a:latin typeface="Courier New"/>
                <a:cs typeface="Courier New"/>
              </a:rPr>
              <a:t>favor</a:t>
            </a:r>
            <a:r>
              <a:rPr lang="en-US" sz="2000" dirty="0">
                <a:latin typeface="Courier New"/>
                <a:cs typeface="Courier New"/>
              </a:rPr>
              <a:t> </a:t>
            </a:r>
            <a:r>
              <a:rPr lang="en-US" sz="2000" b="1" dirty="0">
                <a:latin typeface="Courier New"/>
                <a:cs typeface="Courier New"/>
              </a:rPr>
              <a:t>decisions in the provinces in favor of more thrifty options or alternatives.</a:t>
            </a:r>
          </a:p>
          <a:p>
            <a:pPr algn="ctr"/>
            <a:endParaRPr lang="en-US" sz="2400" b="1" dirty="0"/>
          </a:p>
          <a:p>
            <a:endParaRPr lang="en-US" sz="2000" dirty="0">
              <a:latin typeface="Courier New"/>
              <a:cs typeface="Courier New"/>
            </a:endParaRPr>
          </a:p>
        </p:txBody>
      </p:sp>
    </p:spTree>
    <p:extLst>
      <p:ext uri="{BB962C8B-B14F-4D97-AF65-F5344CB8AC3E}">
        <p14:creationId xmlns:p14="http://schemas.microsoft.com/office/powerpoint/2010/main" val="1170456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771084"/>
          </a:xfrm>
          <a:prstGeom prst="rect">
            <a:avLst/>
          </a:prstGeom>
        </p:spPr>
        <p:txBody>
          <a:bodyPr wrap="square">
            <a:spAutoFit/>
          </a:bodyPr>
          <a:lstStyle/>
          <a:p>
            <a:pPr algn="ctr"/>
            <a:r>
              <a:rPr lang="en-US" sz="2000" b="1" dirty="0">
                <a:latin typeface="Courier New" pitchFamily="49" charset="0"/>
              </a:rPr>
              <a:t>Contractual Reliability as a Pattern of Culture</a:t>
            </a:r>
            <a:endParaRPr lang="en-US" sz="2000" dirty="0">
              <a:latin typeface="Courier New" pitchFamily="49" charset="0"/>
            </a:endParaRPr>
          </a:p>
          <a:p>
            <a:r>
              <a:rPr lang="en-US" b="1" dirty="0"/>
              <a:t> </a:t>
            </a:r>
            <a:endParaRPr lang="en-US" dirty="0"/>
          </a:p>
          <a:p>
            <a:r>
              <a:rPr lang="en-US" b="1" dirty="0">
                <a:latin typeface="Courier New"/>
                <a:cs typeface="Courier New"/>
              </a:rPr>
              <a:t>   	There have often been attempts by various students of history or writers on Economics to link times and places </a:t>
            </a:r>
            <a:r>
              <a:rPr lang="en-US" b="1" dirty="0" smtClean="0">
                <a:latin typeface="Courier New"/>
                <a:cs typeface="Courier New"/>
              </a:rPr>
              <a:t>    of </a:t>
            </a:r>
            <a:r>
              <a:rPr lang="en-US" b="1" dirty="0">
                <a:latin typeface="Courier New"/>
                <a:cs typeface="Courier New"/>
              </a:rPr>
              <a:t>good economic progress to cultural circumstances that </a:t>
            </a:r>
            <a:r>
              <a:rPr lang="en-US" b="1" dirty="0" smtClean="0">
                <a:latin typeface="Courier New"/>
                <a:cs typeface="Courier New"/>
              </a:rPr>
              <a:t> might be </a:t>
            </a:r>
            <a:r>
              <a:rPr lang="en-US" b="1" dirty="0">
                <a:latin typeface="Courier New"/>
                <a:cs typeface="Courier New"/>
              </a:rPr>
              <a:t>imagined to favor, somehow, the good fortune.</a:t>
            </a:r>
            <a:endParaRPr lang="en-US" dirty="0">
              <a:latin typeface="Courier New"/>
              <a:cs typeface="Courier New"/>
            </a:endParaRPr>
          </a:p>
          <a:p>
            <a:r>
              <a:rPr lang="en-US" b="1" dirty="0">
                <a:latin typeface="Courier New"/>
                <a:cs typeface="Courier New"/>
              </a:rPr>
              <a:t>    If this sort of thing were really well understood then </a:t>
            </a:r>
            <a:endParaRPr lang="en-US" b="1" dirty="0" smtClean="0">
              <a:latin typeface="Courier New"/>
              <a:cs typeface="Courier New"/>
            </a:endParaRPr>
          </a:p>
          <a:p>
            <a:r>
              <a:rPr lang="en-US" b="1" dirty="0" smtClean="0">
                <a:latin typeface="Courier New"/>
                <a:cs typeface="Courier New"/>
              </a:rPr>
              <a:t>it </a:t>
            </a:r>
            <a:r>
              <a:rPr lang="en-US" b="1" dirty="0">
                <a:latin typeface="Courier New"/>
                <a:cs typeface="Courier New"/>
              </a:rPr>
              <a:t>should be taught</a:t>
            </a:r>
            <a:r>
              <a:rPr lang="en-US" dirty="0">
                <a:latin typeface="Courier New"/>
                <a:cs typeface="Courier New"/>
              </a:rPr>
              <a:t> </a:t>
            </a:r>
            <a:r>
              <a:rPr lang="en-US" b="1" dirty="0">
                <a:latin typeface="Courier New"/>
                <a:cs typeface="Courier New"/>
              </a:rPr>
              <a:t>in schools of “Business Administration”!    (I have the personal impression that</a:t>
            </a:r>
            <a:r>
              <a:rPr lang="en-US" dirty="0">
                <a:latin typeface="Courier New"/>
                <a:cs typeface="Courier New"/>
              </a:rPr>
              <a:t> </a:t>
            </a:r>
            <a:r>
              <a:rPr lang="en-US" b="1" dirty="0">
                <a:latin typeface="Courier New"/>
                <a:cs typeface="Courier New"/>
              </a:rPr>
              <a:t>such theories are NOT taught like that.</a:t>
            </a:r>
            <a:r>
              <a:rPr lang="en-US" b="1" dirty="0" smtClean="0">
                <a:latin typeface="Courier New"/>
                <a:cs typeface="Courier New"/>
              </a:rPr>
              <a:t>)</a:t>
            </a:r>
          </a:p>
          <a:p>
            <a:r>
              <a:rPr lang="en-US" b="1" dirty="0">
                <a:latin typeface="Courier New"/>
                <a:cs typeface="Courier New"/>
              </a:rPr>
              <a:t>	We can see, however, that there is an option which can be taken or partially</a:t>
            </a:r>
            <a:r>
              <a:rPr lang="en-US" dirty="0">
                <a:latin typeface="Courier New"/>
                <a:cs typeface="Courier New"/>
              </a:rPr>
              <a:t> </a:t>
            </a:r>
            <a:r>
              <a:rPr lang="en-US" b="1" dirty="0">
                <a:latin typeface="Courier New"/>
                <a:cs typeface="Courier New"/>
              </a:rPr>
              <a:t>taken to improve the metrical reliability of contracts.</a:t>
            </a:r>
            <a:endParaRPr lang="en-US" dirty="0">
              <a:latin typeface="Courier New"/>
              <a:cs typeface="Courier New"/>
            </a:endParaRPr>
          </a:p>
          <a:p>
            <a:r>
              <a:rPr lang="en-US" b="1" dirty="0">
                <a:latin typeface="Courier New"/>
                <a:cs typeface="Courier New"/>
              </a:rPr>
              <a:t>    For example imagine two parties in Zimbabwe wishing to arrange for one</a:t>
            </a:r>
            <a:r>
              <a:rPr lang="en-US" dirty="0">
                <a:latin typeface="Courier New"/>
                <a:cs typeface="Courier New"/>
              </a:rPr>
              <a:t> </a:t>
            </a:r>
            <a:r>
              <a:rPr lang="en-US" b="1" dirty="0">
                <a:latin typeface="Courier New"/>
                <a:cs typeface="Courier New"/>
              </a:rPr>
              <a:t>of them to sell the rights to a patent to </a:t>
            </a:r>
          </a:p>
          <a:p>
            <a:r>
              <a:rPr lang="en-US" b="1" dirty="0">
                <a:latin typeface="Courier New"/>
                <a:cs typeface="Courier New"/>
              </a:rPr>
              <a:t>the other when the patent will be valid for 15 years into </a:t>
            </a:r>
          </a:p>
          <a:p>
            <a:r>
              <a:rPr lang="en-US" b="1" dirty="0">
                <a:latin typeface="Courier New"/>
                <a:cs typeface="Courier New"/>
              </a:rPr>
              <a:t>the future. On a cash basis the issue is simple, compara-tively, and if it was that the Zimbabwe dollar was in use there then they</a:t>
            </a:r>
            <a:r>
              <a:rPr lang="en-US" dirty="0">
                <a:latin typeface="Courier New"/>
                <a:cs typeface="Courier New"/>
              </a:rPr>
              <a:t> </a:t>
            </a:r>
            <a:r>
              <a:rPr lang="en-US" b="1" dirty="0">
                <a:latin typeface="Courier New"/>
                <a:cs typeface="Courier New"/>
              </a:rPr>
              <a:t>could have used that for the cash transaction.</a:t>
            </a:r>
            <a:endParaRPr lang="en-US" dirty="0">
              <a:latin typeface="Courier New"/>
              <a:cs typeface="Courier New"/>
            </a:endParaRPr>
          </a:p>
          <a:p>
            <a:r>
              <a:rPr lang="en-US" b="1" dirty="0">
                <a:latin typeface="Courier New"/>
                <a:cs typeface="Courier New"/>
              </a:rPr>
              <a:t>    But the patent might be worth considerably more if the payment for it could</a:t>
            </a:r>
            <a:r>
              <a:rPr lang="en-US" dirty="0">
                <a:latin typeface="Courier New"/>
                <a:cs typeface="Courier New"/>
              </a:rPr>
              <a:t> </a:t>
            </a:r>
            <a:r>
              <a:rPr lang="en-US" b="1" dirty="0">
                <a:latin typeface="Courier New"/>
                <a:cs typeface="Courier New"/>
              </a:rPr>
              <a:t>be stretched out over the 15 years remaining of its validity. However, if a</a:t>
            </a:r>
            <a:r>
              <a:rPr lang="en-US" dirty="0">
                <a:latin typeface="Courier New"/>
                <a:cs typeface="Courier New"/>
              </a:rPr>
              <a:t> </a:t>
            </a:r>
            <a:r>
              <a:rPr lang="en-US" b="1" dirty="0">
                <a:latin typeface="Courier New"/>
                <a:cs typeface="Courier New"/>
              </a:rPr>
              <a:t>contract were to </a:t>
            </a:r>
          </a:p>
          <a:p>
            <a:r>
              <a:rPr lang="en-US" b="1" dirty="0">
                <a:latin typeface="Courier New"/>
                <a:cs typeface="Courier New"/>
              </a:rPr>
              <a:t>be written involving payment for the patent in installments</a:t>
            </a:r>
            <a:endParaRPr lang="en-US" dirty="0">
              <a:latin typeface="Courier New"/>
              <a:cs typeface="Courier New"/>
            </a:endParaRPr>
          </a:p>
          <a:p>
            <a:endParaRPr lang="en-US" dirty="0">
              <a:latin typeface="Courier New"/>
              <a:cs typeface="Courier New"/>
            </a:endParaRPr>
          </a:p>
        </p:txBody>
      </p:sp>
    </p:spTree>
    <p:extLst>
      <p:ext uri="{BB962C8B-B14F-4D97-AF65-F5344CB8AC3E}">
        <p14:creationId xmlns:p14="http://schemas.microsoft.com/office/powerpoint/2010/main" val="2968294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5"/>
            <a:ext cx="8697732" cy="6494087"/>
          </a:xfrm>
          <a:prstGeom prst="rect">
            <a:avLst/>
          </a:prstGeom>
        </p:spPr>
        <p:txBody>
          <a:bodyPr wrap="square">
            <a:spAutoFit/>
          </a:bodyPr>
          <a:lstStyle/>
          <a:p>
            <a:r>
              <a:rPr lang="en-US" b="1" dirty="0">
                <a:latin typeface="Courier New"/>
                <a:cs typeface="Courier New"/>
              </a:rPr>
              <a:t>then the seller would logically wish to consider </a:t>
            </a:r>
            <a:r>
              <a:rPr lang="en-US" b="1" dirty="0" smtClean="0">
                <a:latin typeface="Courier New"/>
                <a:cs typeface="Courier New"/>
              </a:rPr>
              <a:t>the pros-pects</a:t>
            </a:r>
            <a:r>
              <a:rPr lang="en-US" b="1" dirty="0">
                <a:latin typeface="Courier New"/>
                <a:cs typeface="Courier New"/>
              </a:rPr>
              <a:t>, over the period</a:t>
            </a:r>
            <a:r>
              <a:rPr lang="en-US" dirty="0">
                <a:latin typeface="Courier New"/>
                <a:cs typeface="Courier New"/>
              </a:rPr>
              <a:t> </a:t>
            </a:r>
            <a:r>
              <a:rPr lang="en-US" b="1" dirty="0">
                <a:latin typeface="Courier New"/>
                <a:cs typeface="Courier New"/>
              </a:rPr>
              <a:t>of 15 years into the future</a:t>
            </a:r>
            <a:r>
              <a:rPr lang="en-US" b="1" dirty="0" smtClean="0">
                <a:latin typeface="Courier New"/>
                <a:cs typeface="Courier New"/>
              </a:rPr>
              <a:t>, of the </a:t>
            </a:r>
            <a:r>
              <a:rPr lang="en-US" b="1" dirty="0">
                <a:latin typeface="Courier New"/>
                <a:cs typeface="Courier New"/>
              </a:rPr>
              <a:t>value of the Zimbabwe dollar. But can this</a:t>
            </a:r>
            <a:r>
              <a:rPr lang="en-US" dirty="0">
                <a:latin typeface="Courier New"/>
                <a:cs typeface="Courier New"/>
              </a:rPr>
              <a:t> </a:t>
            </a:r>
            <a:r>
              <a:rPr lang="en-US" b="1" dirty="0">
                <a:latin typeface="Courier New"/>
                <a:cs typeface="Courier New"/>
              </a:rPr>
              <a:t>be </a:t>
            </a:r>
            <a:r>
              <a:rPr lang="en-US" b="1" dirty="0" smtClean="0">
                <a:latin typeface="Courier New"/>
                <a:cs typeface="Courier New"/>
              </a:rPr>
              <a:t>scientifically </a:t>
            </a:r>
            <a:r>
              <a:rPr lang="en-US" b="1" dirty="0">
                <a:latin typeface="Courier New"/>
                <a:cs typeface="Courier New"/>
              </a:rPr>
              <a:t>or objectively calculated?</a:t>
            </a:r>
            <a:endParaRPr lang="en-US" dirty="0">
              <a:latin typeface="Courier New"/>
              <a:cs typeface="Courier New"/>
            </a:endParaRPr>
          </a:p>
          <a:p>
            <a:r>
              <a:rPr lang="en-US" b="1" dirty="0">
                <a:latin typeface="Courier New"/>
                <a:cs typeface="Courier New"/>
              </a:rPr>
              <a:t>    My point is simply that good reliability of the estimates of the future value of a currency, a “medium of exchange”,   is favorable for the </a:t>
            </a:r>
            <a:r>
              <a:rPr lang="en-US" b="1" dirty="0" smtClean="0">
                <a:latin typeface="Courier New"/>
                <a:cs typeface="Courier New"/>
              </a:rPr>
              <a:t>formation</a:t>
            </a:r>
            <a:r>
              <a:rPr lang="en-US" dirty="0" smtClean="0">
                <a:latin typeface="Courier New"/>
                <a:cs typeface="Courier New"/>
              </a:rPr>
              <a:t> </a:t>
            </a:r>
            <a:r>
              <a:rPr lang="en-US" b="1" dirty="0">
                <a:latin typeface="Courier New"/>
                <a:cs typeface="Courier New"/>
              </a:rPr>
              <a:t>of contracts of a business-related variety.</a:t>
            </a:r>
          </a:p>
          <a:p>
            <a:r>
              <a:rPr lang="en-US" b="1" dirty="0" smtClean="0">
                <a:latin typeface="Courier New"/>
                <a:cs typeface="Courier New"/>
              </a:rPr>
              <a:t>   And </a:t>
            </a:r>
            <a:r>
              <a:rPr lang="en-US" b="1" dirty="0">
                <a:latin typeface="Courier New"/>
                <a:cs typeface="Courier New"/>
              </a:rPr>
              <a:t>the general pattern, within a State or a zone of legal customs and rules, becomes effectively a part of the </a:t>
            </a:r>
            <a:r>
              <a:rPr lang="en-US" b="1" dirty="0" smtClean="0">
                <a:latin typeface="Courier New"/>
                <a:cs typeface="Courier New"/>
              </a:rPr>
              <a:t>business</a:t>
            </a:r>
          </a:p>
          <a:p>
            <a:r>
              <a:rPr lang="en-US" b="1" dirty="0">
                <a:latin typeface="Courier New"/>
                <a:cs typeface="Courier New"/>
              </a:rPr>
              <a:t>culture there and we can see that, other things being equal, </a:t>
            </a:r>
          </a:p>
          <a:p>
            <a:r>
              <a:rPr lang="en-US" b="1" dirty="0">
                <a:latin typeface="Courier New"/>
                <a:cs typeface="Courier New"/>
              </a:rPr>
              <a:t>a more favorable “business culture” should be</a:t>
            </a:r>
            <a:r>
              <a:rPr lang="en-US" dirty="0">
                <a:latin typeface="Courier New"/>
                <a:cs typeface="Courier New"/>
              </a:rPr>
              <a:t> </a:t>
            </a:r>
            <a:r>
              <a:rPr lang="en-US" b="1" dirty="0">
                <a:latin typeface="Courier New"/>
                <a:cs typeface="Courier New"/>
              </a:rPr>
              <a:t>expected, at least as long as we remain dependent on “private enterprise” and</a:t>
            </a:r>
            <a:r>
              <a:rPr lang="en-US" dirty="0">
                <a:latin typeface="Courier New"/>
                <a:cs typeface="Courier New"/>
              </a:rPr>
              <a:t> </a:t>
            </a:r>
            <a:r>
              <a:rPr lang="en-US" b="1" dirty="0">
                <a:latin typeface="Courier New"/>
                <a:cs typeface="Courier New"/>
              </a:rPr>
              <a:t>on entrepreneurs, if only on a partial scale, to enhance economic progress and</a:t>
            </a:r>
            <a:r>
              <a:rPr lang="en-US" dirty="0">
                <a:latin typeface="Courier New"/>
                <a:cs typeface="Courier New"/>
              </a:rPr>
              <a:t> </a:t>
            </a:r>
            <a:r>
              <a:rPr lang="en-US" b="1" dirty="0">
                <a:latin typeface="Courier New"/>
                <a:cs typeface="Courier New"/>
              </a:rPr>
              <a:t>the effective value of the products produced within the State or zone.</a:t>
            </a:r>
            <a:endParaRPr lang="en-US" dirty="0">
              <a:latin typeface="Courier New"/>
              <a:cs typeface="Courier New"/>
            </a:endParaRPr>
          </a:p>
          <a:p>
            <a:r>
              <a:rPr lang="en-US" b="1" dirty="0">
                <a:latin typeface="Courier New"/>
                <a:cs typeface="Courier New"/>
              </a:rPr>
              <a:t> </a:t>
            </a:r>
            <a:endParaRPr lang="en-US" dirty="0">
              <a:latin typeface="Courier New"/>
              <a:cs typeface="Courier New"/>
            </a:endParaRPr>
          </a:p>
          <a:p>
            <a:pPr algn="ctr"/>
            <a:r>
              <a:rPr lang="en-US" sz="2000" b="1" dirty="0">
                <a:latin typeface="Courier New"/>
                <a:cs typeface="Courier New"/>
              </a:rPr>
              <a:t>Investment Banking and the Quality of A Local Currency</a:t>
            </a:r>
            <a:endParaRPr lang="en-US" sz="2000" dirty="0">
              <a:latin typeface="Courier New"/>
              <a:cs typeface="Courier New"/>
            </a:endParaRPr>
          </a:p>
          <a:p>
            <a:r>
              <a:rPr lang="en-US" b="1" dirty="0">
                <a:latin typeface="Courier New"/>
                <a:cs typeface="Courier New"/>
              </a:rPr>
              <a:t> </a:t>
            </a:r>
            <a:endParaRPr lang="en-US" dirty="0">
              <a:latin typeface="Courier New"/>
              <a:cs typeface="Courier New"/>
            </a:endParaRPr>
          </a:p>
          <a:p>
            <a:r>
              <a:rPr lang="en-US" b="1" dirty="0">
                <a:latin typeface="Courier New"/>
                <a:cs typeface="Courier New"/>
              </a:rPr>
              <a:t>    It can be observed, for example, that the income acquired as wages through the labor of workers working, perhaps, in the “City of London”, in the area</a:t>
            </a:r>
            <a:r>
              <a:rPr lang="en-US" dirty="0">
                <a:latin typeface="Courier New"/>
                <a:cs typeface="Courier New"/>
              </a:rPr>
              <a:t> </a:t>
            </a:r>
            <a:r>
              <a:rPr lang="en-US" b="1" dirty="0">
                <a:latin typeface="Courier New"/>
                <a:cs typeface="Courier New"/>
              </a:rPr>
              <a:t>of “investment banking” contri-butes a disproportionate part of the total income</a:t>
            </a:r>
            <a:r>
              <a:rPr lang="en-US" dirty="0">
                <a:latin typeface="Courier New"/>
                <a:cs typeface="Courier New"/>
              </a:rPr>
              <a:t> </a:t>
            </a:r>
            <a:r>
              <a:rPr lang="en-US" b="1" dirty="0">
                <a:latin typeface="Courier New"/>
                <a:cs typeface="Courier New"/>
              </a:rPr>
              <a:t>coming </a:t>
            </a:r>
            <a:r>
              <a:rPr lang="en-US" b="1" dirty="0" smtClean="0">
                <a:latin typeface="Courier New"/>
                <a:cs typeface="Courier New"/>
              </a:rPr>
              <a:t>into</a:t>
            </a:r>
            <a:endParaRPr lang="en-US" dirty="0">
              <a:latin typeface="Courier New"/>
              <a:cs typeface="Courier New"/>
            </a:endParaRPr>
          </a:p>
        </p:txBody>
      </p:sp>
    </p:spTree>
    <p:extLst>
      <p:ext uri="{BB962C8B-B14F-4D97-AF65-F5344CB8AC3E}">
        <p14:creationId xmlns:p14="http://schemas.microsoft.com/office/powerpoint/2010/main" val="2999068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463309"/>
          </a:xfrm>
          <a:prstGeom prst="rect">
            <a:avLst/>
          </a:prstGeom>
        </p:spPr>
        <p:txBody>
          <a:bodyPr wrap="square">
            <a:spAutoFit/>
          </a:bodyPr>
          <a:lstStyle/>
          <a:p>
            <a:r>
              <a:rPr lang="en-US" b="1" dirty="0">
                <a:latin typeface="Courier New"/>
                <a:cs typeface="Courier New"/>
              </a:rPr>
              <a:t>the UK as part of the “gross national product” of the UK. </a:t>
            </a:r>
            <a:endParaRPr lang="en-US" b="1" dirty="0" smtClean="0">
              <a:latin typeface="Courier New"/>
              <a:cs typeface="Courier New"/>
            </a:endParaRPr>
          </a:p>
          <a:p>
            <a:r>
              <a:rPr lang="en-US" b="1" dirty="0" smtClean="0">
                <a:latin typeface="Courier New"/>
                <a:cs typeface="Courier New"/>
              </a:rPr>
              <a:t>Some </a:t>
            </a:r>
            <a:r>
              <a:rPr lang="en-US" b="1" dirty="0">
                <a:latin typeface="Courier New"/>
                <a:cs typeface="Courier New"/>
              </a:rPr>
              <a:t>of these workers may be “quants” who are actually </a:t>
            </a:r>
            <a:r>
              <a:rPr lang="en-US" b="1" dirty="0" smtClean="0">
                <a:latin typeface="Courier New"/>
                <a:cs typeface="Courier New"/>
              </a:rPr>
              <a:t>mathematicians </a:t>
            </a:r>
            <a:r>
              <a:rPr lang="en-US" b="1" dirty="0">
                <a:latin typeface="Courier New"/>
                <a:cs typeface="Courier New"/>
              </a:rPr>
              <a:t>working similarly to actuaries. Now the activities of all the banks and financial and related </a:t>
            </a:r>
            <a:r>
              <a:rPr lang="en-US" b="1" dirty="0" smtClean="0">
                <a:latin typeface="Courier New"/>
                <a:cs typeface="Courier New"/>
              </a:rPr>
              <a:t>enter-prises </a:t>
            </a:r>
            <a:r>
              <a:rPr lang="en-US" b="1" dirty="0">
                <a:latin typeface="Courier New"/>
                <a:cs typeface="Courier New"/>
              </a:rPr>
              <a:t>there in the City or in London naturally interact with the </a:t>
            </a:r>
            <a:r>
              <a:rPr lang="en-US" b="1" dirty="0" smtClean="0">
                <a:latin typeface="Courier New"/>
                <a:cs typeface="Courier New"/>
              </a:rPr>
              <a:t>characteristics </a:t>
            </a:r>
            <a:r>
              <a:rPr lang="en-US" b="1" dirty="0">
                <a:latin typeface="Courier New"/>
                <a:cs typeface="Courier New"/>
              </a:rPr>
              <a:t>of the currency used. Of course the London </a:t>
            </a:r>
            <a:r>
              <a:rPr lang="en-US" b="1" dirty="0" smtClean="0">
                <a:latin typeface="Courier New"/>
                <a:cs typeface="Courier New"/>
              </a:rPr>
              <a:t>office </a:t>
            </a:r>
            <a:r>
              <a:rPr lang="en-US" b="1" dirty="0">
                <a:latin typeface="Courier New"/>
                <a:cs typeface="Courier New"/>
              </a:rPr>
              <a:t>of J. P. Morgan Chase, for example, may do most of its transactions on other bases than in terms of pounds. But the comparative quality and stability of the pound will naturally affect the attitudes of all the participants in the financial businesses there</a:t>
            </a:r>
            <a:r>
              <a:rPr lang="en-US" b="1" dirty="0" smtClean="0">
                <a:latin typeface="Courier New"/>
                <a:cs typeface="Courier New"/>
              </a:rPr>
              <a:t>.</a:t>
            </a:r>
          </a:p>
          <a:p>
            <a:r>
              <a:rPr lang="en-US" b="1" dirty="0" smtClean="0">
                <a:latin typeface="Courier New"/>
                <a:cs typeface="Courier New"/>
              </a:rPr>
              <a:t>	We </a:t>
            </a:r>
            <a:r>
              <a:rPr lang="en-US" b="1" dirty="0">
                <a:latin typeface="Courier New"/>
                <a:cs typeface="Courier New"/>
              </a:rPr>
              <a:t>can observe also that the prominence, in areas </a:t>
            </a:r>
            <a:r>
              <a:rPr lang="en-US" b="1" dirty="0" smtClean="0">
                <a:latin typeface="Courier New"/>
                <a:cs typeface="Courier New"/>
              </a:rPr>
              <a:t>of finance</a:t>
            </a:r>
            <a:r>
              <a:rPr lang="en-US" b="1" dirty="0">
                <a:latin typeface="Courier New"/>
                <a:cs typeface="Courier New"/>
              </a:rPr>
              <a:t>, of London,</a:t>
            </a:r>
            <a:r>
              <a:rPr lang="en-US" dirty="0">
                <a:latin typeface="Courier New"/>
                <a:cs typeface="Courier New"/>
              </a:rPr>
              <a:t> </a:t>
            </a:r>
            <a:r>
              <a:rPr lang="en-US" b="1" dirty="0">
                <a:latin typeface="Courier New"/>
                <a:cs typeface="Courier New"/>
              </a:rPr>
              <a:t>is not a recent development in time     but that it goes back, in time, to when</a:t>
            </a:r>
            <a:r>
              <a:rPr lang="en-US" dirty="0">
                <a:latin typeface="Courier New"/>
                <a:cs typeface="Courier New"/>
              </a:rPr>
              <a:t> </a:t>
            </a:r>
            <a:r>
              <a:rPr lang="en-US" b="1" dirty="0">
                <a:latin typeface="Courier New"/>
                <a:cs typeface="Courier New"/>
              </a:rPr>
              <a:t>the Empire was still  a successful and profitable enterprise and when the pound</a:t>
            </a:r>
            <a:r>
              <a:rPr lang="en-US" dirty="0">
                <a:latin typeface="Courier New"/>
                <a:cs typeface="Courier New"/>
              </a:rPr>
              <a:t> </a:t>
            </a:r>
            <a:r>
              <a:rPr lang="en-US" b="1" dirty="0">
                <a:latin typeface="Courier New"/>
                <a:cs typeface="Courier New"/>
              </a:rPr>
              <a:t>had become the Number One currency of the world (or at least the Number One currency for TRADING purposes in the later part   of its good era).</a:t>
            </a:r>
            <a:endParaRPr lang="en-US" dirty="0">
              <a:latin typeface="Courier New"/>
              <a:cs typeface="Courier New"/>
            </a:endParaRPr>
          </a:p>
          <a:p>
            <a:r>
              <a:rPr lang="en-US" b="1" dirty="0">
                <a:latin typeface="Courier New"/>
                <a:cs typeface="Courier New"/>
              </a:rPr>
              <a:t>    Now at this time, in 2011, it seems to me that some </a:t>
            </a:r>
            <a:r>
              <a:rPr lang="en-US" b="1" dirty="0" smtClean="0">
                <a:latin typeface="Courier New"/>
                <a:cs typeface="Courier New"/>
              </a:rPr>
              <a:t>other </a:t>
            </a:r>
            <a:r>
              <a:rPr lang="en-US" b="1" dirty="0">
                <a:latin typeface="Courier New"/>
                <a:cs typeface="Courier New"/>
              </a:rPr>
              <a:t>centers might</a:t>
            </a:r>
            <a:r>
              <a:rPr lang="en-US" dirty="0">
                <a:latin typeface="Courier New"/>
                <a:cs typeface="Courier New"/>
              </a:rPr>
              <a:t> </a:t>
            </a:r>
            <a:r>
              <a:rPr lang="en-US" b="1" dirty="0">
                <a:latin typeface="Courier New"/>
                <a:cs typeface="Courier New"/>
              </a:rPr>
              <a:t>desire to get into this sort of profitable employment of human labor. In</a:t>
            </a:r>
            <a:r>
              <a:rPr lang="en-US" dirty="0">
                <a:latin typeface="Courier New"/>
                <a:cs typeface="Courier New"/>
              </a:rPr>
              <a:t> </a:t>
            </a:r>
            <a:r>
              <a:rPr lang="en-US" b="1" dirty="0">
                <a:latin typeface="Courier New"/>
                <a:cs typeface="Courier New"/>
              </a:rPr>
              <a:t>particular the possibility     of centers like Tokyo, Shanghai, Kuala Lumpur,</a:t>
            </a:r>
            <a:r>
              <a:rPr lang="en-US" dirty="0">
                <a:latin typeface="Courier New"/>
                <a:cs typeface="Courier New"/>
              </a:rPr>
              <a:t> </a:t>
            </a:r>
            <a:r>
              <a:rPr lang="en-US" b="1" dirty="0">
                <a:latin typeface="Courier New"/>
                <a:cs typeface="Courier New"/>
              </a:rPr>
              <a:t>Beirut, and  Sao Paulo comes to mind</a:t>
            </a:r>
            <a:r>
              <a:rPr lang="en-US" b="1" dirty="0" smtClean="0">
                <a:latin typeface="Courier New"/>
                <a:cs typeface="Courier New"/>
              </a:rPr>
              <a:t>.</a:t>
            </a:r>
            <a:endParaRPr lang="en-US" dirty="0">
              <a:latin typeface="Courier New"/>
              <a:cs typeface="Courier New"/>
            </a:endParaRPr>
          </a:p>
        </p:txBody>
      </p:sp>
    </p:spTree>
    <p:extLst>
      <p:ext uri="{BB962C8B-B14F-4D97-AF65-F5344CB8AC3E}">
        <p14:creationId xmlns:p14="http://schemas.microsoft.com/office/powerpoint/2010/main" val="2566084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740308"/>
          </a:xfrm>
          <a:prstGeom prst="rect">
            <a:avLst/>
          </a:prstGeom>
        </p:spPr>
        <p:txBody>
          <a:bodyPr wrap="square">
            <a:spAutoFit/>
          </a:bodyPr>
          <a:lstStyle/>
          <a:p>
            <a:r>
              <a:rPr lang="en-US" b="1" dirty="0" smtClean="0">
                <a:latin typeface="Courier New"/>
                <a:cs typeface="Courier New"/>
              </a:rPr>
              <a:t>mortgages” which</a:t>
            </a:r>
            <a:r>
              <a:rPr lang="en-US" dirty="0" smtClean="0">
                <a:latin typeface="Courier New"/>
                <a:cs typeface="Courier New"/>
              </a:rPr>
              <a:t> </a:t>
            </a:r>
            <a:r>
              <a:rPr lang="en-US" b="1" dirty="0" smtClean="0">
                <a:latin typeface="Courier New"/>
                <a:cs typeface="Courier New"/>
              </a:rPr>
              <a:t>led to floods of “derivatives” which were, unjustifiably, advertised as being</a:t>
            </a:r>
            <a:r>
              <a:rPr lang="en-US" dirty="0" smtClean="0">
                <a:latin typeface="Courier New"/>
                <a:cs typeface="Courier New"/>
              </a:rPr>
              <a:t> </a:t>
            </a:r>
            <a:r>
              <a:rPr lang="en-US" b="1" dirty="0" smtClean="0">
                <a:latin typeface="Courier New"/>
                <a:cs typeface="Courier New"/>
              </a:rPr>
              <a:t>of high “investment grade”). (This economic crisis had a particularly dramatic</a:t>
            </a:r>
            <a:endParaRPr lang="en-US" dirty="0" smtClean="0">
              <a:latin typeface="Courier New"/>
              <a:cs typeface="Courier New"/>
            </a:endParaRPr>
          </a:p>
          <a:p>
            <a:r>
              <a:rPr lang="en-US" b="1" dirty="0" smtClean="0">
                <a:latin typeface="Courier New"/>
                <a:cs typeface="Courier New"/>
              </a:rPr>
              <a:t>impact in Iceland through an enterprise there called “Icesave”.)</a:t>
            </a:r>
          </a:p>
          <a:p>
            <a:endParaRPr lang="en-US" b="1" dirty="0">
              <a:latin typeface="Courier New"/>
              <a:cs typeface="Courier New"/>
            </a:endParaRPr>
          </a:p>
          <a:p>
            <a:pPr algn="ctr"/>
            <a:r>
              <a:rPr lang="en-US" sz="2000" b="1" dirty="0">
                <a:latin typeface="Courier New"/>
                <a:cs typeface="Courier New"/>
              </a:rPr>
              <a:t>General Considerations and History</a:t>
            </a:r>
            <a:endParaRPr lang="en-US" sz="2000" dirty="0">
              <a:latin typeface="Courier New"/>
              <a:cs typeface="Courier New"/>
            </a:endParaRPr>
          </a:p>
          <a:p>
            <a:r>
              <a:rPr lang="en-US" sz="2000" dirty="0">
                <a:latin typeface="Courier New"/>
                <a:cs typeface="Courier New"/>
              </a:rPr>
              <a:t>      </a:t>
            </a:r>
          </a:p>
          <a:p>
            <a:r>
              <a:rPr lang="en-US" b="1" dirty="0">
                <a:latin typeface="Courier New"/>
                <a:cs typeface="Courier New"/>
              </a:rPr>
              <a:t>    The special commodity or medium that we call money has a long and interesting history. And since we are so dependent on our use of it and so much controlled and motivated by the wish to have more </a:t>
            </a:r>
            <a:r>
              <a:rPr lang="en-US" b="1" dirty="0" smtClean="0">
                <a:latin typeface="Courier New"/>
                <a:cs typeface="Courier New"/>
              </a:rPr>
              <a:t>of </a:t>
            </a:r>
            <a:r>
              <a:rPr lang="en-US" b="1" dirty="0">
                <a:latin typeface="Courier New"/>
                <a:cs typeface="Courier New"/>
              </a:rPr>
              <a:t>it or not to lose what we have we may become irrational in thinking about it and fail to be able to reason about it as </a:t>
            </a:r>
            <a:r>
              <a:rPr lang="en-US" b="1" dirty="0" smtClean="0">
                <a:latin typeface="Courier New"/>
                <a:cs typeface="Courier New"/>
              </a:rPr>
              <a:t>if </a:t>
            </a:r>
            <a:r>
              <a:rPr lang="en-US" b="1" dirty="0">
                <a:latin typeface="Courier New"/>
                <a:cs typeface="Courier New"/>
              </a:rPr>
              <a:t>about a technology, such </a:t>
            </a:r>
            <a:r>
              <a:rPr lang="en-US" b="1" dirty="0" smtClean="0">
                <a:latin typeface="Courier New"/>
                <a:cs typeface="Courier New"/>
              </a:rPr>
              <a:t>as </a:t>
            </a:r>
            <a:r>
              <a:rPr lang="en-US" b="1" dirty="0">
                <a:latin typeface="Courier New"/>
                <a:cs typeface="Courier New"/>
              </a:rPr>
              <a:t>radio, to be used more or less efficiently.</a:t>
            </a:r>
            <a:endParaRPr lang="en-US" dirty="0">
              <a:latin typeface="Courier New"/>
              <a:cs typeface="Courier New"/>
            </a:endParaRPr>
          </a:p>
          <a:p>
            <a:r>
              <a:rPr lang="en-US" b="1" dirty="0">
                <a:latin typeface="Courier New"/>
                <a:cs typeface="Courier New"/>
              </a:rPr>
              <a:t>    We present the argument that various interests and groups, notably including "Keynesian" economists, have sold to the public a "quasi-doctrine" which teaches, in effect, that </a:t>
            </a:r>
            <a:endParaRPr lang="en-US" b="1" dirty="0" smtClean="0">
              <a:latin typeface="Courier New"/>
              <a:cs typeface="Courier New"/>
            </a:endParaRPr>
          </a:p>
          <a:p>
            <a:r>
              <a:rPr lang="en-US" b="1" dirty="0" smtClean="0">
                <a:latin typeface="Courier New"/>
                <a:cs typeface="Courier New"/>
              </a:rPr>
              <a:t>"</a:t>
            </a:r>
            <a:r>
              <a:rPr lang="en-US" b="1" dirty="0">
                <a:latin typeface="Courier New"/>
                <a:cs typeface="Courier New"/>
              </a:rPr>
              <a:t>less is more" or that (in other words) "bad money is better than good money". Here we can remember the classic ancient economics saying called "Gresham's law" which was "The bad money drives out the good". </a:t>
            </a:r>
            <a:endParaRPr lang="en-US" b="1" dirty="0" smtClean="0">
              <a:latin typeface="Courier New"/>
              <a:cs typeface="Courier New"/>
            </a:endParaRPr>
          </a:p>
          <a:p>
            <a:endParaRPr lang="en-US" b="1" dirty="0">
              <a:latin typeface="Courier New"/>
              <a:cs typeface="Courier New"/>
            </a:endParaRPr>
          </a:p>
        </p:txBody>
      </p:sp>
    </p:spTree>
    <p:extLst>
      <p:ext uri="{BB962C8B-B14F-4D97-AF65-F5344CB8AC3E}">
        <p14:creationId xmlns:p14="http://schemas.microsoft.com/office/powerpoint/2010/main" val="318063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1477328"/>
          </a:xfrm>
          <a:prstGeom prst="rect">
            <a:avLst/>
          </a:prstGeom>
        </p:spPr>
        <p:txBody>
          <a:bodyPr wrap="square">
            <a:spAutoFit/>
          </a:bodyPr>
          <a:lstStyle/>
          <a:p>
            <a:r>
              <a:rPr lang="en-US" b="1" dirty="0" smtClean="0">
                <a:latin typeface="Courier New"/>
                <a:cs typeface="Courier New"/>
              </a:rPr>
              <a:t>	And </a:t>
            </a:r>
            <a:r>
              <a:rPr lang="en-US" b="1" dirty="0">
                <a:latin typeface="Courier New"/>
                <a:cs typeface="Courier New"/>
              </a:rPr>
              <a:t>in each case the quality (in a sense like that of Gresham in Gresham’s</a:t>
            </a:r>
            <a:r>
              <a:rPr lang="en-US" dirty="0">
                <a:latin typeface="Courier New"/>
                <a:cs typeface="Courier New"/>
              </a:rPr>
              <a:t> </a:t>
            </a:r>
            <a:r>
              <a:rPr lang="en-US" b="1" dirty="0">
                <a:latin typeface="Courier New"/>
                <a:cs typeface="Courier New"/>
              </a:rPr>
              <a:t>Law) of the locally employed currency will favor or disfavor the prospects</a:t>
            </a:r>
            <a:r>
              <a:rPr lang="en-US" dirty="0">
                <a:latin typeface="Courier New"/>
                <a:cs typeface="Courier New"/>
              </a:rPr>
              <a:t> </a:t>
            </a:r>
            <a:r>
              <a:rPr lang="en-US" b="1" dirty="0">
                <a:latin typeface="Courier New"/>
                <a:cs typeface="Courier New"/>
              </a:rPr>
              <a:t>for the growth of a  local center for financial activities including “investment</a:t>
            </a:r>
            <a:r>
              <a:rPr lang="en-US" dirty="0">
                <a:latin typeface="Courier New"/>
                <a:cs typeface="Courier New"/>
              </a:rPr>
              <a:t> </a:t>
            </a:r>
            <a:r>
              <a:rPr lang="en-US" b="1" dirty="0">
                <a:latin typeface="Courier New"/>
                <a:cs typeface="Courier New"/>
              </a:rPr>
              <a:t>banking”.</a:t>
            </a:r>
            <a:endParaRPr lang="en-US" dirty="0">
              <a:latin typeface="Courier New"/>
              <a:cs typeface="Courier New"/>
            </a:endParaRPr>
          </a:p>
        </p:txBody>
      </p:sp>
    </p:spTree>
    <p:extLst>
      <p:ext uri="{BB962C8B-B14F-4D97-AF65-F5344CB8AC3E}">
        <p14:creationId xmlns:p14="http://schemas.microsoft.com/office/powerpoint/2010/main" val="2427348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4640" y="223520"/>
            <a:ext cx="8636000" cy="5970866"/>
          </a:xfrm>
          <a:prstGeom prst="rect">
            <a:avLst/>
          </a:prstGeom>
        </p:spPr>
        <p:txBody>
          <a:bodyPr wrap="square">
            <a:spAutoFit/>
          </a:bodyPr>
          <a:lstStyle/>
          <a:p>
            <a:r>
              <a:rPr lang="en-US" b="1" dirty="0" smtClean="0">
                <a:latin typeface="Courier New"/>
                <a:cs typeface="Courier New"/>
              </a:rPr>
              <a:t>    The </a:t>
            </a:r>
            <a:r>
              <a:rPr lang="en-US" b="1" dirty="0">
                <a:latin typeface="Courier New"/>
                <a:cs typeface="Courier New"/>
              </a:rPr>
              <a:t>saying of Gresham's is mostly of interest here because it illustrates the "old" or "classical" concept </a:t>
            </a:r>
            <a:endParaRPr lang="en-US" b="1" dirty="0" smtClean="0">
              <a:latin typeface="Courier New"/>
              <a:cs typeface="Courier New"/>
            </a:endParaRPr>
          </a:p>
          <a:p>
            <a:r>
              <a:rPr lang="en-US" b="1" dirty="0" smtClean="0">
                <a:latin typeface="Courier New"/>
                <a:cs typeface="Courier New"/>
              </a:rPr>
              <a:t>of </a:t>
            </a:r>
            <a:r>
              <a:rPr lang="en-US" b="1" dirty="0">
                <a:latin typeface="Courier New"/>
                <a:cs typeface="Courier New"/>
              </a:rPr>
              <a:t>"bad money" and this can be contrasted with more recent attitudes which have been very much influenced by the Keynesians and by the results of their influence on government policies since the 30's</a:t>
            </a:r>
            <a:r>
              <a:rPr lang="en-US" b="1" dirty="0" smtClean="0">
                <a:latin typeface="Courier New"/>
                <a:cs typeface="Courier New"/>
              </a:rPr>
              <a:t>.</a:t>
            </a:r>
          </a:p>
          <a:p>
            <a:endParaRPr lang="en-US" b="1" dirty="0">
              <a:latin typeface="Courier New"/>
              <a:cs typeface="Courier New"/>
            </a:endParaRPr>
          </a:p>
          <a:p>
            <a:pPr algn="ctr"/>
            <a:r>
              <a:rPr lang="en-US" sz="2000" b="1" dirty="0">
                <a:latin typeface="Courier New"/>
                <a:cs typeface="Courier New"/>
              </a:rPr>
              <a:t>Digression on the Philosophy of Money</a:t>
            </a:r>
            <a:endParaRPr lang="en-US" sz="2000" dirty="0">
              <a:latin typeface="Courier New"/>
              <a:cs typeface="Courier New"/>
            </a:endParaRPr>
          </a:p>
          <a:p>
            <a:r>
              <a:rPr lang="en-US" sz="2000" b="1" dirty="0">
                <a:latin typeface="Courier New"/>
                <a:cs typeface="Courier New"/>
              </a:rPr>
              <a:t> </a:t>
            </a:r>
            <a:endParaRPr lang="en-US" sz="2000" dirty="0">
              <a:latin typeface="Courier New"/>
              <a:cs typeface="Courier New"/>
            </a:endParaRPr>
          </a:p>
          <a:p>
            <a:r>
              <a:rPr lang="en-US" b="1" dirty="0">
                <a:latin typeface="Courier New"/>
                <a:cs typeface="Courier New"/>
              </a:rPr>
              <a:t>    It seems to be relevant to the politics of state decisions that affect the character of currency systems promoted by states that there are typical popular attitudes in relation to money. Although money itself is merely an artifact of practical usefulness in human societies and/or civilizations, there are some traditional or popular views </a:t>
            </a:r>
            <a:r>
              <a:rPr lang="en-US" b="1" dirty="0" smtClean="0">
                <a:latin typeface="Courier New"/>
                <a:cs typeface="Courier New"/>
              </a:rPr>
              <a:t>associating </a:t>
            </a:r>
            <a:r>
              <a:rPr lang="en-US" b="1" dirty="0">
                <a:latin typeface="Courier New"/>
                <a:cs typeface="Courier New"/>
              </a:rPr>
              <a:t>money with sin or immorality or unethical or unjust behavior. And such views can have the effect that </a:t>
            </a:r>
            <a:endParaRPr lang="en-US" b="1" dirty="0" smtClean="0">
              <a:latin typeface="Courier New"/>
              <a:cs typeface="Courier New"/>
            </a:endParaRPr>
          </a:p>
          <a:p>
            <a:r>
              <a:rPr lang="en-US" b="1" dirty="0" smtClean="0">
                <a:latin typeface="Courier New"/>
                <a:cs typeface="Courier New"/>
              </a:rPr>
              <a:t>an </a:t>
            </a:r>
            <a:r>
              <a:rPr lang="en-US" b="1" dirty="0">
                <a:latin typeface="Courier New"/>
                <a:cs typeface="Courier New"/>
              </a:rPr>
              <a:t>ideal of good money does not seem such a </a:t>
            </a:r>
            <a:r>
              <a:rPr lang="en-US" b="1" dirty="0" smtClean="0">
                <a:latin typeface="Courier New"/>
                <a:cs typeface="Courier New"/>
              </a:rPr>
              <a:t>good </a:t>
            </a:r>
            <a:r>
              <a:rPr lang="en-US" b="1" dirty="0">
                <a:latin typeface="Courier New"/>
                <a:cs typeface="Courier New"/>
              </a:rPr>
              <a:t>cause as </a:t>
            </a:r>
            <a:endParaRPr lang="en-US" b="1" dirty="0" smtClean="0">
              <a:latin typeface="Courier New"/>
              <a:cs typeface="Courier New"/>
            </a:endParaRPr>
          </a:p>
          <a:p>
            <a:r>
              <a:rPr lang="en-US" b="1" dirty="0" smtClean="0">
                <a:latin typeface="Courier New"/>
                <a:cs typeface="Courier New"/>
              </a:rPr>
              <a:t>an </a:t>
            </a:r>
            <a:r>
              <a:rPr lang="en-US" b="1" dirty="0">
                <a:latin typeface="Courier New"/>
                <a:cs typeface="Courier New"/>
              </a:rPr>
              <a:t>ideal of a good public water supply. There is also, for example, the Islamic concept which has the effect of classing as "usury" any lending </a:t>
            </a:r>
            <a:r>
              <a:rPr lang="en-US" b="1" dirty="0" smtClean="0">
                <a:latin typeface="Courier New"/>
                <a:cs typeface="Courier New"/>
              </a:rPr>
              <a:t>of </a:t>
            </a:r>
            <a:r>
              <a:rPr lang="en-US" b="1" dirty="0">
                <a:latin typeface="Courier New"/>
                <a:cs typeface="Courier New"/>
              </a:rPr>
              <a:t>money at interest. </a:t>
            </a:r>
            <a:endParaRPr lang="en-US" dirty="0">
              <a:latin typeface="Courier New"/>
              <a:cs typeface="Courier New"/>
            </a:endParaRPr>
          </a:p>
        </p:txBody>
      </p:sp>
    </p:spTree>
    <p:extLst>
      <p:ext uri="{BB962C8B-B14F-4D97-AF65-F5344CB8AC3E}">
        <p14:creationId xmlns:p14="http://schemas.microsoft.com/office/powerpoint/2010/main" val="183614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4640" y="252998"/>
            <a:ext cx="8544560" cy="5632311"/>
          </a:xfrm>
          <a:prstGeom prst="rect">
            <a:avLst/>
          </a:prstGeom>
        </p:spPr>
        <p:txBody>
          <a:bodyPr wrap="square">
            <a:spAutoFit/>
          </a:bodyPr>
          <a:lstStyle/>
          <a:p>
            <a:r>
              <a:rPr lang="en-US" b="1" dirty="0">
                <a:latin typeface="Courier New"/>
                <a:cs typeface="Courier New"/>
              </a:rPr>
              <a:t>(Here we can wonder about what sort of inflation rates might have been typical for any major varieties of money, such as Byzantine </a:t>
            </a:r>
            <a:r>
              <a:rPr lang="en-US" b="1" dirty="0" smtClean="0">
                <a:latin typeface="Courier New"/>
                <a:cs typeface="Courier New"/>
              </a:rPr>
              <a:t>money</a:t>
            </a:r>
            <a:r>
              <a:rPr lang="en-US" b="1" dirty="0">
                <a:latin typeface="Courier New"/>
                <a:cs typeface="Courier New"/>
              </a:rPr>
              <a:t>, at the times actually contemporaneous with </a:t>
            </a:r>
            <a:endParaRPr lang="en-US" dirty="0">
              <a:latin typeface="Courier New"/>
              <a:cs typeface="Courier New"/>
            </a:endParaRPr>
          </a:p>
          <a:p>
            <a:r>
              <a:rPr lang="en-US" b="1" dirty="0">
                <a:latin typeface="Courier New"/>
                <a:cs typeface="Courier New"/>
              </a:rPr>
              <a:t>the Prophet Mohammed.)</a:t>
            </a:r>
            <a:r>
              <a:rPr lang="en-US" dirty="0">
                <a:latin typeface="Courier New"/>
                <a:cs typeface="Courier New"/>
              </a:rPr>
              <a:t> </a:t>
            </a:r>
            <a:r>
              <a:rPr lang="en-US" dirty="0" smtClean="0">
                <a:latin typeface="Courier New"/>
                <a:cs typeface="Courier New"/>
              </a:rPr>
              <a:t/>
            </a:r>
            <a:br>
              <a:rPr lang="en-US" dirty="0" smtClean="0">
                <a:latin typeface="Courier New"/>
                <a:cs typeface="Courier New"/>
              </a:rPr>
            </a:br>
            <a:r>
              <a:rPr lang="en-US" dirty="0" smtClean="0">
                <a:latin typeface="Courier New"/>
                <a:cs typeface="Courier New"/>
              </a:rPr>
              <a:t>    </a:t>
            </a:r>
            <a:r>
              <a:rPr lang="en-US" b="1" dirty="0" smtClean="0">
                <a:latin typeface="Courier New"/>
                <a:cs typeface="Courier New"/>
              </a:rPr>
              <a:t>In </a:t>
            </a:r>
            <a:r>
              <a:rPr lang="en-US" b="1" dirty="0">
                <a:latin typeface="Courier New"/>
                <a:cs typeface="Courier New"/>
              </a:rPr>
              <a:t>general, money has been associated in popular </a:t>
            </a:r>
            <a:endParaRPr lang="en-US" b="1" dirty="0" smtClean="0">
              <a:latin typeface="Courier New"/>
              <a:cs typeface="Courier New"/>
            </a:endParaRPr>
          </a:p>
          <a:p>
            <a:r>
              <a:rPr lang="en-US" b="1" dirty="0" smtClean="0">
                <a:latin typeface="Courier New"/>
                <a:cs typeface="Courier New"/>
              </a:rPr>
              <a:t>views with moral or ethical faults, like greed, avarice, selfishness, and lack of charity. But on the other hand, </a:t>
            </a:r>
          </a:p>
          <a:p>
            <a:r>
              <a:rPr lang="en-US" b="1" dirty="0" smtClean="0">
                <a:latin typeface="Courier New"/>
                <a:cs typeface="Courier New"/>
              </a:rPr>
              <a:t>the </a:t>
            </a:r>
            <a:r>
              <a:rPr lang="en-US" b="1" dirty="0">
                <a:latin typeface="Courier New"/>
                <a:cs typeface="Courier New"/>
              </a:rPr>
              <a:t>existence of money often makes </a:t>
            </a:r>
            <a:r>
              <a:rPr lang="en-US" b="1" dirty="0" smtClean="0">
                <a:latin typeface="Courier New"/>
                <a:cs typeface="Courier New"/>
              </a:rPr>
              <a:t>it </a:t>
            </a:r>
            <a:r>
              <a:rPr lang="en-US" b="1" dirty="0">
                <a:latin typeface="Courier New"/>
                <a:cs typeface="Courier New"/>
              </a:rPr>
              <a:t>easy to make valuable donations of philanthropic sorts and the parties receiving such contributions tend to find it most helpful when the </a:t>
            </a:r>
            <a:r>
              <a:rPr lang="en-US" b="1" dirty="0" smtClean="0">
                <a:latin typeface="Courier New"/>
                <a:cs typeface="Courier New"/>
              </a:rPr>
              <a:t>donations </a:t>
            </a:r>
            <a:r>
              <a:rPr lang="en-US" b="1" dirty="0">
                <a:latin typeface="Courier New"/>
                <a:cs typeface="Courier New"/>
              </a:rPr>
              <a:t>are received as money!</a:t>
            </a:r>
            <a:endParaRPr lang="en-US" dirty="0">
              <a:latin typeface="Courier New"/>
              <a:cs typeface="Courier New"/>
            </a:endParaRPr>
          </a:p>
          <a:p>
            <a:r>
              <a:rPr lang="en-US" b="1" dirty="0" smtClean="0">
                <a:latin typeface="Courier New"/>
                <a:cs typeface="Courier New"/>
              </a:rPr>
              <a:t>    But </a:t>
            </a:r>
            <a:r>
              <a:rPr lang="en-US" b="1" dirty="0">
                <a:latin typeface="Courier New"/>
                <a:cs typeface="Courier New"/>
              </a:rPr>
              <a:t>the New Testament story about "money changers" </a:t>
            </a:r>
            <a:r>
              <a:rPr lang="en-US" b="1" dirty="0" smtClean="0">
                <a:latin typeface="Courier New"/>
                <a:cs typeface="Courier New"/>
              </a:rPr>
              <a:t>being </a:t>
            </a:r>
            <a:r>
              <a:rPr lang="en-US" b="1" dirty="0">
                <a:latin typeface="Courier New"/>
                <a:cs typeface="Courier New"/>
              </a:rPr>
              <a:t>driven from the Temple illustrates clearly the idea </a:t>
            </a:r>
            <a:r>
              <a:rPr lang="en-US" b="1" dirty="0" smtClean="0">
                <a:latin typeface="Courier New"/>
                <a:cs typeface="Courier New"/>
              </a:rPr>
              <a:t>of </a:t>
            </a:r>
            <a:r>
              <a:rPr lang="en-US" b="1" dirty="0">
                <a:latin typeface="Courier New"/>
                <a:cs typeface="Courier New"/>
              </a:rPr>
              <a:t>putting the clearly mundane and possibly "unclean" </a:t>
            </a:r>
            <a:r>
              <a:rPr lang="en-US" b="1" dirty="0" smtClean="0">
                <a:latin typeface="Courier New"/>
                <a:cs typeface="Courier New"/>
              </a:rPr>
              <a:t>utility </a:t>
            </a:r>
          </a:p>
          <a:p>
            <a:r>
              <a:rPr lang="en-US" b="1" dirty="0" smtClean="0">
                <a:latin typeface="Courier New"/>
                <a:cs typeface="Courier New"/>
              </a:rPr>
              <a:t>of </a:t>
            </a:r>
            <a:r>
              <a:rPr lang="en-US" b="1" dirty="0">
                <a:latin typeface="Courier New"/>
                <a:cs typeface="Courier New"/>
              </a:rPr>
              <a:t>money at some distance from where that </a:t>
            </a:r>
            <a:r>
              <a:rPr lang="en-US" b="1" dirty="0" smtClean="0">
                <a:latin typeface="Courier New"/>
                <a:cs typeface="Courier New"/>
              </a:rPr>
              <a:t>money would </a:t>
            </a:r>
            <a:r>
              <a:rPr lang="en-US" b="1" dirty="0">
                <a:latin typeface="Courier New"/>
                <a:cs typeface="Courier New"/>
              </a:rPr>
              <a:t>presumably continue to </a:t>
            </a:r>
            <a:r>
              <a:rPr lang="en-US" b="1" dirty="0" smtClean="0">
                <a:latin typeface="Courier New"/>
                <a:cs typeface="Courier New"/>
              </a:rPr>
              <a:t>be </a:t>
            </a:r>
            <a:r>
              <a:rPr lang="en-US" b="1" dirty="0">
                <a:latin typeface="Courier New"/>
                <a:cs typeface="Courier New"/>
              </a:rPr>
              <a:t>received when used as a vehicle </a:t>
            </a:r>
            <a:endParaRPr lang="en-US" b="1" dirty="0" smtClean="0">
              <a:latin typeface="Courier New"/>
              <a:cs typeface="Courier New"/>
            </a:endParaRPr>
          </a:p>
          <a:p>
            <a:r>
              <a:rPr lang="en-US" b="1" dirty="0" smtClean="0">
                <a:latin typeface="Courier New"/>
                <a:cs typeface="Courier New"/>
              </a:rPr>
              <a:t>for </a:t>
            </a:r>
            <a:r>
              <a:rPr lang="en-US" b="1" dirty="0">
                <a:latin typeface="Courier New"/>
                <a:cs typeface="Courier New"/>
              </a:rPr>
              <a:t>donations.</a:t>
            </a:r>
            <a:endParaRPr lang="en-US" dirty="0">
              <a:latin typeface="Courier New"/>
              <a:cs typeface="Courier New"/>
            </a:endParaRPr>
          </a:p>
          <a:p>
            <a:r>
              <a:rPr lang="en-US" b="1" dirty="0" smtClean="0">
                <a:latin typeface="Courier New"/>
                <a:cs typeface="Courier New"/>
              </a:rPr>
              <a:t>    Economics </a:t>
            </a:r>
            <a:r>
              <a:rPr lang="en-US" b="1" dirty="0">
                <a:latin typeface="Courier New"/>
                <a:cs typeface="Courier New"/>
              </a:rPr>
              <a:t>has been called "the dismal science" and </a:t>
            </a:r>
            <a:r>
              <a:rPr lang="en-US" b="1" dirty="0" smtClean="0">
                <a:latin typeface="Courier New"/>
                <a:cs typeface="Courier New"/>
              </a:rPr>
              <a:t>it </a:t>
            </a:r>
          </a:p>
          <a:p>
            <a:r>
              <a:rPr lang="en-US" b="1" dirty="0" smtClean="0">
                <a:latin typeface="Courier New"/>
                <a:cs typeface="Courier New"/>
              </a:rPr>
              <a:t>is certainly an area of studies where "the mundane" is appropriately studied.</a:t>
            </a:r>
            <a:endParaRPr lang="en-US" dirty="0">
              <a:latin typeface="Courier New"/>
              <a:cs typeface="Courier New"/>
            </a:endParaRPr>
          </a:p>
        </p:txBody>
      </p:sp>
    </p:spTree>
    <p:extLst>
      <p:ext uri="{BB962C8B-B14F-4D97-AF65-F5344CB8AC3E}">
        <p14:creationId xmlns:p14="http://schemas.microsoft.com/office/powerpoint/2010/main" val="4153138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4160" y="240159"/>
            <a:ext cx="8605520" cy="6217088"/>
          </a:xfrm>
          <a:prstGeom prst="rect">
            <a:avLst/>
          </a:prstGeom>
        </p:spPr>
        <p:txBody>
          <a:bodyPr wrap="square">
            <a:spAutoFit/>
          </a:bodyPr>
          <a:lstStyle/>
          <a:p>
            <a:r>
              <a:rPr lang="en-US" b="1" dirty="0" smtClean="0">
                <a:latin typeface="Courier New"/>
                <a:cs typeface="Courier New"/>
              </a:rPr>
              <a:t>    And </a:t>
            </a:r>
            <a:r>
              <a:rPr lang="en-US" b="1" dirty="0">
                <a:latin typeface="Courier New"/>
                <a:cs typeface="Courier New"/>
              </a:rPr>
              <a:t>philosophically viewed, money exists only because humanity does not live under "Garden of Eden" conditions </a:t>
            </a:r>
            <a:r>
              <a:rPr lang="en-US" b="1" dirty="0" smtClean="0">
                <a:latin typeface="Courier New"/>
                <a:cs typeface="Courier New"/>
              </a:rPr>
              <a:t>  and </a:t>
            </a:r>
            <a:r>
              <a:rPr lang="en-US" b="1" dirty="0">
                <a:latin typeface="Courier New"/>
                <a:cs typeface="Courier New"/>
              </a:rPr>
              <a:t>there are specializations of labor functions. So we are always exchanging, mediated by money transfers, the differing fruits of our varied forms of labor</a:t>
            </a:r>
            <a:r>
              <a:rPr lang="en-US" b="1" dirty="0" smtClean="0">
                <a:latin typeface="Courier New"/>
                <a:cs typeface="Courier New"/>
              </a:rPr>
              <a:t>.</a:t>
            </a:r>
            <a:endParaRPr lang="en-US" dirty="0" smtClean="0">
              <a:latin typeface="Courier New"/>
              <a:cs typeface="Courier New"/>
            </a:endParaRPr>
          </a:p>
          <a:p>
            <a:endParaRPr lang="en-US" dirty="0">
              <a:latin typeface="Courier New"/>
              <a:cs typeface="Courier New"/>
            </a:endParaRPr>
          </a:p>
          <a:p>
            <a:pPr algn="ctr"/>
            <a:r>
              <a:rPr lang="en-US" sz="2000" b="1" dirty="0">
                <a:latin typeface="Courier New"/>
                <a:cs typeface="Courier New"/>
              </a:rPr>
              <a:t>Welfare Economics</a:t>
            </a:r>
            <a:endParaRPr lang="en-US" sz="2000" dirty="0">
              <a:latin typeface="Courier New"/>
              <a:cs typeface="Courier New"/>
            </a:endParaRPr>
          </a:p>
          <a:p>
            <a:r>
              <a:rPr lang="en-US" b="1" dirty="0">
                <a:latin typeface="Courier New"/>
                <a:cs typeface="Courier New"/>
              </a:rPr>
              <a:t> </a:t>
            </a:r>
            <a:endParaRPr lang="en-US" dirty="0">
              <a:latin typeface="Courier New"/>
              <a:cs typeface="Courier New"/>
            </a:endParaRPr>
          </a:p>
          <a:p>
            <a:r>
              <a:rPr lang="en-US" b="1" dirty="0" smtClean="0">
                <a:latin typeface="Courier New"/>
                <a:cs typeface="Courier New"/>
              </a:rPr>
              <a:t>    A </a:t>
            </a:r>
            <a:r>
              <a:rPr lang="en-US" b="1" dirty="0">
                <a:latin typeface="Courier New"/>
                <a:cs typeface="Courier New"/>
              </a:rPr>
              <a:t>related topic, which we can't fully </a:t>
            </a:r>
            <a:r>
              <a:rPr lang="en-US" b="1" dirty="0" smtClean="0">
                <a:latin typeface="Courier New"/>
                <a:cs typeface="Courier New"/>
              </a:rPr>
              <a:t>consider in </a:t>
            </a:r>
            <a:r>
              <a:rPr lang="en-US" b="1" dirty="0">
                <a:latin typeface="Courier New"/>
                <a:cs typeface="Courier New"/>
              </a:rPr>
              <a:t>a few paragraphs, is that of the efforts to be made by the national state and society in general for dealing with "social equity" and concerns for the general "economic welfare". Here the key viewpoint </a:t>
            </a:r>
            <a:r>
              <a:rPr lang="en-US" b="1" dirty="0" smtClean="0">
                <a:latin typeface="Courier New"/>
                <a:cs typeface="Courier New"/>
              </a:rPr>
              <a:t>is </a:t>
            </a:r>
            <a:r>
              <a:rPr lang="en-US" b="1" dirty="0">
                <a:latin typeface="Courier New"/>
                <a:cs typeface="Courier New"/>
              </a:rPr>
              <a:t>methodological, as we see it. HOW should society and the state authorities seek to improve economic welfare generally and what should be done at times </a:t>
            </a:r>
            <a:r>
              <a:rPr lang="en-US" b="1" dirty="0" smtClean="0">
                <a:latin typeface="Courier New"/>
                <a:cs typeface="Courier New"/>
              </a:rPr>
              <a:t>of </a:t>
            </a:r>
            <a:r>
              <a:rPr lang="en-US" b="1" dirty="0">
                <a:latin typeface="Courier New"/>
                <a:cs typeface="Courier New"/>
              </a:rPr>
              <a:t>abnormal economic difficulties or "depression"?</a:t>
            </a:r>
            <a:endParaRPr lang="en-US" dirty="0">
              <a:latin typeface="Courier New"/>
              <a:cs typeface="Courier New"/>
            </a:endParaRPr>
          </a:p>
          <a:p>
            <a:r>
              <a:rPr lang="en-US" b="1" dirty="0">
                <a:latin typeface="Courier New"/>
                <a:cs typeface="Courier New"/>
              </a:rPr>
              <a:t>    We can't go into it all, but we feel that actions which are clearly understandable as designed for the purpose </a:t>
            </a:r>
            <a:endParaRPr lang="en-US" b="1" dirty="0" smtClean="0">
              <a:latin typeface="Courier New"/>
              <a:cs typeface="Courier New"/>
            </a:endParaRPr>
          </a:p>
          <a:p>
            <a:r>
              <a:rPr lang="en-US" b="1" dirty="0" smtClean="0">
                <a:latin typeface="Courier New"/>
                <a:cs typeface="Courier New"/>
              </a:rPr>
              <a:t>of achieving a "social welfare" result are best. And in particular, programs of unemployment compensation seem to </a:t>
            </a:r>
          </a:p>
          <a:p>
            <a:r>
              <a:rPr lang="en-US" b="1" dirty="0" smtClean="0">
                <a:latin typeface="Courier New"/>
                <a:cs typeface="Courier New"/>
              </a:rPr>
              <a:t>be </a:t>
            </a:r>
            <a:r>
              <a:rPr lang="en-US" b="1" dirty="0">
                <a:latin typeface="Courier New"/>
                <a:cs typeface="Courier New"/>
              </a:rPr>
              <a:t>comparatively well structured so that they can operate </a:t>
            </a:r>
            <a:endParaRPr lang="en-US" b="1" dirty="0" smtClean="0">
              <a:latin typeface="Courier New"/>
              <a:cs typeface="Courier New"/>
            </a:endParaRPr>
          </a:p>
          <a:p>
            <a:r>
              <a:rPr lang="en-US" b="1" dirty="0" smtClean="0">
                <a:latin typeface="Courier New"/>
                <a:cs typeface="Courier New"/>
              </a:rPr>
              <a:t>in </a:t>
            </a:r>
            <a:r>
              <a:rPr lang="en-US" b="1" dirty="0">
                <a:latin typeface="Courier New"/>
                <a:cs typeface="Courier New"/>
              </a:rPr>
              <a:t>proportion to the need. </a:t>
            </a:r>
            <a:endParaRPr lang="en-US" dirty="0">
              <a:latin typeface="Courier New"/>
              <a:cs typeface="Courier New"/>
            </a:endParaRPr>
          </a:p>
        </p:txBody>
      </p:sp>
    </p:spTree>
    <p:extLst>
      <p:ext uri="{BB962C8B-B14F-4D97-AF65-F5344CB8AC3E}">
        <p14:creationId xmlns:p14="http://schemas.microsoft.com/office/powerpoint/2010/main" val="3427789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4000" y="255677"/>
            <a:ext cx="8585200" cy="6771086"/>
          </a:xfrm>
          <a:prstGeom prst="rect">
            <a:avLst/>
          </a:prstGeom>
        </p:spPr>
        <p:txBody>
          <a:bodyPr wrap="square">
            <a:spAutoFit/>
          </a:bodyPr>
          <a:lstStyle/>
          <a:p>
            <a:r>
              <a:rPr lang="en-US" b="1" dirty="0" smtClean="0">
                <a:latin typeface="Courier New"/>
                <a:cs typeface="Courier New"/>
              </a:rPr>
              <a:t>    And </a:t>
            </a:r>
            <a:r>
              <a:rPr lang="en-US" b="1" dirty="0">
                <a:latin typeface="Courier New"/>
                <a:cs typeface="Courier New"/>
              </a:rPr>
              <a:t>public works projects allow the wealthy to pay </a:t>
            </a:r>
            <a:r>
              <a:rPr lang="en-US" b="1" dirty="0" smtClean="0">
                <a:latin typeface="Courier New"/>
                <a:cs typeface="Courier New"/>
              </a:rPr>
              <a:t>through </a:t>
            </a:r>
            <a:r>
              <a:rPr lang="en-US" b="1" dirty="0">
                <a:latin typeface="Courier New"/>
                <a:cs typeface="Courier New"/>
              </a:rPr>
              <a:t>taxes to provide jobs for workers and these can produce valuable works if the projects are well planned.</a:t>
            </a:r>
            <a:r>
              <a:rPr lang="en-US" dirty="0">
                <a:latin typeface="Courier New"/>
                <a:cs typeface="Courier New"/>
              </a:rPr>
              <a:t> </a:t>
            </a:r>
            <a:endParaRPr lang="en-US" dirty="0" smtClean="0">
              <a:latin typeface="Courier New"/>
              <a:cs typeface="Courier New"/>
            </a:endParaRPr>
          </a:p>
          <a:p>
            <a:r>
              <a:rPr lang="en-US" b="1" dirty="0" smtClean="0">
                <a:latin typeface="Courier New"/>
                <a:cs typeface="Courier New"/>
              </a:rPr>
              <a:t>    If </a:t>
            </a:r>
            <a:r>
              <a:rPr lang="en-US" b="1" dirty="0">
                <a:latin typeface="Courier New"/>
                <a:cs typeface="Courier New"/>
              </a:rPr>
              <a:t>the argument is given, like in a context </a:t>
            </a:r>
            <a:r>
              <a:rPr lang="en-US" b="1" dirty="0" smtClean="0">
                <a:latin typeface="Courier New"/>
                <a:cs typeface="Courier New"/>
              </a:rPr>
              <a:t>of partisan </a:t>
            </a:r>
            <a:r>
              <a:rPr lang="en-US" b="1" dirty="0">
                <a:latin typeface="Courier New"/>
                <a:cs typeface="Courier New"/>
              </a:rPr>
              <a:t>political differentiations, that </a:t>
            </a:r>
            <a:r>
              <a:rPr lang="en-US" b="1" dirty="0" smtClean="0">
                <a:latin typeface="Courier New"/>
                <a:cs typeface="Courier New"/>
              </a:rPr>
              <a:t>business and </a:t>
            </a:r>
            <a:r>
              <a:rPr lang="en-US" b="1" dirty="0">
                <a:latin typeface="Courier New"/>
                <a:cs typeface="Courier New"/>
              </a:rPr>
              <a:t>economic activity should be “stimulated” in </a:t>
            </a:r>
            <a:r>
              <a:rPr lang="en-US" b="1" dirty="0" smtClean="0">
                <a:latin typeface="Courier New"/>
                <a:cs typeface="Courier New"/>
              </a:rPr>
              <a:t>order to </a:t>
            </a:r>
            <a:r>
              <a:rPr lang="en-US" b="1" dirty="0">
                <a:latin typeface="Courier New"/>
                <a:cs typeface="Courier New"/>
              </a:rPr>
              <a:t>reduce the unemployment statistics, then many special interests, within a national economy, may hope to benefit before the unemployed workers (who </a:t>
            </a:r>
            <a:r>
              <a:rPr lang="en-US" b="1" dirty="0" smtClean="0">
                <a:latin typeface="Courier New"/>
                <a:cs typeface="Courier New"/>
              </a:rPr>
              <a:t>are </a:t>
            </a:r>
            <a:r>
              <a:rPr lang="en-US" b="1" dirty="0">
                <a:latin typeface="Courier New"/>
                <a:cs typeface="Courier New"/>
              </a:rPr>
              <a:t>stationed lower in the pyramidal structure of </a:t>
            </a:r>
            <a:r>
              <a:rPr lang="en-US" b="1" dirty="0" smtClean="0">
                <a:latin typeface="Courier New"/>
                <a:cs typeface="Courier New"/>
              </a:rPr>
              <a:t>a </a:t>
            </a:r>
            <a:r>
              <a:rPr lang="en-US" b="1" dirty="0">
                <a:latin typeface="Courier New"/>
                <a:cs typeface="Courier New"/>
              </a:rPr>
              <a:t>national economy) receive enough benefits so that</a:t>
            </a:r>
            <a:endParaRPr lang="en-US" dirty="0">
              <a:latin typeface="Courier New"/>
              <a:cs typeface="Courier New"/>
            </a:endParaRPr>
          </a:p>
          <a:p>
            <a:r>
              <a:rPr lang="en-US" b="1" dirty="0">
                <a:latin typeface="Courier New"/>
                <a:cs typeface="Courier New"/>
              </a:rPr>
              <a:t>the statistics of unemployment become moderated</a:t>
            </a:r>
            <a:r>
              <a:rPr lang="en-US" b="1" dirty="0" smtClean="0">
                <a:latin typeface="Courier New"/>
                <a:cs typeface="Courier New"/>
              </a:rPr>
              <a:t>.</a:t>
            </a:r>
          </a:p>
          <a:p>
            <a:endParaRPr lang="en-US" b="1" dirty="0">
              <a:latin typeface="Courier New"/>
              <a:cs typeface="Courier New"/>
            </a:endParaRPr>
          </a:p>
          <a:p>
            <a:pPr algn="ctr"/>
            <a:r>
              <a:rPr lang="en-US" sz="2000" b="1" dirty="0">
                <a:latin typeface="Courier New"/>
                <a:cs typeface="Courier New"/>
              </a:rPr>
              <a:t>Honesty is the Best Policy</a:t>
            </a:r>
            <a:endParaRPr lang="en-US" sz="2000" dirty="0">
              <a:latin typeface="Courier New"/>
              <a:cs typeface="Courier New"/>
            </a:endParaRPr>
          </a:p>
          <a:p>
            <a:r>
              <a:rPr lang="en-US" b="1" dirty="0">
                <a:latin typeface="Courier New"/>
                <a:cs typeface="Courier New"/>
              </a:rPr>
              <a:t> </a:t>
            </a:r>
            <a:endParaRPr lang="en-US" dirty="0">
              <a:latin typeface="Courier New"/>
              <a:cs typeface="Courier New"/>
            </a:endParaRPr>
          </a:p>
          <a:p>
            <a:r>
              <a:rPr lang="en-US" b="1" dirty="0">
                <a:latin typeface="Courier New"/>
                <a:cs typeface="Courier New"/>
              </a:rPr>
              <a:t>    When I spoke at an economics meeting in Tampa, Florida, </a:t>
            </a:r>
          </a:p>
          <a:p>
            <a:r>
              <a:rPr lang="en-US" b="1" dirty="0">
                <a:latin typeface="Courier New"/>
                <a:cs typeface="Courier New"/>
              </a:rPr>
              <a:t>in 2001, on the topic of “Ideal Money”. I suggested the use </a:t>
            </a:r>
          </a:p>
          <a:p>
            <a:r>
              <a:rPr lang="en-US" b="1" dirty="0">
                <a:latin typeface="Courier New"/>
                <a:cs typeface="Courier New"/>
              </a:rPr>
              <a:t>of an “ICPI” index for the definition of the proper value for an “ideal” money. Here ICPI stood for “Industrial Consumption Price Index” (which would be a sort of index which could naturally be calculated from world market prices).</a:t>
            </a:r>
            <a:endParaRPr lang="en-US" dirty="0">
              <a:latin typeface="Courier New"/>
              <a:cs typeface="Courier New"/>
            </a:endParaRPr>
          </a:p>
          <a:p>
            <a:r>
              <a:rPr lang="en-US" b="1" dirty="0">
                <a:latin typeface="Courier New"/>
                <a:cs typeface="Courier New"/>
              </a:rPr>
              <a:t>    But I did not have any specific proposals, like prices </a:t>
            </a:r>
          </a:p>
          <a:p>
            <a:r>
              <a:rPr lang="en-US" b="1" dirty="0">
                <a:latin typeface="Courier New"/>
                <a:cs typeface="Courier New"/>
              </a:rPr>
              <a:t>for copper, or platinum, or electric energy to suggest for </a:t>
            </a:r>
          </a:p>
          <a:p>
            <a:r>
              <a:rPr lang="en-US" b="1" dirty="0">
                <a:latin typeface="Courier New"/>
                <a:cs typeface="Courier New"/>
              </a:rPr>
              <a:t>the index.</a:t>
            </a:r>
            <a:endParaRPr lang="en-US" dirty="0">
              <a:latin typeface="Courier New"/>
              <a:cs typeface="Courier New"/>
            </a:endParaRPr>
          </a:p>
          <a:p>
            <a:r>
              <a:rPr lang="en-US" b="1" dirty="0">
                <a:latin typeface="Courier New"/>
                <a:cs typeface="Courier New"/>
              </a:rPr>
              <a:t>    </a:t>
            </a:r>
            <a:r>
              <a:rPr lang="en-US" dirty="0" smtClean="0">
                <a:latin typeface="Courier New"/>
                <a:cs typeface="Courier New"/>
              </a:rPr>
              <a:t> </a:t>
            </a:r>
            <a:endParaRPr lang="en-US" dirty="0">
              <a:latin typeface="Courier New"/>
              <a:cs typeface="Courier New"/>
            </a:endParaRPr>
          </a:p>
        </p:txBody>
      </p:sp>
    </p:spTree>
    <p:extLst>
      <p:ext uri="{BB962C8B-B14F-4D97-AF65-F5344CB8AC3E}">
        <p14:creationId xmlns:p14="http://schemas.microsoft.com/office/powerpoint/2010/main" val="3655151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43840"/>
            <a:ext cx="8564880" cy="6247864"/>
          </a:xfrm>
          <a:prstGeom prst="rect">
            <a:avLst/>
          </a:prstGeom>
        </p:spPr>
        <p:txBody>
          <a:bodyPr wrap="square">
            <a:spAutoFit/>
          </a:bodyPr>
          <a:lstStyle/>
          <a:p>
            <a:r>
              <a:rPr lang="en-US" sz="2000" b="1" dirty="0" smtClean="0">
                <a:latin typeface="Courier New"/>
                <a:cs typeface="Courier New"/>
              </a:rPr>
              <a:t>    Now, after some years of thought and observations, I feel that the sort of authority or agency that   would be able to establish any version of ideal money (money intrinsically not subject to inflation) would  be necessarily comparable to classical “Sovereigns” or “Seigneurs” who have provided </a:t>
            </a:r>
            <a:r>
              <a:rPr lang="en-US" sz="2000" b="1" dirty="0">
                <a:latin typeface="Courier New"/>
                <a:cs typeface="Courier New"/>
              </a:rPr>
              <a:t>practical media for use in traders’ exchanges. We can prepare to appropriately respect the functioning of such an agency (conceivably like the IMF or BIS or ECB) and concede to the </a:t>
            </a:r>
            <a:r>
              <a:rPr lang="en-US" sz="2000" b="1" dirty="0" smtClean="0">
                <a:latin typeface="Courier New"/>
                <a:cs typeface="Courier New"/>
              </a:rPr>
              <a:t>effec-tive </a:t>
            </a:r>
            <a:r>
              <a:rPr lang="en-US" sz="2000" b="1" dirty="0">
                <a:latin typeface="Courier New"/>
                <a:cs typeface="Courier New"/>
              </a:rPr>
              <a:t>agency some discretion about the specific </a:t>
            </a:r>
            <a:r>
              <a:rPr lang="en-US" sz="2000" b="1" dirty="0" smtClean="0">
                <a:latin typeface="Courier New"/>
                <a:cs typeface="Courier New"/>
              </a:rPr>
              <a:t>form </a:t>
            </a:r>
          </a:p>
          <a:p>
            <a:r>
              <a:rPr lang="en-US" sz="2000" b="1" dirty="0" smtClean="0">
                <a:latin typeface="Courier New"/>
                <a:cs typeface="Courier New"/>
              </a:rPr>
              <a:t>of </a:t>
            </a:r>
            <a:r>
              <a:rPr lang="en-US" sz="2000" b="1" dirty="0">
                <a:latin typeface="Courier New"/>
                <a:cs typeface="Courier New"/>
              </a:rPr>
              <a:t>a guiding index of prices.</a:t>
            </a:r>
          </a:p>
          <a:p>
            <a:r>
              <a:rPr lang="en-US" sz="2000" b="1" dirty="0">
                <a:latin typeface="Courier New"/>
                <a:cs typeface="Courier New"/>
              </a:rPr>
              <a:t>	But here is where I see the importance of honesty, as if like the honesty</a:t>
            </a:r>
            <a:r>
              <a:rPr lang="en-US" sz="2000" dirty="0">
                <a:latin typeface="Courier New"/>
                <a:cs typeface="Courier New"/>
              </a:rPr>
              <a:t> </a:t>
            </a:r>
            <a:r>
              <a:rPr lang="en-US" sz="2000" b="1" dirty="0">
                <a:latin typeface="Courier New"/>
                <a:cs typeface="Courier New"/>
              </a:rPr>
              <a:t>of a well-regarded classical European monarch or emperor. Sometimes the people</a:t>
            </a:r>
            <a:r>
              <a:rPr lang="en-US" sz="2000" dirty="0">
                <a:latin typeface="Courier New"/>
                <a:cs typeface="Courier New"/>
              </a:rPr>
              <a:t> </a:t>
            </a:r>
            <a:r>
              <a:rPr lang="en-US" sz="2000" b="1" dirty="0">
                <a:latin typeface="Courier New"/>
                <a:cs typeface="Courier New"/>
              </a:rPr>
              <a:t>in the USA have been told things like “inflation is not </a:t>
            </a:r>
            <a:endParaRPr lang="en-US" sz="2000" b="1" dirty="0" smtClean="0">
              <a:latin typeface="Courier New"/>
              <a:cs typeface="Courier New"/>
            </a:endParaRPr>
          </a:p>
          <a:p>
            <a:r>
              <a:rPr lang="en-US" sz="2000" b="1" dirty="0" smtClean="0">
                <a:latin typeface="Courier New"/>
                <a:cs typeface="Courier New"/>
              </a:rPr>
              <a:t>a </a:t>
            </a:r>
            <a:r>
              <a:rPr lang="en-US" sz="2000" b="1" dirty="0">
                <a:latin typeface="Courier New"/>
                <a:cs typeface="Courier New"/>
              </a:rPr>
              <a:t>problem” when statistics compiled by the Labor Department (following “classical” rules) indicate that there is, indeed, ongoing inflation. </a:t>
            </a:r>
            <a:endParaRPr lang="en-US" sz="2000" dirty="0">
              <a:latin typeface="Courier New"/>
              <a:cs typeface="Courier New"/>
            </a:endParaRPr>
          </a:p>
          <a:p>
            <a:r>
              <a:rPr lang="en-US" sz="2000" dirty="0">
                <a:latin typeface="Courier New"/>
                <a:cs typeface="Courier New"/>
              </a:rPr>
              <a:t>    </a:t>
            </a:r>
            <a:r>
              <a:rPr lang="en-US" sz="2000" b="1" dirty="0">
                <a:latin typeface="Courier New"/>
                <a:cs typeface="Courier New"/>
              </a:rPr>
              <a:t>If an appropriately honest government-like agency is to issue the actual</a:t>
            </a:r>
            <a:r>
              <a:rPr lang="en-US" sz="2000" dirty="0">
                <a:latin typeface="Courier New"/>
                <a:cs typeface="Courier New"/>
              </a:rPr>
              <a:t> </a:t>
            </a:r>
            <a:r>
              <a:rPr lang="en-US" sz="2000" b="1" dirty="0">
                <a:latin typeface="Courier New"/>
                <a:cs typeface="Courier New"/>
              </a:rPr>
              <a:t>currency, and to provide for </a:t>
            </a:r>
            <a:r>
              <a:rPr lang="en-US" sz="2000" b="1" dirty="0" smtClean="0">
                <a:latin typeface="Courier New"/>
                <a:cs typeface="Courier New"/>
              </a:rPr>
              <a:t>the</a:t>
            </a:r>
            <a:endParaRPr lang="en-US" sz="2000" dirty="0">
              <a:latin typeface="Courier New"/>
              <a:cs typeface="Courier New"/>
            </a:endParaRPr>
          </a:p>
        </p:txBody>
      </p:sp>
    </p:spTree>
    <p:extLst>
      <p:ext uri="{BB962C8B-B14F-4D97-AF65-F5344CB8AC3E}">
        <p14:creationId xmlns:p14="http://schemas.microsoft.com/office/powerpoint/2010/main" val="2593757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963" y="0"/>
            <a:ext cx="8697732" cy="6801862"/>
          </a:xfrm>
          <a:prstGeom prst="rect">
            <a:avLst/>
          </a:prstGeom>
        </p:spPr>
        <p:txBody>
          <a:bodyPr wrap="square">
            <a:spAutoFit/>
          </a:bodyPr>
          <a:lstStyle/>
          <a:p>
            <a:r>
              <a:rPr lang="en-US" b="1" dirty="0">
                <a:latin typeface="Courier New"/>
                <a:cs typeface="Courier New"/>
              </a:rPr>
              <a:t>central bank deposits denominated in terms</a:t>
            </a:r>
            <a:r>
              <a:rPr lang="en-US" dirty="0">
                <a:latin typeface="Courier New"/>
                <a:cs typeface="Courier New"/>
              </a:rPr>
              <a:t> </a:t>
            </a:r>
            <a:r>
              <a:rPr lang="en-US" b="1" dirty="0">
                <a:latin typeface="Courier New"/>
                <a:cs typeface="Courier New"/>
              </a:rPr>
              <a:t>of that currency, for a money system, then it can also, naturally, compute </a:t>
            </a:r>
            <a:endParaRPr lang="en-US" b="1" dirty="0" smtClean="0">
              <a:latin typeface="Courier New"/>
              <a:cs typeface="Courier New"/>
            </a:endParaRPr>
          </a:p>
          <a:p>
            <a:r>
              <a:rPr lang="en-US" b="1" dirty="0" smtClean="0">
                <a:latin typeface="Courier New"/>
                <a:cs typeface="Courier New"/>
              </a:rPr>
              <a:t>the indexes that </a:t>
            </a:r>
            <a:r>
              <a:rPr lang="en-US" b="1" dirty="0">
                <a:latin typeface="Courier New"/>
                <a:cs typeface="Courier New"/>
              </a:rPr>
              <a:t>would measure the presence or absence of inflation or deflation. My position is that the appropriate “target rate” for measured inflation is zero. In recent times, after the unsurprising breakdown of the IMF-sponsored system of fixed exchange rates, there have been globally varying </a:t>
            </a:r>
            <a:r>
              <a:rPr lang="en-US" b="1" dirty="0" smtClean="0">
                <a:latin typeface="Courier New"/>
                <a:cs typeface="Courier New"/>
              </a:rPr>
              <a:t>patterns </a:t>
            </a:r>
            <a:r>
              <a:rPr lang="en-US" b="1" dirty="0">
                <a:latin typeface="Courier New"/>
                <a:cs typeface="Courier New"/>
              </a:rPr>
              <a:t>of inflation linked to the varying national or regional </a:t>
            </a:r>
            <a:r>
              <a:rPr lang="en-US" b="1" dirty="0" smtClean="0">
                <a:latin typeface="Courier New"/>
                <a:cs typeface="Courier New"/>
              </a:rPr>
              <a:t>currencies.</a:t>
            </a:r>
            <a:r>
              <a:rPr lang="en-US" dirty="0" smtClean="0">
                <a:latin typeface="Courier New"/>
                <a:cs typeface="Courier New"/>
              </a:rPr>
              <a:t> </a:t>
            </a:r>
            <a:r>
              <a:rPr lang="en-US" b="1" dirty="0" smtClean="0">
                <a:latin typeface="Courier New"/>
                <a:cs typeface="Courier New"/>
              </a:rPr>
              <a:t>If </a:t>
            </a:r>
            <a:r>
              <a:rPr lang="en-US" b="1" dirty="0">
                <a:latin typeface="Courier New"/>
                <a:cs typeface="Courier New"/>
              </a:rPr>
              <a:t>the Canadian money unit is “targeted” for 2% inflation </a:t>
            </a:r>
            <a:r>
              <a:rPr lang="en-US" b="1" dirty="0" smtClean="0">
                <a:latin typeface="Courier New"/>
                <a:cs typeface="Courier New"/>
              </a:rPr>
              <a:t>and </a:t>
            </a:r>
            <a:r>
              <a:rPr lang="en-US" b="1" dirty="0">
                <a:latin typeface="Courier New"/>
                <a:cs typeface="Courier New"/>
              </a:rPr>
              <a:t>if it gains</a:t>
            </a:r>
            <a:r>
              <a:rPr lang="en-US" dirty="0">
                <a:latin typeface="Courier New"/>
                <a:cs typeface="Courier New"/>
              </a:rPr>
              <a:t> </a:t>
            </a:r>
            <a:r>
              <a:rPr lang="en-US" b="1" dirty="0">
                <a:latin typeface="Courier New"/>
                <a:cs typeface="Courier New"/>
              </a:rPr>
              <a:t>in value compared with the unit of the USA then this suggests that the actual</a:t>
            </a:r>
            <a:r>
              <a:rPr lang="en-US" dirty="0">
                <a:latin typeface="Courier New"/>
                <a:cs typeface="Courier New"/>
              </a:rPr>
              <a:t> </a:t>
            </a:r>
            <a:r>
              <a:rPr lang="en-US" b="1" dirty="0">
                <a:latin typeface="Courier New"/>
                <a:cs typeface="Courier New"/>
              </a:rPr>
              <a:t>recent inflation rate </a:t>
            </a:r>
            <a:r>
              <a:rPr lang="en-US" b="1" dirty="0" smtClean="0">
                <a:latin typeface="Courier New"/>
                <a:cs typeface="Courier New"/>
              </a:rPr>
              <a:t>for </a:t>
            </a:r>
            <a:r>
              <a:rPr lang="en-US" b="1" dirty="0">
                <a:latin typeface="Courier New"/>
                <a:cs typeface="Courier New"/>
              </a:rPr>
              <a:t>the currency of the USA is at least 2%.</a:t>
            </a:r>
            <a:endParaRPr lang="en-US" dirty="0">
              <a:latin typeface="Courier New"/>
              <a:cs typeface="Courier New"/>
            </a:endParaRPr>
          </a:p>
          <a:p>
            <a:r>
              <a:rPr lang="en-US" dirty="0">
                <a:latin typeface="Courier New"/>
                <a:cs typeface="Courier New"/>
              </a:rPr>
              <a:t>    </a:t>
            </a:r>
            <a:r>
              <a:rPr lang="en-US" b="1" dirty="0">
                <a:latin typeface="Courier New"/>
                <a:cs typeface="Courier New"/>
              </a:rPr>
              <a:t>My natural presumption is that the authorities responsible for national</a:t>
            </a:r>
            <a:r>
              <a:rPr lang="en-US" dirty="0">
                <a:latin typeface="Courier New"/>
                <a:cs typeface="Courier New"/>
              </a:rPr>
              <a:t> </a:t>
            </a:r>
            <a:r>
              <a:rPr lang="en-US" b="1" dirty="0">
                <a:latin typeface="Courier New"/>
                <a:cs typeface="Courier New"/>
              </a:rPr>
              <a:t>currencies, during this time period (since 1971), have effectively calculated</a:t>
            </a:r>
            <a:r>
              <a:rPr lang="en-US" dirty="0">
                <a:latin typeface="Courier New"/>
                <a:cs typeface="Courier New"/>
              </a:rPr>
              <a:t> </a:t>
            </a:r>
            <a:r>
              <a:rPr lang="en-US" b="1" dirty="0">
                <a:latin typeface="Courier New"/>
                <a:cs typeface="Courier New"/>
              </a:rPr>
              <a:t>their strategies on a basis </a:t>
            </a:r>
            <a:r>
              <a:rPr lang="en-US" b="1" dirty="0" smtClean="0">
                <a:latin typeface="Courier New"/>
                <a:cs typeface="Courier New"/>
              </a:rPr>
              <a:t>     of how </a:t>
            </a:r>
            <a:r>
              <a:rPr lang="en-US" b="1" dirty="0">
                <a:latin typeface="Courier New"/>
                <a:cs typeface="Courier New"/>
              </a:rPr>
              <a:t>respectable (from a classical viewpoint</a:t>
            </a:r>
            <a:r>
              <a:rPr lang="en-US" dirty="0">
                <a:latin typeface="Courier New"/>
                <a:cs typeface="Courier New"/>
              </a:rPr>
              <a:t> </a:t>
            </a:r>
            <a:r>
              <a:rPr lang="en-US" b="1" dirty="0">
                <a:latin typeface="Courier New"/>
                <a:cs typeface="Courier New"/>
              </a:rPr>
              <a:t>parallel to “Gresham’s Law”) they seek to appear to be, in comparison </a:t>
            </a:r>
            <a:r>
              <a:rPr lang="en-US" b="1" dirty="0" smtClean="0">
                <a:latin typeface="Courier New"/>
                <a:cs typeface="Courier New"/>
              </a:rPr>
              <a:t>   to</a:t>
            </a:r>
            <a:r>
              <a:rPr lang="en-US" dirty="0" smtClean="0">
                <a:latin typeface="Courier New"/>
                <a:cs typeface="Courier New"/>
              </a:rPr>
              <a:t> </a:t>
            </a:r>
            <a:r>
              <a:rPr lang="en-US" b="1" dirty="0">
                <a:latin typeface="Courier New"/>
                <a:cs typeface="Courier New"/>
              </a:rPr>
              <a:t>other national paper fiat monies and in comparison to </a:t>
            </a:r>
            <a:r>
              <a:rPr lang="en-US" b="1" dirty="0" smtClean="0">
                <a:latin typeface="Courier New"/>
                <a:cs typeface="Courier New"/>
              </a:rPr>
              <a:t>   the </a:t>
            </a:r>
            <a:r>
              <a:rPr lang="en-US" b="1" dirty="0">
                <a:latin typeface="Courier New"/>
                <a:cs typeface="Courier New"/>
              </a:rPr>
              <a:t>US dollar.</a:t>
            </a:r>
          </a:p>
          <a:p>
            <a:endParaRPr lang="en-US" b="1" dirty="0">
              <a:latin typeface="Courier New"/>
              <a:cs typeface="Courier New"/>
            </a:endParaRPr>
          </a:p>
          <a:p>
            <a:pPr algn="ctr"/>
            <a:r>
              <a:rPr lang="en-US" sz="2000" b="1" dirty="0">
                <a:latin typeface="Courier New"/>
                <a:cs typeface="Courier New"/>
              </a:rPr>
              <a:t>Some History of Institutions Created</a:t>
            </a:r>
            <a:endParaRPr lang="en-US" sz="2000" dirty="0">
              <a:latin typeface="Courier New"/>
              <a:cs typeface="Courier New"/>
            </a:endParaRPr>
          </a:p>
          <a:p>
            <a:pPr algn="ctr"/>
            <a:r>
              <a:rPr lang="en-US" sz="2000" b="1" dirty="0">
                <a:latin typeface="Courier New"/>
                <a:cs typeface="Courier New"/>
              </a:rPr>
              <a:t>to Promote Savings by Individual Savers</a:t>
            </a:r>
            <a:endParaRPr lang="en-US" sz="2000" dirty="0">
              <a:latin typeface="Courier New"/>
              <a:cs typeface="Courier New"/>
            </a:endParaRPr>
          </a:p>
          <a:p>
            <a:r>
              <a:rPr lang="en-US" dirty="0">
                <a:latin typeface="Courier New"/>
                <a:cs typeface="Courier New"/>
              </a:rPr>
              <a:t> </a:t>
            </a:r>
          </a:p>
          <a:p>
            <a:r>
              <a:rPr lang="en-US" b="1" dirty="0">
                <a:latin typeface="Courier New"/>
                <a:cs typeface="Courier New"/>
              </a:rPr>
              <a:t>    The first case of a “Postal Savings Bank” was </a:t>
            </a:r>
            <a:r>
              <a:rPr lang="en-US" b="1" dirty="0" smtClean="0">
                <a:latin typeface="Courier New"/>
                <a:cs typeface="Courier New"/>
              </a:rPr>
              <a:t>established</a:t>
            </a:r>
            <a:endParaRPr lang="en-US" dirty="0">
              <a:latin typeface="Courier New"/>
              <a:cs typeface="Courier New"/>
            </a:endParaRPr>
          </a:p>
        </p:txBody>
      </p:sp>
    </p:spTree>
    <p:extLst>
      <p:ext uri="{BB962C8B-B14F-4D97-AF65-F5344CB8AC3E}">
        <p14:creationId xmlns:p14="http://schemas.microsoft.com/office/powerpoint/2010/main" val="1207051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740308"/>
          </a:xfrm>
          <a:prstGeom prst="rect">
            <a:avLst/>
          </a:prstGeom>
        </p:spPr>
        <p:txBody>
          <a:bodyPr wrap="square">
            <a:spAutoFit/>
          </a:bodyPr>
          <a:lstStyle/>
          <a:p>
            <a:r>
              <a:rPr lang="en-US" b="1" dirty="0">
                <a:latin typeface="Courier New"/>
                <a:cs typeface="Courier New"/>
              </a:rPr>
              <a:t>in the UK in 1861 paying interest at 2.5 %. In the USA </a:t>
            </a:r>
          </a:p>
          <a:p>
            <a:r>
              <a:rPr lang="en-US" b="1" dirty="0">
                <a:latin typeface="Courier New"/>
                <a:cs typeface="Courier New"/>
              </a:rPr>
              <a:t>a comparable system was established in 1911 but was dis-continued in 1966 (although “postal money orders” continue </a:t>
            </a:r>
          </a:p>
          <a:p>
            <a:r>
              <a:rPr lang="en-US" b="1" dirty="0">
                <a:latin typeface="Courier New"/>
                <a:cs typeface="Courier New"/>
              </a:rPr>
              <a:t>to be available). When visiting Shenzhen in China recently </a:t>
            </a:r>
          </a:p>
          <a:p>
            <a:r>
              <a:rPr lang="en-US" b="1" dirty="0">
                <a:latin typeface="Courier New"/>
                <a:cs typeface="Courier New"/>
              </a:rPr>
              <a:t>as a tourist, I was surprised to see a “Postal Savings Bank” </a:t>
            </a:r>
          </a:p>
          <a:p>
            <a:r>
              <a:rPr lang="en-US" b="1" dirty="0">
                <a:latin typeface="Courier New"/>
                <a:cs typeface="Courier New"/>
              </a:rPr>
              <a:t>in existence there. And I later learned that at this time </a:t>
            </a:r>
          </a:p>
          <a:p>
            <a:r>
              <a:rPr lang="en-US" b="1" dirty="0">
                <a:latin typeface="Courier New"/>
                <a:cs typeface="Courier New"/>
              </a:rPr>
              <a:t>the largest such national system is that in Japan.</a:t>
            </a:r>
            <a:r>
              <a:rPr lang="en-US" dirty="0">
                <a:latin typeface="Courier New"/>
                <a:cs typeface="Courier New"/>
              </a:rPr>
              <a:t>  </a:t>
            </a:r>
            <a:endParaRPr lang="en-US" dirty="0" smtClean="0">
              <a:latin typeface="Courier New"/>
              <a:cs typeface="Courier New"/>
            </a:endParaRPr>
          </a:p>
          <a:p>
            <a:r>
              <a:rPr lang="en-US" dirty="0">
                <a:latin typeface="Courier New"/>
                <a:cs typeface="Courier New"/>
              </a:rPr>
              <a:t>	</a:t>
            </a:r>
            <a:r>
              <a:rPr lang="en-US" b="1" dirty="0">
                <a:latin typeface="Courier New"/>
                <a:cs typeface="Courier New"/>
              </a:rPr>
              <a:t>The “Savings and Loan Associations”, or the variously named institutions with analogous descriptive names, </a:t>
            </a:r>
            <a:r>
              <a:rPr lang="en-US" b="1" dirty="0" smtClean="0">
                <a:latin typeface="Courier New"/>
                <a:cs typeface="Courier New"/>
              </a:rPr>
              <a:t>originated </a:t>
            </a:r>
            <a:r>
              <a:rPr lang="en-US" b="1" dirty="0">
                <a:latin typeface="Courier New"/>
                <a:cs typeface="Courier New"/>
              </a:rPr>
              <a:t>in the UK in the midst of the era of “strong money”, when the British pound was on the “Newtonian” gold standard.</a:t>
            </a:r>
            <a:r>
              <a:rPr lang="en-US" dirty="0">
                <a:latin typeface="Courier New"/>
                <a:cs typeface="Courier New"/>
              </a:rPr>
              <a:t> </a:t>
            </a:r>
            <a:r>
              <a:rPr lang="en-US" b="1" dirty="0">
                <a:latin typeface="Courier New"/>
                <a:cs typeface="Courier New"/>
              </a:rPr>
              <a:t>Around 1770 the comparable savings institutions in the UK were those called</a:t>
            </a:r>
            <a:r>
              <a:rPr lang="en-US" dirty="0">
                <a:latin typeface="Courier New"/>
                <a:cs typeface="Courier New"/>
              </a:rPr>
              <a:t> </a:t>
            </a:r>
            <a:r>
              <a:rPr lang="en-US" b="1" dirty="0">
                <a:latin typeface="Courier New"/>
                <a:cs typeface="Courier New"/>
              </a:rPr>
              <a:t>“building societies”.</a:t>
            </a:r>
            <a:endParaRPr lang="en-US" dirty="0">
              <a:latin typeface="Courier New"/>
              <a:cs typeface="Courier New"/>
            </a:endParaRPr>
          </a:p>
          <a:p>
            <a:r>
              <a:rPr lang="en-US" b="1" dirty="0">
                <a:latin typeface="Courier New"/>
                <a:cs typeface="Courier New"/>
              </a:rPr>
              <a:t>    Earlier in their modern history the “savings and loan associations” in the US had a separate insurance corporation established to protect their depositors which was the FSLIC and which was directly parallel to the FDIC corporation which insured deposit account balances in ordinary “commercial banks”.</a:t>
            </a:r>
            <a:endParaRPr lang="en-US" dirty="0">
              <a:latin typeface="Courier New"/>
              <a:cs typeface="Courier New"/>
            </a:endParaRPr>
          </a:p>
          <a:p>
            <a:r>
              <a:rPr lang="en-US" b="1" dirty="0">
                <a:latin typeface="Courier New"/>
                <a:cs typeface="Courier New"/>
              </a:rPr>
              <a:t>    But when the great tide of inflation flowed in from Washington’s definitive break (in 1971) with providing, for the IMF member states, a gold quota for the dollar, and with various cases of corruption in the S. &amp; L. area that </a:t>
            </a:r>
            <a:r>
              <a:rPr lang="en-US" b="1" dirty="0" smtClean="0">
                <a:latin typeface="Courier New"/>
                <a:cs typeface="Courier New"/>
              </a:rPr>
              <a:t>arose</a:t>
            </a:r>
            <a:endParaRPr lang="en-US" dirty="0">
              <a:latin typeface="Courier New"/>
              <a:cs typeface="Courier New"/>
            </a:endParaRPr>
          </a:p>
          <a:p>
            <a:endParaRPr lang="en-US" dirty="0">
              <a:latin typeface="Courier New"/>
              <a:cs typeface="Courier New"/>
            </a:endParaRPr>
          </a:p>
        </p:txBody>
      </p:sp>
    </p:spTree>
    <p:extLst>
      <p:ext uri="{BB962C8B-B14F-4D97-AF65-F5344CB8AC3E}">
        <p14:creationId xmlns:p14="http://schemas.microsoft.com/office/powerpoint/2010/main" val="14308345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319</TotalTime>
  <Words>1814</Words>
  <Application>Microsoft Office PowerPoint</Application>
  <PresentationFormat>On-screen Show (4:3)</PresentationFormat>
  <Paragraphs>162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Princeton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sorat</dc:creator>
  <cp:lastModifiedBy>John F. Nash, Jr.</cp:lastModifiedBy>
  <cp:revision>28</cp:revision>
  <dcterms:created xsi:type="dcterms:W3CDTF">2011-08-08T18:55:55Z</dcterms:created>
  <dcterms:modified xsi:type="dcterms:W3CDTF">2011-11-13T04:26:28Z</dcterms:modified>
</cp:coreProperties>
</file>